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9" r:id="rId3"/>
    <p:sldId id="264" r:id="rId4"/>
    <p:sldId id="269" r:id="rId5"/>
    <p:sldId id="284" r:id="rId6"/>
    <p:sldId id="276" r:id="rId7"/>
    <p:sldId id="286" r:id="rId8"/>
    <p:sldId id="278" r:id="rId9"/>
    <p:sldId id="291" r:id="rId10"/>
    <p:sldId id="292" r:id="rId11"/>
    <p:sldId id="293" r:id="rId12"/>
    <p:sldId id="294" r:id="rId13"/>
    <p:sldId id="295" r:id="rId14"/>
    <p:sldId id="301" r:id="rId15"/>
    <p:sldId id="302" r:id="rId16"/>
    <p:sldId id="297" r:id="rId17"/>
    <p:sldId id="298" r:id="rId18"/>
    <p:sldId id="280" r:id="rId19"/>
    <p:sldId id="281" r:id="rId20"/>
    <p:sldId id="303" r:id="rId21"/>
    <p:sldId id="323" r:id="rId22"/>
    <p:sldId id="322" r:id="rId23"/>
    <p:sldId id="304" r:id="rId24"/>
    <p:sldId id="282" r:id="rId25"/>
    <p:sldId id="300" r:id="rId26"/>
    <p:sldId id="305" r:id="rId27"/>
    <p:sldId id="306" r:id="rId28"/>
    <p:sldId id="283" r:id="rId29"/>
    <p:sldId id="307" r:id="rId30"/>
    <p:sldId id="308" r:id="rId31"/>
    <p:sldId id="309" r:id="rId32"/>
    <p:sldId id="310" r:id="rId33"/>
    <p:sldId id="311" r:id="rId34"/>
    <p:sldId id="312" r:id="rId35"/>
    <p:sldId id="313" r:id="rId36"/>
    <p:sldId id="314" r:id="rId37"/>
    <p:sldId id="315" r:id="rId38"/>
    <p:sldId id="299" r:id="rId39"/>
    <p:sldId id="316" r:id="rId40"/>
    <p:sldId id="317" r:id="rId41"/>
    <p:sldId id="296" r:id="rId42"/>
    <p:sldId id="318" r:id="rId43"/>
    <p:sldId id="319" r:id="rId44"/>
    <p:sldId id="320" r:id="rId45"/>
    <p:sldId id="32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74965-7F27-4E87-B333-1BD5ADDC3BDA}" type="datetimeFigureOut">
              <a:rPr lang="en-US" smtClean="0"/>
              <a:pPr/>
              <a:t>12/20/2011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D7BBB2-32EB-4E22-9259-675DF2F616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Need more examples?   Click here.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programmed version, if you miss ‘</a:t>
            </a:r>
            <a:r>
              <a:rPr lang="en-US" dirty="0" err="1" smtClean="0"/>
              <a:t>em</a:t>
            </a:r>
            <a:r>
              <a:rPr lang="en-US" dirty="0" smtClean="0"/>
              <a:t> you get to go see those more examples. )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basically like the ones assigned.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44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basically like the </a:t>
            </a:r>
            <a:r>
              <a:rPr lang="en-US" smtClean="0"/>
              <a:t>ones assigned.</a:t>
            </a:r>
            <a:r>
              <a:rPr lang="en-US" baseline="0" smtClean="0"/>
              <a:t> </a:t>
            </a:r>
            <a:endParaRPr lang="en-US"/>
          </a:p>
        </p:txBody>
      </p:sp>
      <p:sp>
        <p:nvSpPr>
          <p:cNvPr id="4" name="Slide Number Placeholder 3"/>
          <p:cNvSpPr>
            <a:spLocks noGrp="1"/>
          </p:cNvSpPr>
          <p:nvPr>
            <p:ph type="sldNum" sz="quarter" idx="10"/>
          </p:nvPr>
        </p:nvSpPr>
        <p:spPr/>
        <p:txBody>
          <a:bodyPr/>
          <a:lstStyle/>
          <a:p>
            <a:fld id="{89D7BBB2-32EB-4E22-9259-675DF2F61677}" type="slidenum">
              <a:rPr lang="en-US" smtClean="0"/>
              <a:pPr/>
              <a:t>45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when we’re talking about big numbers, we</a:t>
            </a:r>
            <a:r>
              <a:rPr lang="en-US" baseline="0" dirty="0" smtClean="0"/>
              <a:t> round off. </a:t>
            </a:r>
            <a:r>
              <a:rPr lang="en-US" baseline="0" smtClean="0"/>
              <a:t>“About </a:t>
            </a:r>
            <a:endParaRPr lang="en-US"/>
          </a:p>
        </p:txBody>
      </p:sp>
      <p:sp>
        <p:nvSpPr>
          <p:cNvPr id="4" name="Slide Number Placeholder 3"/>
          <p:cNvSpPr>
            <a:spLocks noGrp="1"/>
          </p:cNvSpPr>
          <p:nvPr>
            <p:ph type="sldNum" sz="quarter" idx="10"/>
          </p:nvPr>
        </p:nvSpPr>
        <p:spPr/>
        <p:txBody>
          <a:bodyPr/>
          <a:lstStyle/>
          <a:p>
            <a:fld id="{89D7BBB2-32EB-4E22-9259-675DF2F61677}"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when we’re talking about big numbers, we</a:t>
            </a:r>
            <a:r>
              <a:rPr lang="en-US" baseline="0" dirty="0" smtClean="0"/>
              <a:t> round off. </a:t>
            </a:r>
            <a:r>
              <a:rPr lang="en-US" baseline="0" smtClean="0"/>
              <a:t>“About </a:t>
            </a:r>
            <a:endParaRPr lang="en-US"/>
          </a:p>
        </p:txBody>
      </p:sp>
      <p:sp>
        <p:nvSpPr>
          <p:cNvPr id="4" name="Slide Number Placeholder 3"/>
          <p:cNvSpPr>
            <a:spLocks noGrp="1"/>
          </p:cNvSpPr>
          <p:nvPr>
            <p:ph type="sldNum" sz="quarter" idx="10"/>
          </p:nvPr>
        </p:nvSpPr>
        <p:spPr/>
        <p:txBody>
          <a:bodyPr/>
          <a:lstStyle/>
          <a:p>
            <a:fld id="{89D7BBB2-32EB-4E22-9259-675DF2F61677}"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 have a “more like this” button to click… </a:t>
            </a:r>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23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Oh, yea, then for each flogging *one* you can click for a hint. </a:t>
            </a:r>
          </a:p>
          <a:p>
            <a:endParaRPr lang="en-US" dirty="0" smtClean="0"/>
          </a:p>
          <a:p>
            <a:r>
              <a:rPr lang="en-US" dirty="0" smtClean="0"/>
              <a:t>Then there are sets of ten of them… </a:t>
            </a:r>
          </a:p>
          <a:p>
            <a:r>
              <a:rPr lang="en-US" dirty="0" smtClean="0"/>
              <a:t>Set it up with easy, medium and hard</a:t>
            </a:r>
          </a:p>
          <a:p>
            <a:r>
              <a:rPr lang="en-US" dirty="0" smtClean="0"/>
              <a:t>Set it up with and without timing</a:t>
            </a:r>
          </a:p>
          <a:p>
            <a:r>
              <a:rPr lang="en-US" dirty="0" smtClean="0"/>
              <a:t>Set it up with hints</a:t>
            </a:r>
          </a:p>
          <a:p>
            <a:r>
              <a:rPr lang="en-US" dirty="0" smtClean="0"/>
              <a:t>Set it up to keep score. </a:t>
            </a:r>
          </a:p>
          <a:p>
            <a:endParaRPr lang="en-US" dirty="0"/>
          </a:p>
        </p:txBody>
      </p:sp>
      <p:sp>
        <p:nvSpPr>
          <p:cNvPr id="4" name="Slide Number Placeholder 3"/>
          <p:cNvSpPr>
            <a:spLocks noGrp="1"/>
          </p:cNvSpPr>
          <p:nvPr>
            <p:ph type="sldNum" sz="quarter" idx="10"/>
          </p:nvPr>
        </p:nvSpPr>
        <p:spPr/>
        <p:txBody>
          <a:bodyPr/>
          <a:lstStyle/>
          <a:p>
            <a:fld id="{89D7BBB2-32EB-4E22-9259-675DF2F61677}"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DBE20C0-B75F-4322-8B09-E8BA9BB92CE9}" type="datetimeFigureOut">
              <a:rPr lang="en-US" smtClean="0"/>
              <a:pPr/>
              <a:t>12/20/2011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97F7D24-E57F-4A90-A622-451C7A2AF1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BE20C0-B75F-4322-8B09-E8BA9BB92CE9}" type="datetimeFigureOut">
              <a:rPr lang="en-US" smtClean="0"/>
              <a:pPr/>
              <a:t>12/20/2011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7F7D24-E57F-4A90-A622-451C7A2AF1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DBE20C0-B75F-4322-8B09-E8BA9BB92CE9}" type="datetimeFigureOut">
              <a:rPr lang="en-US" smtClean="0"/>
              <a:pPr/>
              <a:t>12/20/2011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97F7D24-E57F-4A90-A622-451C7A2AF1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BE20C0-B75F-4322-8B09-E8BA9BB92CE9}" type="datetimeFigureOut">
              <a:rPr lang="en-US" smtClean="0"/>
              <a:pPr/>
              <a:t>12/20/2011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7F7D24-E57F-4A90-A622-451C7A2AF1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DBE20C0-B75F-4322-8B09-E8BA9BB92CE9}" type="datetimeFigureOut">
              <a:rPr lang="en-US" smtClean="0"/>
              <a:pPr/>
              <a:t>12/20/2011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97F7D24-E57F-4A90-A622-451C7A2AF1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BE20C0-B75F-4322-8B09-E8BA9BB92CE9}" type="datetimeFigureOut">
              <a:rPr lang="en-US" smtClean="0"/>
              <a:pPr/>
              <a:t>12/20/2011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7F7D24-E57F-4A90-A622-451C7A2AF1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BE20C0-B75F-4322-8B09-E8BA9BB92CE9}" type="datetimeFigureOut">
              <a:rPr lang="en-US" smtClean="0"/>
              <a:pPr/>
              <a:t>12/20/2011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7F7D24-E57F-4A90-A622-451C7A2AF1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BE20C0-B75F-4322-8B09-E8BA9BB92CE9}" type="datetimeFigureOut">
              <a:rPr lang="en-US" smtClean="0"/>
              <a:pPr/>
              <a:t>12/20/2011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7F7D24-E57F-4A90-A622-451C7A2AF1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DBE20C0-B75F-4322-8B09-E8BA9BB92CE9}" type="datetimeFigureOut">
              <a:rPr lang="en-US" smtClean="0"/>
              <a:pPr/>
              <a:t>12/20/2011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97F7D24-E57F-4A90-A622-451C7A2AF1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BE20C0-B75F-4322-8B09-E8BA9BB92CE9}" type="datetimeFigureOut">
              <a:rPr lang="en-US" smtClean="0"/>
              <a:pPr/>
              <a:t>12/20/2011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7F7D24-E57F-4A90-A622-451C7A2AF1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DBE20C0-B75F-4322-8B09-E8BA9BB92CE9}" type="datetimeFigureOut">
              <a:rPr lang="en-US" smtClean="0"/>
              <a:pPr/>
              <a:t>12/20/2011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7F7D24-E57F-4A90-A622-451C7A2AF1A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DBE20C0-B75F-4322-8B09-E8BA9BB92CE9}" type="datetimeFigureOut">
              <a:rPr lang="en-US" smtClean="0"/>
              <a:pPr/>
              <a:t>12/20/2011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97F7D24-E57F-4A90-A622-451C7A2AF1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Naming Large Numbers</a:t>
            </a:r>
            <a:endParaRPr lang="en-US" dirty="0"/>
          </a:p>
        </p:txBody>
      </p:sp>
      <p:sp>
        <p:nvSpPr>
          <p:cNvPr id="3" name="Subtitle 2"/>
          <p:cNvSpPr>
            <a:spLocks noGrp="1"/>
          </p:cNvSpPr>
          <p:nvPr>
            <p:ph type="subTitle" idx="1"/>
          </p:nvPr>
        </p:nvSpPr>
        <p:spPr/>
        <p:txBody>
          <a:bodyPr/>
          <a:lstStyle/>
          <a:p>
            <a:r>
              <a:rPr lang="en-US" dirty="0" smtClean="0"/>
              <a:t> Let the </a:t>
            </a:r>
            <a:r>
              <a:rPr lang="en-US" dirty="0" err="1" smtClean="0"/>
              <a:t>humongosity</a:t>
            </a:r>
            <a:r>
              <a:rPr lang="en-US" dirty="0" smtClean="0"/>
              <a:t> begin!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get even bigger… </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0070C0"/>
                </a:solidFill>
              </a:rPr>
              <a:t>Three</a:t>
            </a:r>
            <a:r>
              <a:rPr lang="en-US" dirty="0" smtClean="0"/>
              <a:t> thousand two hundred sixty five would be                  </a:t>
            </a:r>
            <a:r>
              <a:rPr lang="en-US" dirty="0" smtClean="0">
                <a:solidFill>
                  <a:srgbClr val="0070C0"/>
                </a:solidFill>
              </a:rPr>
              <a:t>3</a:t>
            </a:r>
            <a:r>
              <a:rPr lang="en-US" dirty="0" smtClean="0"/>
              <a:t>, 265</a:t>
            </a:r>
          </a:p>
          <a:p>
            <a:endParaRPr lang="en-US" dirty="0" smtClean="0"/>
          </a:p>
          <a:p>
            <a:r>
              <a:rPr lang="en-US" dirty="0" smtClean="0">
                <a:solidFill>
                  <a:srgbClr val="0070C0"/>
                </a:solidFill>
              </a:rPr>
              <a:t>Sixty-three </a:t>
            </a:r>
            <a:r>
              <a:rPr lang="en-US" dirty="0" smtClean="0"/>
              <a:t>thousand two hundred sixty five would be      </a:t>
            </a:r>
            <a:r>
              <a:rPr lang="en-US" dirty="0" smtClean="0">
                <a:solidFill>
                  <a:srgbClr val="0070C0"/>
                </a:solidFill>
              </a:rPr>
              <a:t>63</a:t>
            </a:r>
            <a:r>
              <a:rPr lang="en-US" dirty="0" smtClean="0"/>
              <a:t>,265</a:t>
            </a:r>
          </a:p>
          <a:p>
            <a:endParaRPr lang="en-US" dirty="0" smtClean="0"/>
          </a:p>
          <a:p>
            <a:r>
              <a:rPr lang="en-US" dirty="0" smtClean="0">
                <a:solidFill>
                  <a:srgbClr val="0070C0"/>
                </a:solidFill>
              </a:rPr>
              <a:t>Five hundred sixty-three </a:t>
            </a:r>
            <a:r>
              <a:rPr lang="en-US" dirty="0" smtClean="0"/>
              <a:t>thousand two hundred sixty five would be….</a:t>
            </a:r>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Five hundred sixty-three </a:t>
            </a:r>
            <a:r>
              <a:rPr lang="en-US" dirty="0" smtClean="0"/>
              <a:t>thousand two hundred sixty five would be….</a:t>
            </a:r>
          </a:p>
          <a:p>
            <a:endParaRPr lang="en-US" dirty="0" smtClean="0"/>
          </a:p>
          <a:p>
            <a:r>
              <a:rPr lang="en-US" dirty="0" smtClean="0"/>
              <a:t>563,265</a:t>
            </a:r>
          </a:p>
          <a:p>
            <a:endParaRPr lang="en-US" dirty="0" smtClean="0"/>
          </a:p>
          <a:p>
            <a:r>
              <a:rPr lang="en-US" dirty="0" smtClean="0"/>
              <a:t> Here’s another one: </a:t>
            </a:r>
            <a:endParaRPr lang="en-US" dirty="0" smtClean="0"/>
          </a:p>
          <a:p>
            <a:endParaRPr lang="en-US" dirty="0" smtClean="0"/>
          </a:p>
          <a:p>
            <a:r>
              <a:rPr lang="en-US" dirty="0" smtClean="0">
                <a:solidFill>
                  <a:srgbClr val="0070C0"/>
                </a:solidFill>
              </a:rPr>
              <a:t>3</a:t>
            </a:r>
            <a:r>
              <a:rPr lang="en-US" dirty="0" smtClean="0"/>
              <a:t>,456 </a:t>
            </a:r>
            <a:r>
              <a:rPr lang="en-US" dirty="0" smtClean="0"/>
              <a:t>would be written as </a:t>
            </a:r>
            <a:endParaRPr lang="en-US" dirty="0" smtClean="0"/>
          </a:p>
          <a:p>
            <a:pPr>
              <a:buNone/>
            </a:pPr>
            <a:r>
              <a:rPr lang="en-US" dirty="0" smtClean="0"/>
              <a:t>         </a:t>
            </a:r>
            <a:r>
              <a:rPr lang="en-US" dirty="0" smtClean="0">
                <a:solidFill>
                  <a:srgbClr val="0070C0"/>
                </a:solidFill>
              </a:rPr>
              <a:t>three </a:t>
            </a:r>
            <a:r>
              <a:rPr lang="en-US" dirty="0" smtClean="0"/>
              <a:t>thousand, four hundred fifty-six</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these </a:t>
            </a:r>
            <a:endParaRPr lang="en-US" dirty="0"/>
          </a:p>
        </p:txBody>
      </p:sp>
      <p:sp>
        <p:nvSpPr>
          <p:cNvPr id="3" name="Content Placeholder 2"/>
          <p:cNvSpPr>
            <a:spLocks noGrp="1"/>
          </p:cNvSpPr>
          <p:nvPr>
            <p:ph idx="1"/>
          </p:nvPr>
        </p:nvSpPr>
        <p:spPr/>
        <p:txBody>
          <a:bodyPr/>
          <a:lstStyle/>
          <a:p>
            <a:r>
              <a:rPr lang="en-US" dirty="0" smtClean="0"/>
              <a:t>5,678</a:t>
            </a:r>
          </a:p>
          <a:p>
            <a:endParaRPr lang="en-US" dirty="0" smtClean="0"/>
          </a:p>
          <a:p>
            <a:r>
              <a:rPr lang="en-US" dirty="0" smtClean="0"/>
              <a:t>15,678</a:t>
            </a:r>
          </a:p>
          <a:p>
            <a:endParaRPr lang="en-US" dirty="0" smtClean="0"/>
          </a:p>
          <a:p>
            <a:r>
              <a:rPr lang="en-US" dirty="0" smtClean="0"/>
              <a:t>315,678</a:t>
            </a:r>
          </a:p>
          <a:p>
            <a:endParaRPr lang="en-US" dirty="0" smtClean="0"/>
          </a:p>
          <a:p>
            <a:r>
              <a:rPr lang="en-US" dirty="0" smtClean="0"/>
              <a:t>305,678</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answers…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5</a:t>
            </a:r>
            <a:r>
              <a:rPr lang="en-US" dirty="0" smtClean="0"/>
              <a:t>,678    </a:t>
            </a:r>
            <a:br>
              <a:rPr lang="en-US" dirty="0" smtClean="0"/>
            </a:br>
            <a:r>
              <a:rPr lang="en-US" dirty="0" smtClean="0">
                <a:solidFill>
                  <a:srgbClr val="0070C0"/>
                </a:solidFill>
              </a:rPr>
              <a:t>five</a:t>
            </a:r>
            <a:r>
              <a:rPr lang="en-US" dirty="0" smtClean="0"/>
              <a:t> thousand, six hundred seventy-eight</a:t>
            </a:r>
          </a:p>
          <a:p>
            <a:endParaRPr lang="en-US" dirty="0" smtClean="0"/>
          </a:p>
          <a:p>
            <a:r>
              <a:rPr lang="en-US" dirty="0" smtClean="0"/>
              <a:t>15,678 </a:t>
            </a:r>
            <a:br>
              <a:rPr lang="en-US" dirty="0" smtClean="0"/>
            </a:br>
            <a:r>
              <a:rPr lang="en-US" dirty="0" smtClean="0"/>
              <a:t>fifteen thousand, six hundred seventy-eight</a:t>
            </a:r>
          </a:p>
          <a:p>
            <a:endParaRPr lang="en-US" dirty="0" smtClean="0"/>
          </a:p>
          <a:p>
            <a:r>
              <a:rPr lang="en-US" dirty="0" smtClean="0"/>
              <a:t>315,678</a:t>
            </a:r>
            <a:br>
              <a:rPr lang="en-US" dirty="0" smtClean="0"/>
            </a:br>
            <a:r>
              <a:rPr lang="en-US" dirty="0" smtClean="0"/>
              <a:t>three hundred fifteen thousand, six hundred seventy-eight</a:t>
            </a:r>
          </a:p>
          <a:p>
            <a:endParaRPr lang="en-US" dirty="0" smtClean="0"/>
          </a:p>
          <a:p>
            <a:r>
              <a:rPr lang="en-US" dirty="0" smtClean="0">
                <a:solidFill>
                  <a:srgbClr val="0070C0"/>
                </a:solidFill>
              </a:rPr>
              <a:t>305</a:t>
            </a:r>
            <a:r>
              <a:rPr lang="en-US" dirty="0" smtClean="0"/>
              <a:t>,678</a:t>
            </a:r>
            <a:br>
              <a:rPr lang="en-US" dirty="0" smtClean="0"/>
            </a:br>
            <a:r>
              <a:rPr lang="en-US" dirty="0" smtClean="0">
                <a:solidFill>
                  <a:srgbClr val="0070C0"/>
                </a:solidFill>
              </a:rPr>
              <a:t>three hundred five</a:t>
            </a:r>
            <a:r>
              <a:rPr lang="en-US" dirty="0" smtClean="0"/>
              <a:t> thousand, six hundred seventy-eight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other way ‘round…</a:t>
            </a:r>
            <a:endParaRPr lang="en-US" dirty="0"/>
          </a:p>
        </p:txBody>
      </p:sp>
      <p:sp>
        <p:nvSpPr>
          <p:cNvPr id="3" name="Content Placeholder 2"/>
          <p:cNvSpPr>
            <a:spLocks noGrp="1"/>
          </p:cNvSpPr>
          <p:nvPr>
            <p:ph idx="1"/>
          </p:nvPr>
        </p:nvSpPr>
        <p:spPr/>
        <p:txBody>
          <a:bodyPr>
            <a:normAutofit/>
          </a:bodyPr>
          <a:lstStyle/>
          <a:p>
            <a:r>
              <a:rPr lang="en-US" dirty="0" smtClean="0"/>
              <a:t/>
            </a:r>
            <a:br>
              <a:rPr lang="en-US" dirty="0" smtClean="0"/>
            </a:br>
            <a:r>
              <a:rPr lang="en-US" dirty="0" smtClean="0">
                <a:solidFill>
                  <a:srgbClr val="0070C0"/>
                </a:solidFill>
              </a:rPr>
              <a:t>twelve </a:t>
            </a:r>
            <a:r>
              <a:rPr lang="en-US" dirty="0" smtClean="0"/>
              <a:t> thousand, four  hundred sixty-five </a:t>
            </a:r>
          </a:p>
          <a:p>
            <a:endParaRPr lang="en-US" dirty="0" smtClean="0"/>
          </a:p>
          <a:p>
            <a:r>
              <a:rPr lang="en-US" dirty="0" smtClean="0"/>
              <a:t> thirty-eight thousand, five hundred sixty-five</a:t>
            </a:r>
          </a:p>
          <a:p>
            <a:endParaRPr lang="en-US" dirty="0" smtClean="0"/>
          </a:p>
          <a:p>
            <a:r>
              <a:rPr lang="en-US" dirty="0" smtClean="0"/>
              <a:t>One hundred thirty-nine thousand, five hundred sixty-six</a:t>
            </a:r>
            <a:br>
              <a:rPr lang="en-US" dirty="0" smtClean="0"/>
            </a:br>
            <a:r>
              <a:rPr lang="en-US" dirty="0" smtClean="0"/>
              <a:t> </a:t>
            </a:r>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a:t>
            </a:r>
            <a:r>
              <a:rPr lang="en-US" dirty="0" smtClean="0"/>
              <a:t>answers…</a:t>
            </a:r>
            <a:endParaRPr lang="en-US" dirty="0"/>
          </a:p>
        </p:txBody>
      </p:sp>
      <p:sp>
        <p:nvSpPr>
          <p:cNvPr id="3" name="Content Placeholder 2"/>
          <p:cNvSpPr>
            <a:spLocks noGrp="1"/>
          </p:cNvSpPr>
          <p:nvPr>
            <p:ph idx="1"/>
          </p:nvPr>
        </p:nvSpPr>
        <p:spPr>
          <a:xfrm>
            <a:off x="304800" y="1600200"/>
            <a:ext cx="7543800" cy="4846320"/>
          </a:xfrm>
        </p:spPr>
        <p:txBody>
          <a:bodyPr>
            <a:normAutofit/>
          </a:bodyPr>
          <a:lstStyle/>
          <a:p>
            <a:r>
              <a:rPr lang="en-US" dirty="0" smtClean="0">
                <a:solidFill>
                  <a:srgbClr val="0070C0"/>
                </a:solidFill>
              </a:rPr>
              <a:t>twelve </a:t>
            </a:r>
            <a:r>
              <a:rPr lang="en-US" dirty="0" smtClean="0"/>
              <a:t> thousand, four  hundred sixty-five</a:t>
            </a:r>
          </a:p>
          <a:p>
            <a:pPr>
              <a:buNone/>
            </a:pPr>
            <a:r>
              <a:rPr lang="en-US" dirty="0" smtClean="0"/>
              <a:t>                   </a:t>
            </a:r>
            <a:r>
              <a:rPr lang="en-US" dirty="0" smtClean="0">
                <a:solidFill>
                  <a:srgbClr val="0070C0"/>
                </a:solidFill>
              </a:rPr>
              <a:t>12</a:t>
            </a:r>
            <a:r>
              <a:rPr lang="en-US" dirty="0" smtClean="0"/>
              <a:t>,465 </a:t>
            </a:r>
          </a:p>
          <a:p>
            <a:endParaRPr lang="en-US" dirty="0" smtClean="0"/>
          </a:p>
          <a:p>
            <a:r>
              <a:rPr lang="en-US" dirty="0" smtClean="0"/>
              <a:t> thirty-eight thousand, five hundred sixty-five</a:t>
            </a:r>
          </a:p>
          <a:p>
            <a:pPr>
              <a:buNone/>
            </a:pPr>
            <a:r>
              <a:rPr lang="en-US" dirty="0" smtClean="0"/>
              <a:t>                    38,565</a:t>
            </a:r>
          </a:p>
          <a:p>
            <a:endParaRPr lang="en-US" dirty="0" smtClean="0"/>
          </a:p>
          <a:p>
            <a:r>
              <a:rPr lang="en-US" dirty="0" smtClean="0"/>
              <a:t>One hundred thirty-nine thousand, five hundred sixty-six</a:t>
            </a:r>
          </a:p>
          <a:p>
            <a:pPr>
              <a:buNone/>
            </a:pPr>
            <a:r>
              <a:rPr lang="en-US" dirty="0" smtClean="0"/>
              <a:t>                       139,566</a:t>
            </a:r>
            <a:br>
              <a:rPr lang="en-US" dirty="0" smtClean="0"/>
            </a:br>
            <a:r>
              <a:rPr lang="en-US" dirty="0" smtClean="0"/>
              <a:t> </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3</a:t>
            </a:r>
            <a:r>
              <a:rPr lang="en-US" dirty="0" smtClean="0"/>
              <a:t>,</a:t>
            </a:r>
            <a:r>
              <a:rPr lang="en-US" dirty="0" smtClean="0">
                <a:solidFill>
                  <a:srgbClr val="FF0000"/>
                </a:solidFill>
              </a:rPr>
              <a:t>000,000</a:t>
            </a:r>
            <a:r>
              <a:rPr lang="en-US" dirty="0" smtClean="0"/>
              <a:t> </a:t>
            </a:r>
            <a:r>
              <a:rPr lang="en-US" dirty="0" smtClean="0">
                <a:solidFill>
                  <a:schemeClr val="accent3">
                    <a:lumMod val="75000"/>
                  </a:schemeClr>
                </a:solidFill>
              </a:rPr>
              <a:t>is three </a:t>
            </a:r>
            <a:r>
              <a:rPr lang="en-US" dirty="0" smtClean="0">
                <a:solidFill>
                  <a:srgbClr val="FF0000"/>
                </a:solidFill>
              </a:rPr>
              <a:t>million</a:t>
            </a:r>
            <a:r>
              <a:rPr lang="en-US" dirty="0" smtClean="0"/>
              <a:t>. </a:t>
            </a:r>
          </a:p>
          <a:p>
            <a:r>
              <a:rPr lang="en-US" dirty="0" smtClean="0"/>
              <a:t> Start with the biggest group and name each group. </a:t>
            </a:r>
          </a:p>
          <a:p>
            <a:r>
              <a:rPr lang="en-US" dirty="0" smtClean="0">
                <a:solidFill>
                  <a:schemeClr val="accent3">
                    <a:lumMod val="75000"/>
                  </a:schemeClr>
                </a:solidFill>
              </a:rPr>
              <a:t>3</a:t>
            </a:r>
            <a:r>
              <a:rPr lang="en-US" dirty="0" smtClean="0"/>
              <a:t>,</a:t>
            </a:r>
            <a:r>
              <a:rPr lang="en-US" dirty="0" smtClean="0">
                <a:solidFill>
                  <a:srgbClr val="0070C0"/>
                </a:solidFill>
              </a:rPr>
              <a:t>200</a:t>
            </a:r>
            <a:r>
              <a:rPr lang="en-US" dirty="0" smtClean="0"/>
              <a:t>,000 is </a:t>
            </a:r>
          </a:p>
          <a:p>
            <a:r>
              <a:rPr lang="en-US" dirty="0" smtClean="0"/>
              <a:t>   </a:t>
            </a:r>
            <a:r>
              <a:rPr lang="en-US" dirty="0" smtClean="0">
                <a:solidFill>
                  <a:schemeClr val="accent3">
                    <a:lumMod val="75000"/>
                  </a:schemeClr>
                </a:solidFill>
              </a:rPr>
              <a:t>three</a:t>
            </a:r>
            <a:r>
              <a:rPr lang="en-US" dirty="0" smtClean="0"/>
              <a:t> million, </a:t>
            </a:r>
            <a:r>
              <a:rPr lang="en-US" dirty="0" smtClean="0">
                <a:solidFill>
                  <a:srgbClr val="0070C0"/>
                </a:solidFill>
              </a:rPr>
              <a:t>two hundred </a:t>
            </a:r>
            <a:r>
              <a:rPr lang="en-US" dirty="0" smtClean="0"/>
              <a:t>thousand. </a:t>
            </a:r>
          </a:p>
          <a:p>
            <a:endParaRPr lang="en-US" dirty="0" smtClean="0"/>
          </a:p>
          <a:p>
            <a:r>
              <a:rPr lang="en-US" dirty="0" smtClean="0"/>
              <a:t>Note that you don’t have to put in *words* for amounts of zero. You don’t have to say “no hundreds.”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lnSpcReduction="10000"/>
          </a:bodyPr>
          <a:lstStyle/>
          <a:p>
            <a:r>
              <a:rPr lang="en-US" dirty="0" smtClean="0">
                <a:solidFill>
                  <a:schemeClr val="accent3">
                    <a:lumMod val="75000"/>
                  </a:schemeClr>
                </a:solidFill>
              </a:rPr>
              <a:t>3</a:t>
            </a:r>
            <a:r>
              <a:rPr lang="en-US" dirty="0" smtClean="0"/>
              <a:t>,</a:t>
            </a:r>
            <a:r>
              <a:rPr lang="en-US" dirty="0" smtClean="0">
                <a:solidFill>
                  <a:srgbClr val="0070C0"/>
                </a:solidFill>
              </a:rPr>
              <a:t>200</a:t>
            </a:r>
            <a:r>
              <a:rPr lang="en-US" dirty="0" smtClean="0"/>
              <a:t>,000 is </a:t>
            </a:r>
          </a:p>
          <a:p>
            <a:pPr>
              <a:buNone/>
            </a:pPr>
            <a:r>
              <a:rPr lang="en-US" dirty="0" smtClean="0"/>
              <a:t>           </a:t>
            </a:r>
            <a:r>
              <a:rPr lang="en-US" dirty="0" smtClean="0"/>
              <a:t> </a:t>
            </a:r>
            <a:r>
              <a:rPr lang="en-US" dirty="0" smtClean="0">
                <a:solidFill>
                  <a:schemeClr val="accent3">
                    <a:lumMod val="75000"/>
                  </a:schemeClr>
                </a:solidFill>
              </a:rPr>
              <a:t>three</a:t>
            </a:r>
            <a:r>
              <a:rPr lang="en-US" dirty="0" smtClean="0"/>
              <a:t> million, </a:t>
            </a:r>
            <a:r>
              <a:rPr lang="en-US" dirty="0" smtClean="0">
                <a:solidFill>
                  <a:srgbClr val="0070C0"/>
                </a:solidFill>
              </a:rPr>
              <a:t>two hundred </a:t>
            </a:r>
            <a:r>
              <a:rPr lang="en-US" dirty="0" smtClean="0"/>
              <a:t>thousand. </a:t>
            </a:r>
          </a:p>
          <a:p>
            <a:endParaRPr lang="en-US" dirty="0" smtClean="0"/>
          </a:p>
          <a:p>
            <a:r>
              <a:rPr lang="en-US" dirty="0" smtClean="0"/>
              <a:t> That’s different than </a:t>
            </a:r>
            <a:endParaRPr lang="en-US" dirty="0" smtClean="0"/>
          </a:p>
          <a:p>
            <a:pPr>
              <a:buNone/>
            </a:pPr>
            <a:r>
              <a:rPr lang="en-US" dirty="0" smtClean="0">
                <a:solidFill>
                  <a:schemeClr val="accent3">
                    <a:lumMod val="75000"/>
                  </a:schemeClr>
                </a:solidFill>
              </a:rPr>
              <a:t>   3</a:t>
            </a:r>
            <a:r>
              <a:rPr lang="en-US" dirty="0" smtClean="0"/>
              <a:t>,</a:t>
            </a:r>
            <a:r>
              <a:rPr lang="en-US" dirty="0" smtClean="0">
                <a:solidFill>
                  <a:srgbClr val="0070C0"/>
                </a:solidFill>
              </a:rPr>
              <a:t>000</a:t>
            </a:r>
            <a:r>
              <a:rPr lang="en-US" dirty="0" smtClean="0"/>
              <a:t>,200 </a:t>
            </a:r>
            <a:endParaRPr lang="en-US" dirty="0" smtClean="0"/>
          </a:p>
          <a:p>
            <a:pPr>
              <a:buNone/>
            </a:pPr>
            <a:r>
              <a:rPr lang="en-US" dirty="0" smtClean="0"/>
              <a:t>            </a:t>
            </a:r>
            <a:r>
              <a:rPr lang="en-US" dirty="0" smtClean="0">
                <a:solidFill>
                  <a:schemeClr val="accent3">
                    <a:lumMod val="75000"/>
                  </a:schemeClr>
                </a:solidFill>
              </a:rPr>
              <a:t>three</a:t>
            </a:r>
            <a:r>
              <a:rPr lang="en-US" dirty="0" smtClean="0"/>
              <a:t> </a:t>
            </a:r>
            <a:r>
              <a:rPr lang="en-US" dirty="0" smtClean="0"/>
              <a:t>million, two hundred . </a:t>
            </a:r>
            <a:endParaRPr lang="en-US" dirty="0" smtClean="0"/>
          </a:p>
          <a:p>
            <a:pPr>
              <a:buNone/>
            </a:pPr>
            <a:endParaRPr lang="en-US" dirty="0" smtClean="0"/>
          </a:p>
          <a:p>
            <a:pPr>
              <a:buNone/>
            </a:pPr>
            <a:r>
              <a:rPr lang="en-US" dirty="0" smtClean="0"/>
              <a:t>  </a:t>
            </a:r>
            <a:r>
              <a:rPr lang="en-US" dirty="0" smtClean="0"/>
              <a:t>…. Two hundred thousand would be the population of a rather large town; 200 would be the population of one street in that town… and it had better be a short street. Fifty houses, with four people in them… or five *thousand* houses with four people in them.   Place is important!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3,100 – 1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One less than a hundred is 99…</a:t>
            </a:r>
          </a:p>
          <a:p>
            <a:endParaRPr lang="en-US" dirty="0" smtClean="0"/>
          </a:p>
          <a:p>
            <a:r>
              <a:rPr lang="en-US" dirty="0" smtClean="0"/>
              <a:t>One less than 3,100  (three thousand, one hundred) is</a:t>
            </a:r>
          </a:p>
          <a:p>
            <a:endParaRPr lang="en-US" dirty="0" smtClean="0"/>
          </a:p>
          <a:p>
            <a:r>
              <a:rPr lang="en-US" dirty="0" smtClean="0"/>
              <a:t>Three thousand ninety-nine. </a:t>
            </a:r>
          </a:p>
          <a:p>
            <a:pPr>
              <a:buNone/>
            </a:pPr>
            <a:r>
              <a:rPr lang="en-US" dirty="0" smtClean="0"/>
              <a:t>             3,099. </a:t>
            </a:r>
          </a:p>
          <a:p>
            <a:endParaRPr lang="en-US" dirty="0" smtClean="0"/>
          </a:p>
          <a:p>
            <a:r>
              <a:rPr lang="en-US" dirty="0" smtClean="0"/>
              <a:t>In our number system, every power of ten (one, ten, hundred) gets its place.   If there aren’t any, we put a 0 there.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 few!	</a:t>
            </a:r>
            <a:endParaRPr lang="en-US" dirty="0"/>
          </a:p>
        </p:txBody>
      </p:sp>
      <p:sp>
        <p:nvSpPr>
          <p:cNvPr id="3" name="Content Placeholder 2"/>
          <p:cNvSpPr>
            <a:spLocks noGrp="1"/>
          </p:cNvSpPr>
          <p:nvPr>
            <p:ph sz="quarter" idx="1"/>
          </p:nvPr>
        </p:nvSpPr>
        <p:spPr/>
        <p:txBody>
          <a:bodyPr/>
          <a:lstStyle/>
          <a:p>
            <a:r>
              <a:rPr lang="en-US" dirty="0" smtClean="0"/>
              <a:t>… and what’s one more than 3,000?</a:t>
            </a:r>
            <a:br>
              <a:rPr lang="en-US" dirty="0" smtClean="0"/>
            </a:br>
            <a:r>
              <a:rPr lang="en-US" dirty="0" smtClean="0"/>
              <a:t>   3000 + 1 = </a:t>
            </a:r>
          </a:p>
          <a:p>
            <a:endParaRPr lang="en-US" dirty="0" smtClean="0"/>
          </a:p>
          <a:p>
            <a:r>
              <a:rPr lang="en-US" dirty="0" smtClean="0"/>
              <a:t>It’s not 3,1</a:t>
            </a:r>
          </a:p>
          <a:p>
            <a:endParaRPr lang="en-US" dirty="0" smtClean="0"/>
          </a:p>
          <a:p>
            <a:r>
              <a:rPr lang="en-US" dirty="0" smtClean="0"/>
              <a:t>It’s not 3,100 – that would be three thousand one hundred.  </a:t>
            </a:r>
          </a:p>
          <a:p>
            <a:endParaRPr lang="en-US" dirty="0" smtClean="0"/>
          </a:p>
          <a:p>
            <a:r>
              <a:rPr lang="en-US" dirty="0" smtClean="0"/>
              <a:t>It’s 3,001.  Just one mile more than 3000 miles… not a hundred, just ONE </a:t>
            </a:r>
            <a:r>
              <a:rPr lang="en-US" dirty="0" smtClean="0">
                <a:sym typeface="Wingdings" pitchFamily="2" charset="2"/>
              </a:rPr>
              <a:t> </a:t>
            </a:r>
            <a:endParaRPr lang="en-US" dirty="0" smtClean="0"/>
          </a:p>
          <a:p>
            <a:endParaRPr lang="en-US" dirty="0" smtClean="0"/>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That’s right… </a:t>
            </a:r>
            <a:br>
              <a:rPr lang="en-US" dirty="0" smtClean="0"/>
            </a:br>
            <a:r>
              <a:rPr lang="en-US" dirty="0" smtClean="0"/>
              <a:t>The Decimal number system </a:t>
            </a:r>
            <a:r>
              <a:rPr lang="en-US" dirty="0" smtClean="0">
                <a:sym typeface="Wingdings" pitchFamily="2" charset="2"/>
              </a:rPr>
              <a:t> </a:t>
            </a:r>
            <a:endParaRPr lang="en-US" dirty="0"/>
          </a:p>
        </p:txBody>
      </p:sp>
      <p:sp>
        <p:nvSpPr>
          <p:cNvPr id="3" name="Content Placeholder 2"/>
          <p:cNvSpPr>
            <a:spLocks noGrp="1"/>
          </p:cNvSpPr>
          <p:nvPr>
            <p:ph idx="1"/>
          </p:nvPr>
        </p:nvSpPr>
        <p:spPr/>
        <p:txBody>
          <a:bodyPr>
            <a:normAutofit fontScale="92500"/>
          </a:bodyPr>
          <a:lstStyle/>
          <a:p>
            <a:r>
              <a:rPr lang="en-US" dirty="0" smtClean="0"/>
              <a:t>This is the third recording about naming large numbers. If you want to separate out thousands and millions and billions and trillions and practice them separately, go to the earlier video, 094NamingLargerNumbersOneGroup . </a:t>
            </a:r>
          </a:p>
          <a:p>
            <a:endParaRPr lang="en-US" dirty="0" smtClean="0"/>
          </a:p>
          <a:p>
            <a:r>
              <a:rPr lang="en-US" dirty="0" smtClean="0"/>
              <a:t>We use a system where we recycle the same ten symbols – but they’re worth more in a different position, in the same way that a ten dollar bill is worth  more than a 1 dollar bill, even if the piece of paper is the same size. </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lstStyle/>
          <a:p>
            <a:pPr>
              <a:buNone/>
            </a:pPr>
            <a:r>
              <a:rPr lang="en-US" dirty="0" smtClean="0"/>
              <a:t>Try these math </a:t>
            </a:r>
            <a:r>
              <a:rPr lang="en-US" dirty="0" smtClean="0"/>
              <a:t>problems in </a:t>
            </a:r>
            <a:r>
              <a:rPr lang="en-US" dirty="0" smtClean="0"/>
              <a:t>your head </a:t>
            </a:r>
          </a:p>
          <a:p>
            <a:pPr>
              <a:buNone/>
            </a:pPr>
            <a:r>
              <a:rPr lang="en-US" dirty="0" smtClean="0"/>
              <a:t>(</a:t>
            </a:r>
            <a:r>
              <a:rPr lang="en-US" dirty="0" smtClean="0"/>
              <a:t>but write ‘</a:t>
            </a:r>
            <a:r>
              <a:rPr lang="en-US" dirty="0" err="1" smtClean="0"/>
              <a:t>em</a:t>
            </a:r>
            <a:r>
              <a:rPr lang="en-US" dirty="0" smtClean="0"/>
              <a:t> down </a:t>
            </a:r>
            <a:r>
              <a:rPr lang="en-US" dirty="0" smtClean="0">
                <a:sym typeface="Wingdings" pitchFamily="2" charset="2"/>
              </a:rPr>
              <a:t> - </a:t>
            </a:r>
            <a:r>
              <a:rPr lang="en-US" dirty="0" smtClean="0">
                <a:sym typeface="Wingdings" pitchFamily="2" charset="2"/>
              </a:rPr>
              <a:t>“spelling” them right is what we’re practicing here) </a:t>
            </a:r>
            <a:endParaRPr lang="en-US" dirty="0" smtClean="0"/>
          </a:p>
          <a:p>
            <a:r>
              <a:rPr lang="en-US" dirty="0" smtClean="0"/>
              <a:t>3,000 + </a:t>
            </a:r>
            <a:r>
              <a:rPr lang="en-US" dirty="0" smtClean="0"/>
              <a:t>1 = </a:t>
            </a:r>
          </a:p>
          <a:p>
            <a:endParaRPr lang="en-US" dirty="0" smtClean="0"/>
          </a:p>
          <a:p>
            <a:r>
              <a:rPr lang="en-US" dirty="0" smtClean="0"/>
              <a:t>10,000 + </a:t>
            </a:r>
            <a:r>
              <a:rPr lang="en-US" dirty="0" smtClean="0"/>
              <a:t>1 = </a:t>
            </a:r>
          </a:p>
          <a:p>
            <a:endParaRPr lang="en-US" dirty="0" smtClean="0"/>
          </a:p>
          <a:p>
            <a:r>
              <a:rPr lang="en-US" dirty="0" smtClean="0"/>
              <a:t>65,400 </a:t>
            </a:r>
            <a:r>
              <a:rPr lang="en-US" dirty="0" smtClean="0"/>
              <a:t>+ 10 </a:t>
            </a:r>
            <a:r>
              <a:rPr lang="en-US" dirty="0" smtClean="0"/>
              <a:t>= </a:t>
            </a:r>
          </a:p>
          <a:p>
            <a:endParaRPr lang="en-US" dirty="0" smtClean="0"/>
          </a:p>
          <a:p>
            <a:r>
              <a:rPr lang="en-US" dirty="0" smtClean="0"/>
              <a:t>60,000 </a:t>
            </a:r>
            <a:r>
              <a:rPr lang="en-US" dirty="0" smtClean="0"/>
              <a:t>+ 10 </a:t>
            </a:r>
            <a:r>
              <a:rPr lang="en-US" dirty="0" smtClean="0"/>
              <a:t>=</a:t>
            </a:r>
          </a:p>
          <a:p>
            <a:endParaRPr lang="en-US"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answers… </a:t>
            </a:r>
            <a:endParaRPr lang="en-US" dirty="0"/>
          </a:p>
        </p:txBody>
      </p:sp>
      <p:sp>
        <p:nvSpPr>
          <p:cNvPr id="3" name="Content Placeholder 2"/>
          <p:cNvSpPr>
            <a:spLocks noGrp="1"/>
          </p:cNvSpPr>
          <p:nvPr>
            <p:ph idx="1"/>
          </p:nvPr>
        </p:nvSpPr>
        <p:spPr/>
        <p:txBody>
          <a:bodyPr/>
          <a:lstStyle/>
          <a:p>
            <a:r>
              <a:rPr lang="en-US" dirty="0" smtClean="0"/>
              <a:t>3,000 + </a:t>
            </a:r>
            <a:r>
              <a:rPr lang="en-US" dirty="0" smtClean="0"/>
              <a:t>1 = </a:t>
            </a:r>
            <a:r>
              <a:rPr lang="en-US" dirty="0" smtClean="0"/>
              <a:t>3001</a:t>
            </a:r>
            <a:endParaRPr lang="en-US" dirty="0" smtClean="0"/>
          </a:p>
          <a:p>
            <a:endParaRPr lang="en-US" dirty="0" smtClean="0"/>
          </a:p>
          <a:p>
            <a:r>
              <a:rPr lang="en-US" dirty="0" smtClean="0"/>
              <a:t>10,000 + </a:t>
            </a:r>
            <a:r>
              <a:rPr lang="en-US" dirty="0" smtClean="0"/>
              <a:t>1 = </a:t>
            </a:r>
            <a:r>
              <a:rPr lang="en-US" dirty="0" smtClean="0"/>
              <a:t>10,001</a:t>
            </a:r>
            <a:endParaRPr lang="en-US" dirty="0" smtClean="0"/>
          </a:p>
          <a:p>
            <a:endParaRPr lang="en-US" dirty="0" smtClean="0"/>
          </a:p>
          <a:p>
            <a:r>
              <a:rPr lang="en-US" dirty="0" smtClean="0"/>
              <a:t>65,400 </a:t>
            </a:r>
            <a:r>
              <a:rPr lang="en-US" dirty="0" smtClean="0"/>
              <a:t>+ 10 </a:t>
            </a:r>
            <a:r>
              <a:rPr lang="en-US" dirty="0" smtClean="0"/>
              <a:t>= </a:t>
            </a:r>
            <a:r>
              <a:rPr lang="en-US" dirty="0" smtClean="0"/>
              <a:t>65,410</a:t>
            </a:r>
            <a:endParaRPr lang="en-US" dirty="0" smtClean="0"/>
          </a:p>
          <a:p>
            <a:endParaRPr lang="en-US" dirty="0" smtClean="0"/>
          </a:p>
          <a:p>
            <a:r>
              <a:rPr lang="en-US" dirty="0" smtClean="0"/>
              <a:t>60,000 </a:t>
            </a:r>
            <a:r>
              <a:rPr lang="en-US" dirty="0" smtClean="0"/>
              <a:t>+ 10 = 60,010</a:t>
            </a:r>
            <a:endParaRPr lang="en-US" dirty="0" smtClean="0"/>
          </a:p>
          <a:p>
            <a:endParaRPr lang="en-US"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Now, these… </a:t>
            </a:r>
            <a:endParaRPr lang="en-US" dirty="0"/>
          </a:p>
        </p:txBody>
      </p:sp>
      <p:sp>
        <p:nvSpPr>
          <p:cNvPr id="3" name="Content Placeholder 2"/>
          <p:cNvSpPr>
            <a:spLocks noGrp="1"/>
          </p:cNvSpPr>
          <p:nvPr>
            <p:ph idx="1"/>
          </p:nvPr>
        </p:nvSpPr>
        <p:spPr/>
        <p:txBody>
          <a:bodyPr/>
          <a:lstStyle/>
          <a:p>
            <a:r>
              <a:rPr lang="en-US" dirty="0" smtClean="0"/>
              <a:t>3,100 – 1 = </a:t>
            </a:r>
          </a:p>
          <a:p>
            <a:endParaRPr lang="en-US" dirty="0" smtClean="0"/>
          </a:p>
          <a:p>
            <a:r>
              <a:rPr lang="en-US" dirty="0" smtClean="0"/>
              <a:t>19,300 – 1 = </a:t>
            </a:r>
          </a:p>
          <a:p>
            <a:endParaRPr lang="en-US" dirty="0" smtClean="0"/>
          </a:p>
          <a:p>
            <a:r>
              <a:rPr lang="en-US" dirty="0" smtClean="0"/>
              <a:t>65,400 – 1 = </a:t>
            </a:r>
          </a:p>
          <a:p>
            <a:endParaRPr lang="en-US" dirty="0" smtClean="0"/>
          </a:p>
          <a:p>
            <a:r>
              <a:rPr lang="en-US" dirty="0" smtClean="0"/>
              <a:t>60,000 – 1 =</a:t>
            </a:r>
          </a:p>
          <a:p>
            <a:endParaRPr lang="en-US" dirty="0" smtClean="0"/>
          </a:p>
          <a:p>
            <a:r>
              <a:rPr lang="en-US" dirty="0" smtClean="0"/>
              <a:t>60,100 – 1 =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are the answers </a:t>
            </a:r>
            <a:r>
              <a:rPr lang="en-US" dirty="0" smtClean="0">
                <a:sym typeface="Wingdings" pitchFamily="2" charset="2"/>
              </a:rPr>
              <a:t> </a:t>
            </a:r>
            <a:endParaRPr lang="en-US" dirty="0"/>
          </a:p>
        </p:txBody>
      </p:sp>
      <p:sp>
        <p:nvSpPr>
          <p:cNvPr id="3" name="Content Placeholder 2"/>
          <p:cNvSpPr>
            <a:spLocks noGrp="1"/>
          </p:cNvSpPr>
          <p:nvPr>
            <p:ph idx="1"/>
          </p:nvPr>
        </p:nvSpPr>
        <p:spPr/>
        <p:txBody>
          <a:bodyPr/>
          <a:lstStyle/>
          <a:p>
            <a:r>
              <a:rPr lang="en-US" dirty="0" smtClean="0"/>
              <a:t>3,100 – 1 = 3,099</a:t>
            </a:r>
          </a:p>
          <a:p>
            <a:endParaRPr lang="en-US" dirty="0" smtClean="0"/>
          </a:p>
          <a:p>
            <a:r>
              <a:rPr lang="en-US" dirty="0" smtClean="0"/>
              <a:t>19,300 – 1 = 19,299</a:t>
            </a:r>
          </a:p>
          <a:p>
            <a:endParaRPr lang="en-US" dirty="0" smtClean="0"/>
          </a:p>
          <a:p>
            <a:r>
              <a:rPr lang="en-US" dirty="0" smtClean="0"/>
              <a:t>65,400 – 1 = 65,399</a:t>
            </a:r>
          </a:p>
          <a:p>
            <a:endParaRPr lang="en-US" dirty="0" smtClean="0"/>
          </a:p>
          <a:p>
            <a:r>
              <a:rPr lang="en-US" dirty="0" smtClean="0"/>
              <a:t>60,000 – 1 = 59,999</a:t>
            </a:r>
          </a:p>
          <a:p>
            <a:endParaRPr lang="en-US" dirty="0" smtClean="0"/>
          </a:p>
          <a:p>
            <a:r>
              <a:rPr lang="en-US" dirty="0" smtClean="0"/>
              <a:t>60,100 – 1 =  60,099   </a:t>
            </a:r>
          </a:p>
          <a:p>
            <a:pPr algn="r"/>
            <a:r>
              <a:rPr lang="en-US" sz="1800" dirty="0" smtClean="0"/>
              <a:t>If these are a struggle</a:t>
            </a:r>
            <a:r>
              <a:rPr lang="en-US" sz="1800" dirty="0" smtClean="0">
                <a:solidFill>
                  <a:srgbClr val="00B050"/>
                </a:solidFill>
              </a:rPr>
              <a:t>, ask questions </a:t>
            </a:r>
            <a:r>
              <a:rPr lang="en-US" sz="1800" dirty="0" smtClean="0">
                <a:sym typeface="Wingdings" pitchFamily="2" charset="2"/>
              </a:rPr>
              <a:t> </a:t>
            </a:r>
            <a:r>
              <a:rPr lang="en-US" dirty="0" smtClean="0"/>
              <a:t> </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these bigger numbers</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r>
              <a:rPr lang="en-US" dirty="0" smtClean="0"/>
              <a:t>15,003</a:t>
            </a:r>
          </a:p>
          <a:p>
            <a:endParaRPr lang="en-US" dirty="0" smtClean="0"/>
          </a:p>
          <a:p>
            <a:r>
              <a:rPr lang="en-US" dirty="0" smtClean="0"/>
              <a:t>34, 459  </a:t>
            </a:r>
          </a:p>
          <a:p>
            <a:endParaRPr lang="en-US" dirty="0" smtClean="0"/>
          </a:p>
          <a:p>
            <a:r>
              <a:rPr lang="en-US" dirty="0" smtClean="0"/>
              <a:t>202,050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endParaRPr lang="en-US" dirty="0" smtClean="0"/>
          </a:p>
          <a:p>
            <a:r>
              <a:rPr lang="en-US" dirty="0" smtClean="0"/>
              <a:t>15,003    fifteen thousand three</a:t>
            </a:r>
          </a:p>
          <a:p>
            <a:endParaRPr lang="en-US" dirty="0" smtClean="0"/>
          </a:p>
          <a:p>
            <a:r>
              <a:rPr lang="en-US" dirty="0" smtClean="0"/>
              <a:t>34, 459   thirty-four thousand four hundred fifty-nine </a:t>
            </a:r>
          </a:p>
          <a:p>
            <a:endParaRPr lang="en-US" dirty="0" smtClean="0"/>
          </a:p>
          <a:p>
            <a:r>
              <a:rPr lang="en-US" dirty="0" smtClean="0">
                <a:solidFill>
                  <a:srgbClr val="0070C0"/>
                </a:solidFill>
              </a:rPr>
              <a:t>202</a:t>
            </a:r>
            <a:r>
              <a:rPr lang="en-US" dirty="0" smtClean="0"/>
              <a:t>,050 </a:t>
            </a:r>
            <a:r>
              <a:rPr lang="en-US" dirty="0" smtClean="0">
                <a:solidFill>
                  <a:srgbClr val="0070C0"/>
                </a:solidFill>
              </a:rPr>
              <a:t>two hundred two</a:t>
            </a:r>
            <a:r>
              <a:rPr lang="en-US" dirty="0" smtClean="0"/>
              <a:t> thousand fifty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Write these numbers:</a:t>
            </a:r>
            <a:endParaRPr lang="en-US" dirty="0"/>
          </a:p>
        </p:txBody>
      </p:sp>
      <p:sp>
        <p:nvSpPr>
          <p:cNvPr id="3" name="Content Placeholder 2"/>
          <p:cNvSpPr>
            <a:spLocks noGrp="1"/>
          </p:cNvSpPr>
          <p:nvPr>
            <p:ph idx="1"/>
          </p:nvPr>
        </p:nvSpPr>
        <p:spPr/>
        <p:txBody>
          <a:bodyPr/>
          <a:lstStyle/>
          <a:p>
            <a:r>
              <a:rPr lang="en-US" dirty="0" smtClean="0"/>
              <a:t>Six thousand ninety-nine </a:t>
            </a:r>
          </a:p>
          <a:p>
            <a:pPr>
              <a:buNone/>
            </a:pPr>
            <a:r>
              <a:rPr lang="en-US" dirty="0" smtClean="0"/>
              <a:t>           would be 6,099 </a:t>
            </a:r>
          </a:p>
          <a:p>
            <a:pPr>
              <a:buNone/>
            </a:pPr>
            <a:endParaRPr lang="en-US" dirty="0" smtClean="0"/>
          </a:p>
          <a:p>
            <a:pPr>
              <a:buNone/>
            </a:pPr>
            <a:r>
              <a:rPr lang="en-US" dirty="0" smtClean="0"/>
              <a:t>Five thousand eight  </a:t>
            </a:r>
          </a:p>
          <a:p>
            <a:pPr>
              <a:buNone/>
            </a:pPr>
            <a:endParaRPr lang="en-US" dirty="0" smtClean="0"/>
          </a:p>
          <a:p>
            <a:pPr>
              <a:buNone/>
            </a:pPr>
            <a:r>
              <a:rPr lang="en-US" dirty="0" smtClean="0"/>
              <a:t>Five thousand eighteen</a:t>
            </a:r>
          </a:p>
          <a:p>
            <a:pPr>
              <a:buNone/>
            </a:pPr>
            <a:endParaRPr lang="en-US" dirty="0" smtClean="0"/>
          </a:p>
          <a:p>
            <a:pPr>
              <a:buNone/>
            </a:pPr>
            <a:r>
              <a:rPr lang="en-US" dirty="0" smtClean="0"/>
              <a:t>Fifteen thousand eighteen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of the other way ‘round:</a:t>
            </a:r>
            <a:endParaRPr lang="en-US" dirty="0"/>
          </a:p>
        </p:txBody>
      </p:sp>
      <p:sp>
        <p:nvSpPr>
          <p:cNvPr id="3" name="Content Placeholder 2"/>
          <p:cNvSpPr>
            <a:spLocks noGrp="1"/>
          </p:cNvSpPr>
          <p:nvPr>
            <p:ph idx="1"/>
          </p:nvPr>
        </p:nvSpPr>
        <p:spPr/>
        <p:txBody>
          <a:bodyPr/>
          <a:lstStyle/>
          <a:p>
            <a:r>
              <a:rPr lang="en-US" dirty="0" smtClean="0"/>
              <a:t>Six thousand ninety-nine </a:t>
            </a:r>
          </a:p>
          <a:p>
            <a:pPr>
              <a:buNone/>
            </a:pPr>
            <a:r>
              <a:rPr lang="en-US" dirty="0" smtClean="0"/>
              <a:t>           would be 6,099 </a:t>
            </a:r>
          </a:p>
          <a:p>
            <a:pPr>
              <a:buNone/>
            </a:pPr>
            <a:endParaRPr lang="en-US" dirty="0" smtClean="0"/>
          </a:p>
          <a:p>
            <a:pPr>
              <a:buNone/>
            </a:pPr>
            <a:r>
              <a:rPr lang="en-US" dirty="0" smtClean="0"/>
              <a:t>Five thousand eight      5,008</a:t>
            </a:r>
          </a:p>
          <a:p>
            <a:pPr>
              <a:buNone/>
            </a:pPr>
            <a:endParaRPr lang="en-US" dirty="0" smtClean="0"/>
          </a:p>
          <a:p>
            <a:pPr>
              <a:buNone/>
            </a:pPr>
            <a:r>
              <a:rPr lang="en-US" dirty="0" smtClean="0"/>
              <a:t>Five thousand eighteen  5,018</a:t>
            </a:r>
          </a:p>
          <a:p>
            <a:pPr>
              <a:buNone/>
            </a:pPr>
            <a:endParaRPr lang="en-US" dirty="0" smtClean="0"/>
          </a:p>
          <a:p>
            <a:pPr>
              <a:buNone/>
            </a:pPr>
            <a:r>
              <a:rPr lang="en-US" dirty="0" smtClean="0"/>
              <a:t>Fifteen thousand eighteen    15,018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pPr>
              <a:buNone/>
            </a:pPr>
            <a:r>
              <a:rPr lang="en-US" dirty="0" smtClean="0"/>
              <a:t>Name this number by figuring out two things: what the group names are, and what the number name in that group is. </a:t>
            </a:r>
          </a:p>
          <a:p>
            <a:endParaRPr lang="en-US" dirty="0" smtClean="0"/>
          </a:p>
          <a:p>
            <a:endParaRPr lang="en-US" dirty="0" smtClean="0"/>
          </a:p>
          <a:p>
            <a:r>
              <a:rPr lang="en-US" dirty="0" smtClean="0"/>
              <a:t>1,234,567 </a:t>
            </a:r>
            <a:endParaRPr lang="en-US" dirty="0" smtClean="0"/>
          </a:p>
          <a:p>
            <a:endParaRPr lang="en-US" dirty="0" smtClean="0"/>
          </a:p>
          <a:p>
            <a:r>
              <a:rPr lang="en-US" dirty="0" smtClean="0"/>
              <a:t>What’s the biggest group? </a:t>
            </a:r>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1,234,567 </a:t>
            </a:r>
          </a:p>
          <a:p>
            <a:endParaRPr lang="en-US" dirty="0" smtClean="0"/>
          </a:p>
          <a:p>
            <a:r>
              <a:rPr lang="en-US" dirty="0" smtClean="0"/>
              <a:t>What’s the biggest group?</a:t>
            </a:r>
          </a:p>
          <a:p>
            <a:endParaRPr lang="en-US" dirty="0" smtClean="0"/>
          </a:p>
          <a:p>
            <a:r>
              <a:rPr lang="en-US" dirty="0" smtClean="0"/>
              <a:t>Millions; it’s the third group.    What number would the digit there stand for if it were by itself?  </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“thousands” family. 	</a:t>
            </a:r>
            <a:endParaRPr lang="en-US" dirty="0"/>
          </a:p>
        </p:txBody>
      </p:sp>
      <p:sp>
        <p:nvSpPr>
          <p:cNvPr id="3" name="Content Placeholder 2"/>
          <p:cNvSpPr>
            <a:spLocks noGrp="1"/>
          </p:cNvSpPr>
          <p:nvPr>
            <p:ph sz="quarter" idx="1"/>
          </p:nvPr>
        </p:nvSpPr>
        <p:spPr/>
        <p:txBody>
          <a:bodyPr/>
          <a:lstStyle/>
          <a:p>
            <a:r>
              <a:rPr lang="en-US" dirty="0" smtClean="0"/>
              <a:t>The fourth, fifth and sixth places in a decimal number stand for “thousands.”</a:t>
            </a:r>
          </a:p>
          <a:p>
            <a:r>
              <a:rPr lang="en-US" dirty="0" smtClean="0"/>
              <a:t>One thousand looks like this (it’s 20 rolls of 50 pennies; 20 x 50 is 1000).   </a:t>
            </a:r>
          </a:p>
          <a:p>
            <a:endParaRPr lang="en-US" dirty="0" smtClean="0"/>
          </a:p>
        </p:txBody>
      </p:sp>
      <p:pic>
        <p:nvPicPr>
          <p:cNvPr id="4" name="Picture 2"/>
          <p:cNvPicPr>
            <a:picLocks noChangeAspect="1" noChangeArrowheads="1"/>
          </p:cNvPicPr>
          <p:nvPr/>
        </p:nvPicPr>
        <p:blipFill>
          <a:blip r:embed="rId2" cstate="print"/>
          <a:srcRect/>
          <a:stretch>
            <a:fillRect/>
          </a:stretch>
        </p:blipFill>
        <p:spPr bwMode="auto">
          <a:xfrm>
            <a:off x="2133600" y="3581400"/>
            <a:ext cx="4286250" cy="30099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rgbClr val="FFC000"/>
                </a:solidFill>
              </a:rPr>
              <a:t>1</a:t>
            </a:r>
            <a:r>
              <a:rPr lang="en-US" dirty="0" smtClean="0"/>
              <a:t>,234,567 </a:t>
            </a:r>
          </a:p>
          <a:p>
            <a:endParaRPr lang="en-US" dirty="0" smtClean="0"/>
          </a:p>
          <a:p>
            <a:r>
              <a:rPr lang="en-US" dirty="0" smtClean="0"/>
              <a:t>What number would the digit there stand for if it were by itself?  </a:t>
            </a:r>
          </a:p>
          <a:p>
            <a:endParaRPr lang="en-US" dirty="0" smtClean="0"/>
          </a:p>
          <a:p>
            <a:r>
              <a:rPr lang="en-US" dirty="0" smtClean="0">
                <a:solidFill>
                  <a:srgbClr val="FFC000"/>
                </a:solidFill>
              </a:rPr>
              <a:t>One</a:t>
            </a:r>
            <a:r>
              <a:rPr lang="en-US" dirty="0" smtClean="0"/>
              <a:t>.   So, this number name starts at </a:t>
            </a:r>
          </a:p>
          <a:p>
            <a:endParaRPr lang="en-US" dirty="0" smtClean="0"/>
          </a:p>
          <a:p>
            <a:r>
              <a:rPr lang="en-US" dirty="0" smtClean="0"/>
              <a:t>One million…..but we’re not done yet… </a:t>
            </a:r>
          </a:p>
          <a:p>
            <a:endParaRPr lang="en-US" dirty="0" smtClean="0"/>
          </a:p>
          <a:p>
            <a:endParaRPr lang="en-US" dirty="0" smtClean="0"/>
          </a:p>
          <a:p>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rgbClr val="FFC000"/>
                </a:solidFill>
              </a:rPr>
              <a:t>1</a:t>
            </a:r>
            <a:r>
              <a:rPr lang="en-US" dirty="0" smtClean="0"/>
              <a:t>,234,567 </a:t>
            </a:r>
          </a:p>
          <a:p>
            <a:pPr>
              <a:buNone/>
            </a:pPr>
            <a:endParaRPr lang="en-US" dirty="0" smtClean="0"/>
          </a:p>
          <a:p>
            <a:r>
              <a:rPr lang="en-US" dirty="0" smtClean="0"/>
              <a:t>One million…..but we’re not done yet… </a:t>
            </a:r>
          </a:p>
          <a:p>
            <a:r>
              <a:rPr lang="en-US" dirty="0" smtClean="0"/>
              <a:t>What’s the name of the next group?  </a:t>
            </a:r>
          </a:p>
          <a:p>
            <a:endParaRPr lang="en-US" dirty="0" smtClean="0"/>
          </a:p>
          <a:p>
            <a:endParaRPr lang="en-US" dirty="0" smtClean="0"/>
          </a:p>
          <a:p>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rgbClr val="FFC000"/>
                </a:solidFill>
              </a:rPr>
              <a:t>1</a:t>
            </a:r>
            <a:r>
              <a:rPr lang="en-US" dirty="0" smtClean="0"/>
              <a:t>,234,567 </a:t>
            </a:r>
          </a:p>
          <a:p>
            <a:pPr>
              <a:buNone/>
            </a:pPr>
            <a:endParaRPr lang="en-US" dirty="0" smtClean="0"/>
          </a:p>
          <a:p>
            <a:r>
              <a:rPr lang="en-US" dirty="0" smtClean="0"/>
              <a:t>One million…..but we’re not done yet… </a:t>
            </a:r>
          </a:p>
          <a:p>
            <a:r>
              <a:rPr lang="en-US" dirty="0" smtClean="0"/>
              <a:t>What’s the name of the next group?  </a:t>
            </a:r>
          </a:p>
          <a:p>
            <a:endParaRPr lang="en-US" dirty="0" smtClean="0"/>
          </a:p>
          <a:p>
            <a:r>
              <a:rPr lang="en-US" dirty="0" smtClean="0"/>
              <a:t>Thousands</a:t>
            </a:r>
          </a:p>
          <a:p>
            <a:endParaRPr lang="en-US" dirty="0" smtClean="0"/>
          </a:p>
          <a:p>
            <a:endParaRPr lang="en-US" dirty="0" smtClean="0"/>
          </a:p>
          <a:p>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rgbClr val="FFC000"/>
                </a:solidFill>
              </a:rPr>
              <a:t>1</a:t>
            </a:r>
            <a:r>
              <a:rPr lang="en-US" dirty="0" smtClean="0"/>
              <a:t>,234,567 </a:t>
            </a:r>
          </a:p>
          <a:p>
            <a:pPr>
              <a:buNone/>
            </a:pPr>
            <a:endParaRPr lang="en-US" dirty="0" smtClean="0"/>
          </a:p>
          <a:p>
            <a:r>
              <a:rPr lang="en-US" dirty="0" smtClean="0">
                <a:solidFill>
                  <a:srgbClr val="FFC000"/>
                </a:solidFill>
              </a:rPr>
              <a:t>One </a:t>
            </a:r>
            <a:r>
              <a:rPr lang="en-US" dirty="0" smtClean="0"/>
              <a:t>million …</a:t>
            </a:r>
          </a:p>
          <a:p>
            <a:endParaRPr lang="en-US" dirty="0" smtClean="0"/>
          </a:p>
          <a:p>
            <a:r>
              <a:rPr lang="en-US" dirty="0" smtClean="0"/>
              <a:t>What would the digits in the “thousands” space be if they were a number on their own? </a:t>
            </a:r>
          </a:p>
          <a:p>
            <a:endParaRPr lang="en-US" dirty="0" smtClean="0"/>
          </a:p>
          <a:p>
            <a:endParaRPr lang="en-US" dirty="0" smtClean="0"/>
          </a:p>
          <a:p>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rgbClr val="FFC000"/>
                </a:solidFill>
              </a:rPr>
              <a:t>1</a:t>
            </a:r>
            <a:r>
              <a:rPr lang="en-US" dirty="0" smtClean="0"/>
              <a:t>,</a:t>
            </a:r>
            <a:r>
              <a:rPr lang="en-US" dirty="0" smtClean="0">
                <a:solidFill>
                  <a:srgbClr val="00B0F0"/>
                </a:solidFill>
              </a:rPr>
              <a:t>234</a:t>
            </a:r>
            <a:r>
              <a:rPr lang="en-US" dirty="0" smtClean="0"/>
              <a:t>,567 </a:t>
            </a:r>
          </a:p>
          <a:p>
            <a:pPr>
              <a:buNone/>
            </a:pPr>
            <a:endParaRPr lang="en-US" dirty="0" smtClean="0"/>
          </a:p>
          <a:p>
            <a:r>
              <a:rPr lang="en-US" dirty="0" smtClean="0">
                <a:solidFill>
                  <a:srgbClr val="FFC000"/>
                </a:solidFill>
              </a:rPr>
              <a:t>One </a:t>
            </a:r>
            <a:r>
              <a:rPr lang="en-US" dirty="0" smtClean="0"/>
              <a:t>million …</a:t>
            </a:r>
          </a:p>
          <a:p>
            <a:endParaRPr lang="en-US" dirty="0" smtClean="0"/>
          </a:p>
          <a:p>
            <a:r>
              <a:rPr lang="en-US" dirty="0" smtClean="0"/>
              <a:t>What would the digits in the “thousands” space be if they were a number on their own? </a:t>
            </a:r>
          </a:p>
          <a:p>
            <a:endParaRPr lang="en-US" dirty="0" smtClean="0"/>
          </a:p>
          <a:p>
            <a:r>
              <a:rPr lang="en-US" dirty="0" smtClean="0">
                <a:solidFill>
                  <a:srgbClr val="00B0F0"/>
                </a:solidFill>
              </a:rPr>
              <a:t>Two hundred thirty-four… </a:t>
            </a:r>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rgbClr val="FFC000"/>
                </a:solidFill>
              </a:rPr>
              <a:t>1</a:t>
            </a:r>
            <a:r>
              <a:rPr lang="en-US" dirty="0" smtClean="0"/>
              <a:t>,</a:t>
            </a:r>
            <a:r>
              <a:rPr lang="en-US" dirty="0" smtClean="0">
                <a:solidFill>
                  <a:srgbClr val="00B0F0"/>
                </a:solidFill>
              </a:rPr>
              <a:t>234</a:t>
            </a:r>
            <a:r>
              <a:rPr lang="en-US" dirty="0" smtClean="0"/>
              <a:t>,567 </a:t>
            </a:r>
          </a:p>
          <a:p>
            <a:pPr>
              <a:buNone/>
            </a:pPr>
            <a:endParaRPr lang="en-US" dirty="0" smtClean="0"/>
          </a:p>
          <a:p>
            <a:r>
              <a:rPr lang="en-US" dirty="0" smtClean="0">
                <a:solidFill>
                  <a:srgbClr val="FFC000"/>
                </a:solidFill>
              </a:rPr>
              <a:t>One </a:t>
            </a:r>
            <a:r>
              <a:rPr lang="en-US" dirty="0" smtClean="0"/>
              <a:t>million, </a:t>
            </a:r>
            <a:r>
              <a:rPr lang="en-US" dirty="0" smtClean="0">
                <a:solidFill>
                  <a:srgbClr val="00B0F0"/>
                </a:solidFill>
              </a:rPr>
              <a:t>Two hundred thirty-four </a:t>
            </a:r>
            <a:r>
              <a:rPr lang="en-US" dirty="0" smtClean="0"/>
              <a:t>thousand, …. </a:t>
            </a:r>
            <a:endParaRPr lang="en-US" dirty="0" smtClean="0">
              <a:solidFill>
                <a:srgbClr val="00B0F0"/>
              </a:solidFill>
            </a:endParaRPr>
          </a:p>
          <a:p>
            <a:pPr>
              <a:buNone/>
            </a:pPr>
            <a:endParaRPr lang="en-US" dirty="0" smtClean="0"/>
          </a:p>
          <a:p>
            <a:endParaRPr lang="en-US" dirty="0" smtClean="0"/>
          </a:p>
          <a:p>
            <a:r>
              <a:rPr lang="en-US" dirty="0" smtClean="0"/>
              <a:t>What’s the rest of the number?   </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rgbClr val="FFC000"/>
                </a:solidFill>
              </a:rPr>
              <a:t>1</a:t>
            </a:r>
            <a:r>
              <a:rPr lang="en-US" dirty="0" smtClean="0"/>
              <a:t>,</a:t>
            </a:r>
            <a:r>
              <a:rPr lang="en-US" dirty="0" smtClean="0">
                <a:solidFill>
                  <a:srgbClr val="00B0F0"/>
                </a:solidFill>
              </a:rPr>
              <a:t>234</a:t>
            </a:r>
            <a:r>
              <a:rPr lang="en-US" dirty="0" smtClean="0"/>
              <a:t>,567 </a:t>
            </a:r>
          </a:p>
          <a:p>
            <a:pPr>
              <a:buNone/>
            </a:pPr>
            <a:endParaRPr lang="en-US" dirty="0" smtClean="0"/>
          </a:p>
          <a:p>
            <a:r>
              <a:rPr lang="en-US" dirty="0" smtClean="0">
                <a:solidFill>
                  <a:srgbClr val="FFC000"/>
                </a:solidFill>
              </a:rPr>
              <a:t>One </a:t>
            </a:r>
            <a:r>
              <a:rPr lang="en-US" dirty="0" smtClean="0"/>
              <a:t>million, </a:t>
            </a:r>
            <a:r>
              <a:rPr lang="en-US" dirty="0" smtClean="0">
                <a:solidFill>
                  <a:srgbClr val="00B0F0"/>
                </a:solidFill>
              </a:rPr>
              <a:t>Two hundred thirty-four </a:t>
            </a:r>
            <a:r>
              <a:rPr lang="en-US" dirty="0" smtClean="0"/>
              <a:t>thousand, …. </a:t>
            </a:r>
            <a:endParaRPr lang="en-US" dirty="0" smtClean="0">
              <a:solidFill>
                <a:srgbClr val="00B0F0"/>
              </a:solidFill>
            </a:endParaRPr>
          </a:p>
          <a:p>
            <a:pPr>
              <a:buNone/>
            </a:pPr>
            <a:endParaRPr lang="en-US" dirty="0" smtClean="0"/>
          </a:p>
          <a:p>
            <a:endParaRPr lang="en-US" dirty="0" smtClean="0"/>
          </a:p>
          <a:p>
            <a:r>
              <a:rPr lang="en-US" dirty="0" smtClean="0"/>
              <a:t>What’s the rest of the number? </a:t>
            </a:r>
          </a:p>
          <a:p>
            <a:r>
              <a:rPr lang="en-US" dirty="0" smtClean="0"/>
              <a:t>         five hundred sixty-seven.   </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together now …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rgbClr val="FFC000"/>
                </a:solidFill>
              </a:rPr>
              <a:t>1</a:t>
            </a:r>
            <a:r>
              <a:rPr lang="en-US" dirty="0" smtClean="0"/>
              <a:t>,</a:t>
            </a:r>
            <a:r>
              <a:rPr lang="en-US" dirty="0" smtClean="0">
                <a:solidFill>
                  <a:srgbClr val="00B0F0"/>
                </a:solidFill>
              </a:rPr>
              <a:t>234</a:t>
            </a:r>
            <a:r>
              <a:rPr lang="en-US" dirty="0" smtClean="0"/>
              <a:t>,567 </a:t>
            </a:r>
          </a:p>
          <a:p>
            <a:pPr>
              <a:buNone/>
            </a:pPr>
            <a:endParaRPr lang="en-US" dirty="0" smtClean="0"/>
          </a:p>
          <a:p>
            <a:r>
              <a:rPr lang="en-US" dirty="0" smtClean="0">
                <a:solidFill>
                  <a:srgbClr val="FFC000"/>
                </a:solidFill>
              </a:rPr>
              <a:t>One </a:t>
            </a:r>
            <a:r>
              <a:rPr lang="en-US" dirty="0" smtClean="0"/>
              <a:t>million, </a:t>
            </a:r>
            <a:r>
              <a:rPr lang="en-US" dirty="0" smtClean="0">
                <a:solidFill>
                  <a:srgbClr val="00B0F0"/>
                </a:solidFill>
              </a:rPr>
              <a:t>Two hundred thirty-four </a:t>
            </a:r>
            <a:r>
              <a:rPr lang="en-US" dirty="0" smtClean="0"/>
              <a:t>thousand, five hundred sixty-seven </a:t>
            </a:r>
            <a:endParaRPr lang="en-US" dirty="0" smtClean="0">
              <a:solidFill>
                <a:srgbClr val="00B0F0"/>
              </a:solidFill>
            </a:endParaRPr>
          </a:p>
          <a:p>
            <a:pPr>
              <a:buNone/>
            </a:pPr>
            <a:endParaRPr lang="en-US" dirty="0" smtClean="0"/>
          </a:p>
          <a:p>
            <a:endParaRPr lang="en-US" dirty="0" smtClean="0"/>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and billions and trillions, oh, my!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chemeClr val="accent3"/>
                </a:solidFill>
              </a:rPr>
              <a:t>1</a:t>
            </a:r>
            <a:r>
              <a:rPr lang="en-US" dirty="0" smtClean="0"/>
              <a:t>,</a:t>
            </a:r>
            <a:r>
              <a:rPr lang="en-US" dirty="0" smtClean="0">
                <a:solidFill>
                  <a:srgbClr val="00B0F0"/>
                </a:solidFill>
              </a:rPr>
              <a:t>300</a:t>
            </a:r>
            <a:r>
              <a:rPr lang="en-US" dirty="0" smtClean="0"/>
              <a:t>,000 </a:t>
            </a:r>
          </a:p>
          <a:p>
            <a:endParaRPr lang="en-US" dirty="0" smtClean="0"/>
          </a:p>
          <a:p>
            <a:r>
              <a:rPr lang="en-US" dirty="0" smtClean="0"/>
              <a:t> One million, three hundred thousand … and that’s its whole name. </a:t>
            </a:r>
          </a:p>
          <a:p>
            <a:endParaRPr lang="en-US" dirty="0" smtClean="0"/>
          </a:p>
          <a:p>
            <a:r>
              <a:rPr lang="en-US" dirty="0" smtClean="0">
                <a:solidFill>
                  <a:schemeClr val="accent3"/>
                </a:solidFill>
              </a:rPr>
              <a:t>24</a:t>
            </a:r>
            <a:r>
              <a:rPr lang="en-US" dirty="0" smtClean="0"/>
              <a:t>,</a:t>
            </a:r>
            <a:r>
              <a:rPr lang="en-US" dirty="0" smtClean="0">
                <a:solidFill>
                  <a:srgbClr val="00B0F0"/>
                </a:solidFill>
              </a:rPr>
              <a:t>403</a:t>
            </a:r>
            <a:r>
              <a:rPr lang="en-US" dirty="0" smtClean="0"/>
              <a:t>,099 </a:t>
            </a:r>
          </a:p>
          <a:p>
            <a:endParaRPr lang="en-US" dirty="0" smtClean="0"/>
          </a:p>
          <a:p>
            <a:r>
              <a:rPr lang="en-US" dirty="0" smtClean="0">
                <a:solidFill>
                  <a:schemeClr val="accent3"/>
                </a:solidFill>
              </a:rPr>
              <a:t>Twenty-four </a:t>
            </a:r>
            <a:r>
              <a:rPr lang="en-US" dirty="0" smtClean="0"/>
              <a:t>million, </a:t>
            </a:r>
            <a:r>
              <a:rPr lang="en-US" dirty="0" smtClean="0">
                <a:solidFill>
                  <a:srgbClr val="00B0F0"/>
                </a:solidFill>
              </a:rPr>
              <a:t>four hundred three </a:t>
            </a:r>
            <a:r>
              <a:rPr lang="en-US" dirty="0" smtClean="0"/>
              <a:t>thousand, ninety-nine.   </a:t>
            </a:r>
          </a:p>
          <a:p>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 few billion more… </a:t>
            </a:r>
            <a:endParaRPr lang="en-US" dirty="0"/>
          </a:p>
        </p:txBody>
      </p:sp>
      <p:sp>
        <p:nvSpPr>
          <p:cNvPr id="3" name="Content Placeholder 2"/>
          <p:cNvSpPr>
            <a:spLocks noGrp="1"/>
          </p:cNvSpPr>
          <p:nvPr>
            <p:ph idx="1"/>
          </p:nvPr>
        </p:nvSpPr>
        <p:spPr/>
        <p:txBody>
          <a:bodyPr/>
          <a:lstStyle/>
          <a:p>
            <a:r>
              <a:rPr lang="en-US" dirty="0" smtClean="0">
                <a:solidFill>
                  <a:srgbClr val="7030A0"/>
                </a:solidFill>
              </a:rPr>
              <a:t>12</a:t>
            </a:r>
            <a:r>
              <a:rPr lang="en-US" dirty="0" smtClean="0"/>
              <a:t>,345,678,901  </a:t>
            </a:r>
          </a:p>
          <a:p>
            <a:endParaRPr lang="en-US" dirty="0" smtClean="0"/>
          </a:p>
          <a:p>
            <a:r>
              <a:rPr lang="en-US" dirty="0" smtClean="0">
                <a:solidFill>
                  <a:srgbClr val="7030A0"/>
                </a:solidFill>
              </a:rPr>
              <a:t>Twelve </a:t>
            </a:r>
            <a:r>
              <a:rPr lang="en-US" dirty="0" smtClean="0"/>
              <a:t>billion, three hundred forty-five million, six hundred seventy-eight thousand, nine hundred one</a:t>
            </a:r>
          </a:p>
          <a:p>
            <a:endParaRPr lang="en-US" dirty="0" smtClean="0">
              <a:solidFill>
                <a:srgbClr val="7030A0"/>
              </a:solidFill>
            </a:endParaRPr>
          </a:p>
          <a:p>
            <a:r>
              <a:rPr lang="en-US" dirty="0" smtClean="0">
                <a:solidFill>
                  <a:srgbClr val="7030A0"/>
                </a:solidFill>
              </a:rPr>
              <a:t>You try this one:</a:t>
            </a:r>
          </a:p>
          <a:p>
            <a:r>
              <a:rPr lang="en-US" dirty="0" smtClean="0">
                <a:solidFill>
                  <a:srgbClr val="7030A0"/>
                </a:solidFill>
              </a:rPr>
              <a:t>987,</a:t>
            </a:r>
            <a:r>
              <a:rPr lang="en-US" dirty="0" smtClean="0"/>
              <a:t>654,321,012  </a:t>
            </a:r>
            <a:endParaRPr lang="en-US"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endParaRPr lang="en-US" dirty="0" smtClean="0"/>
          </a:p>
          <a:p>
            <a:r>
              <a:rPr lang="en-US" dirty="0" smtClean="0">
                <a:solidFill>
                  <a:srgbClr val="00B0F0"/>
                </a:solidFill>
              </a:rPr>
              <a:t>2</a:t>
            </a:r>
            <a:r>
              <a:rPr lang="en-US" dirty="0" smtClean="0"/>
              <a:t>,000 = </a:t>
            </a:r>
            <a:r>
              <a:rPr lang="en-US" dirty="0" smtClean="0">
                <a:solidFill>
                  <a:srgbClr val="00B0F0"/>
                </a:solidFill>
              </a:rPr>
              <a:t>two</a:t>
            </a:r>
            <a:r>
              <a:rPr lang="en-US" dirty="0" smtClean="0"/>
              <a:t> thousand</a:t>
            </a:r>
          </a:p>
          <a:p>
            <a:r>
              <a:rPr lang="en-US" dirty="0" smtClean="0">
                <a:solidFill>
                  <a:srgbClr val="00B0F0"/>
                </a:solidFill>
              </a:rPr>
              <a:t>12</a:t>
            </a:r>
            <a:r>
              <a:rPr lang="en-US" dirty="0" smtClean="0"/>
              <a:t>,000 = </a:t>
            </a:r>
            <a:r>
              <a:rPr lang="en-US" dirty="0" smtClean="0">
                <a:solidFill>
                  <a:srgbClr val="00B0F0"/>
                </a:solidFill>
              </a:rPr>
              <a:t>twelve</a:t>
            </a:r>
            <a:r>
              <a:rPr lang="en-US" dirty="0" smtClean="0"/>
              <a:t> thousand</a:t>
            </a:r>
          </a:p>
          <a:p>
            <a:r>
              <a:rPr lang="en-US" dirty="0" smtClean="0">
                <a:solidFill>
                  <a:srgbClr val="00B0F0"/>
                </a:solidFill>
              </a:rPr>
              <a:t>56</a:t>
            </a:r>
            <a:r>
              <a:rPr lang="en-US" dirty="0" smtClean="0"/>
              <a:t>,000= </a:t>
            </a:r>
            <a:r>
              <a:rPr lang="en-US" dirty="0" smtClean="0">
                <a:solidFill>
                  <a:srgbClr val="00B0F0"/>
                </a:solidFill>
              </a:rPr>
              <a:t>fifty-six</a:t>
            </a:r>
            <a:r>
              <a:rPr lang="en-US" dirty="0" smtClean="0"/>
              <a:t> thousand</a:t>
            </a:r>
          </a:p>
          <a:p>
            <a:r>
              <a:rPr lang="en-US" dirty="0" smtClean="0">
                <a:solidFill>
                  <a:srgbClr val="00B0F0"/>
                </a:solidFill>
              </a:rPr>
              <a:t>100</a:t>
            </a:r>
            <a:r>
              <a:rPr lang="en-US" dirty="0" smtClean="0"/>
              <a:t>,000 = </a:t>
            </a:r>
            <a:r>
              <a:rPr lang="en-US" dirty="0" smtClean="0">
                <a:solidFill>
                  <a:srgbClr val="00B0F0"/>
                </a:solidFill>
              </a:rPr>
              <a:t>one hundred </a:t>
            </a:r>
            <a:r>
              <a:rPr lang="en-US" dirty="0" smtClean="0"/>
              <a:t>thousand’</a:t>
            </a:r>
          </a:p>
          <a:p>
            <a:r>
              <a:rPr lang="en-US" dirty="0" smtClean="0">
                <a:solidFill>
                  <a:srgbClr val="00B0F0"/>
                </a:solidFill>
              </a:rPr>
              <a:t>232</a:t>
            </a:r>
            <a:r>
              <a:rPr lang="en-US" dirty="0" smtClean="0"/>
              <a:t>,000 = </a:t>
            </a:r>
            <a:r>
              <a:rPr lang="en-US" dirty="0" smtClean="0">
                <a:solidFill>
                  <a:srgbClr val="00B0F0"/>
                </a:solidFill>
              </a:rPr>
              <a:t>two hundred thirty two </a:t>
            </a:r>
            <a:r>
              <a:rPr lang="en-US" dirty="0" smtClean="0"/>
              <a:t>thousand</a:t>
            </a:r>
          </a:p>
          <a:p>
            <a:endParaRPr lang="en-US" dirty="0" smtClean="0"/>
          </a:p>
          <a:p>
            <a:endParaRPr lang="en-US" dirty="0" smtClean="0"/>
          </a:p>
          <a:p>
            <a:endParaRPr lang="en-US" dirty="0" smtClean="0"/>
          </a:p>
          <a:p>
            <a:r>
              <a:rPr lang="en-US" dirty="0" smtClean="0"/>
              <a:t>Read the smaller number in front of the comma, then add “thousand” to show where it is in the number. </a:t>
            </a:r>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 few billion more… </a:t>
            </a:r>
            <a:endParaRPr lang="en-US" dirty="0"/>
          </a:p>
        </p:txBody>
      </p:sp>
      <p:sp>
        <p:nvSpPr>
          <p:cNvPr id="3" name="Content Placeholder 2"/>
          <p:cNvSpPr>
            <a:spLocks noGrp="1"/>
          </p:cNvSpPr>
          <p:nvPr>
            <p:ph idx="1"/>
          </p:nvPr>
        </p:nvSpPr>
        <p:spPr/>
        <p:txBody>
          <a:bodyPr/>
          <a:lstStyle/>
          <a:p>
            <a:r>
              <a:rPr lang="en-US" dirty="0" smtClean="0">
                <a:solidFill>
                  <a:srgbClr val="7030A0"/>
                </a:solidFill>
              </a:rPr>
              <a:t>12</a:t>
            </a:r>
            <a:r>
              <a:rPr lang="en-US" dirty="0" smtClean="0"/>
              <a:t>,345,678,901  </a:t>
            </a:r>
          </a:p>
          <a:p>
            <a:endParaRPr lang="en-US" dirty="0" smtClean="0"/>
          </a:p>
          <a:p>
            <a:r>
              <a:rPr lang="en-US" dirty="0" smtClean="0">
                <a:solidFill>
                  <a:srgbClr val="7030A0"/>
                </a:solidFill>
              </a:rPr>
              <a:t>Twelve </a:t>
            </a:r>
            <a:r>
              <a:rPr lang="en-US" dirty="0" smtClean="0"/>
              <a:t>billion, three hundred forty-five million, six hundred seventy-eight thousand, nine hundred one</a:t>
            </a:r>
          </a:p>
          <a:p>
            <a:endParaRPr lang="en-US" dirty="0" smtClean="0">
              <a:solidFill>
                <a:srgbClr val="7030A0"/>
              </a:solidFill>
            </a:endParaRPr>
          </a:p>
          <a:p>
            <a:pPr>
              <a:buNone/>
            </a:pPr>
            <a:r>
              <a:rPr lang="en-US" dirty="0" smtClean="0">
                <a:solidFill>
                  <a:srgbClr val="7030A0"/>
                </a:solidFill>
              </a:rPr>
              <a:t>987,</a:t>
            </a:r>
            <a:r>
              <a:rPr lang="en-US" dirty="0" smtClean="0"/>
              <a:t>654,321,012  is </a:t>
            </a:r>
          </a:p>
          <a:p>
            <a:pPr>
              <a:buNone/>
            </a:pPr>
            <a:r>
              <a:rPr lang="en-US" dirty="0" smtClean="0">
                <a:solidFill>
                  <a:srgbClr val="7030A0"/>
                </a:solidFill>
              </a:rPr>
              <a:t>Nine hundred eighty-seven </a:t>
            </a:r>
            <a:r>
              <a:rPr lang="en-US" dirty="0" smtClean="0"/>
              <a:t>billion, six hundred fifty-four million, three hundred twenty-one thousand twelve.   (Leave that “and” out </a:t>
            </a:r>
            <a:r>
              <a:rPr lang="en-US" dirty="0" smtClean="0">
                <a:sym typeface="Wingdings" pitchFamily="2" charset="2"/>
              </a:rPr>
              <a:t> ) </a:t>
            </a:r>
            <a:endParaRPr lang="en-US" dirty="0">
              <a:solidFill>
                <a:srgbClr val="7030A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Ten assorted numbers to name</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3" name="Content Placeholder 2"/>
          <p:cNvSpPr>
            <a:spLocks noGrp="1"/>
          </p:cNvSpPr>
          <p:nvPr>
            <p:ph sz="quarter" idx="2"/>
          </p:nvPr>
        </p:nvSpPr>
        <p:spPr/>
        <p:txBody>
          <a:bodyPr/>
          <a:lstStyle/>
          <a:p>
            <a:r>
              <a:rPr lang="en-US" dirty="0" smtClean="0"/>
              <a:t>8521</a:t>
            </a:r>
          </a:p>
          <a:p>
            <a:endParaRPr lang="en-US" dirty="0" smtClean="0"/>
          </a:p>
          <a:p>
            <a:r>
              <a:rPr lang="en-US" dirty="0" smtClean="0"/>
              <a:t>3,356</a:t>
            </a:r>
          </a:p>
          <a:p>
            <a:endParaRPr lang="en-US" dirty="0" smtClean="0"/>
          </a:p>
          <a:p>
            <a:r>
              <a:rPr lang="en-US" dirty="0" smtClean="0"/>
              <a:t>13,442</a:t>
            </a:r>
          </a:p>
          <a:p>
            <a:endParaRPr lang="en-US" dirty="0" smtClean="0"/>
          </a:p>
          <a:p>
            <a:r>
              <a:rPr lang="en-US" dirty="0" smtClean="0"/>
              <a:t>45,069</a:t>
            </a:r>
          </a:p>
          <a:p>
            <a:endParaRPr lang="en-US" dirty="0" smtClean="0"/>
          </a:p>
          <a:p>
            <a:r>
              <a:rPr lang="en-US" dirty="0" smtClean="0"/>
              <a:t>3,036,400</a:t>
            </a:r>
            <a:endParaRPr lang="en-US" dirty="0"/>
          </a:p>
        </p:txBody>
      </p:sp>
      <p:sp>
        <p:nvSpPr>
          <p:cNvPr id="6" name="Content Placeholder 5"/>
          <p:cNvSpPr>
            <a:spLocks noGrp="1"/>
          </p:cNvSpPr>
          <p:nvPr>
            <p:ph sz="quarter" idx="4"/>
          </p:nvPr>
        </p:nvSpPr>
        <p:spPr/>
        <p:txBody>
          <a:bodyPr/>
          <a:lstStyle/>
          <a:p>
            <a:r>
              <a:rPr lang="en-US" dirty="0" smtClean="0"/>
              <a:t>101,000,003</a:t>
            </a:r>
          </a:p>
          <a:p>
            <a:endParaRPr lang="en-US" dirty="0" smtClean="0"/>
          </a:p>
          <a:p>
            <a:r>
              <a:rPr lang="en-US" dirty="0" smtClean="0"/>
              <a:t>43,099</a:t>
            </a:r>
          </a:p>
          <a:p>
            <a:endParaRPr lang="en-US" dirty="0" smtClean="0"/>
          </a:p>
          <a:p>
            <a:r>
              <a:rPr lang="en-US" dirty="0" smtClean="0"/>
              <a:t>1,144,000</a:t>
            </a:r>
          </a:p>
          <a:p>
            <a:endParaRPr lang="en-US" dirty="0" smtClean="0"/>
          </a:p>
          <a:p>
            <a:r>
              <a:rPr lang="en-US" dirty="0" smtClean="0"/>
              <a:t>63,012,332</a:t>
            </a:r>
          </a:p>
          <a:p>
            <a:endParaRPr lang="en-US" dirty="0" smtClean="0"/>
          </a:p>
          <a:p>
            <a:r>
              <a:rPr lang="en-US" dirty="0" smtClean="0"/>
              <a:t>1,001,000,000,009</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670560"/>
          </a:xfrm>
        </p:spPr>
        <p:txBody>
          <a:bodyPr>
            <a:normAutofit/>
          </a:bodyPr>
          <a:lstStyle/>
          <a:p>
            <a:r>
              <a:rPr lang="en-US" dirty="0" smtClean="0"/>
              <a:t>First Five answers </a:t>
            </a:r>
            <a:endParaRPr lang="en-US" dirty="0"/>
          </a:p>
        </p:txBody>
      </p:sp>
      <p:sp>
        <p:nvSpPr>
          <p:cNvPr id="3" name="Content Placeholder 2"/>
          <p:cNvSpPr>
            <a:spLocks noGrp="1"/>
          </p:cNvSpPr>
          <p:nvPr>
            <p:ph sz="quarter" idx="2"/>
          </p:nvPr>
        </p:nvSpPr>
        <p:spPr>
          <a:xfrm>
            <a:off x="457200" y="990600"/>
            <a:ext cx="7239000" cy="5334000"/>
          </a:xfrm>
        </p:spPr>
        <p:txBody>
          <a:bodyPr>
            <a:normAutofit fontScale="92500"/>
          </a:bodyPr>
          <a:lstStyle/>
          <a:p>
            <a:r>
              <a:rPr lang="en-US" dirty="0" smtClean="0"/>
              <a:t>8521</a:t>
            </a:r>
            <a:br>
              <a:rPr lang="en-US" dirty="0" smtClean="0"/>
            </a:br>
            <a:r>
              <a:rPr lang="en-US" dirty="0" smtClean="0"/>
              <a:t>eight thousand five hundred twenty-one</a:t>
            </a:r>
          </a:p>
          <a:p>
            <a:endParaRPr lang="en-US" dirty="0" smtClean="0"/>
          </a:p>
          <a:p>
            <a:r>
              <a:rPr lang="en-US" dirty="0" smtClean="0"/>
              <a:t>3,356</a:t>
            </a:r>
          </a:p>
          <a:p>
            <a:pPr>
              <a:buNone/>
            </a:pPr>
            <a:r>
              <a:rPr lang="en-US" dirty="0" smtClean="0"/>
              <a:t>    Three thousand,  three hundred fifty-six</a:t>
            </a:r>
          </a:p>
          <a:p>
            <a:pPr>
              <a:buNone/>
            </a:pPr>
            <a:endParaRPr lang="en-US" dirty="0" smtClean="0"/>
          </a:p>
          <a:p>
            <a:r>
              <a:rPr lang="en-US" dirty="0" smtClean="0"/>
              <a:t>13,442</a:t>
            </a:r>
          </a:p>
          <a:p>
            <a:pPr>
              <a:buNone/>
            </a:pPr>
            <a:r>
              <a:rPr lang="en-US" dirty="0" smtClean="0"/>
              <a:t>     Thirteen thousand four hundred forty-two</a:t>
            </a:r>
          </a:p>
          <a:p>
            <a:endParaRPr lang="en-US" dirty="0" smtClean="0"/>
          </a:p>
          <a:p>
            <a:r>
              <a:rPr lang="en-US" dirty="0" smtClean="0"/>
              <a:t>45,069</a:t>
            </a:r>
          </a:p>
          <a:p>
            <a:pPr>
              <a:buNone/>
            </a:pPr>
            <a:r>
              <a:rPr lang="en-US" dirty="0" smtClean="0"/>
              <a:t>       Forty-five thousand sixty-nine</a:t>
            </a:r>
          </a:p>
          <a:p>
            <a:r>
              <a:rPr lang="en-US" dirty="0" smtClean="0"/>
              <a:t>3,036,400</a:t>
            </a:r>
          </a:p>
          <a:p>
            <a:pPr>
              <a:buNone/>
            </a:pPr>
            <a:r>
              <a:rPr lang="en-US" dirty="0" smtClean="0"/>
              <a:t>        Three million, thirty-six thousand, four hundred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Second five answers </a:t>
            </a:r>
            <a:endParaRPr lang="en-US" dirty="0"/>
          </a:p>
        </p:txBody>
      </p:sp>
      <p:sp>
        <p:nvSpPr>
          <p:cNvPr id="6" name="Content Placeholder 5"/>
          <p:cNvSpPr>
            <a:spLocks noGrp="1"/>
          </p:cNvSpPr>
          <p:nvPr>
            <p:ph sz="quarter" idx="4"/>
          </p:nvPr>
        </p:nvSpPr>
        <p:spPr>
          <a:xfrm>
            <a:off x="381000" y="1524000"/>
            <a:ext cx="7318248" cy="4953000"/>
          </a:xfrm>
        </p:spPr>
        <p:txBody>
          <a:bodyPr>
            <a:normAutofit fontScale="92500" lnSpcReduction="10000"/>
          </a:bodyPr>
          <a:lstStyle/>
          <a:p>
            <a:r>
              <a:rPr lang="en-US" dirty="0" smtClean="0"/>
              <a:t>101,000,003</a:t>
            </a:r>
          </a:p>
          <a:p>
            <a:pPr>
              <a:buNone/>
            </a:pPr>
            <a:r>
              <a:rPr lang="en-US" dirty="0" smtClean="0"/>
              <a:t>    One hundred one million three</a:t>
            </a:r>
          </a:p>
          <a:p>
            <a:endParaRPr lang="en-US" dirty="0" smtClean="0"/>
          </a:p>
          <a:p>
            <a:r>
              <a:rPr lang="en-US" dirty="0" smtClean="0"/>
              <a:t>43,099</a:t>
            </a:r>
          </a:p>
          <a:p>
            <a:pPr>
              <a:buNone/>
            </a:pPr>
            <a:r>
              <a:rPr lang="en-US" dirty="0" smtClean="0"/>
              <a:t>     forty-three thousand ninety-nine</a:t>
            </a:r>
          </a:p>
          <a:p>
            <a:r>
              <a:rPr lang="en-US" dirty="0" smtClean="0"/>
              <a:t>1,144,000</a:t>
            </a:r>
          </a:p>
          <a:p>
            <a:pPr>
              <a:buNone/>
            </a:pPr>
            <a:r>
              <a:rPr lang="en-US" dirty="0" smtClean="0"/>
              <a:t>      one million, one hundred forty-four thousand</a:t>
            </a:r>
          </a:p>
          <a:p>
            <a:r>
              <a:rPr lang="en-US" dirty="0" smtClean="0"/>
              <a:t>63,012,332</a:t>
            </a:r>
            <a:br>
              <a:rPr lang="en-US" dirty="0" smtClean="0"/>
            </a:br>
            <a:r>
              <a:rPr lang="en-US" dirty="0" smtClean="0"/>
              <a:t>sixty-three million, twelve thousand, </a:t>
            </a:r>
            <a:br>
              <a:rPr lang="en-US" dirty="0" smtClean="0"/>
            </a:br>
            <a:r>
              <a:rPr lang="en-US" dirty="0" smtClean="0"/>
              <a:t>three hundred thirty-two</a:t>
            </a:r>
          </a:p>
          <a:p>
            <a:endParaRPr lang="en-US" dirty="0" smtClean="0"/>
          </a:p>
          <a:p>
            <a:r>
              <a:rPr lang="en-US" dirty="0" smtClean="0"/>
              <a:t>1,001,000,000,009</a:t>
            </a:r>
          </a:p>
          <a:p>
            <a:r>
              <a:rPr lang="en-US" dirty="0" smtClean="0"/>
              <a:t>One trillion, one billion nine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18160"/>
          </a:xfrm>
        </p:spPr>
        <p:txBody>
          <a:bodyPr>
            <a:normAutofit fontScale="90000"/>
          </a:bodyPr>
          <a:lstStyle/>
          <a:p>
            <a:r>
              <a:rPr lang="en-US" dirty="0" smtClean="0"/>
              <a:t>names to write as numbers</a:t>
            </a:r>
            <a:endParaRPr lang="en-US" dirty="0"/>
          </a:p>
        </p:txBody>
      </p:sp>
      <p:sp>
        <p:nvSpPr>
          <p:cNvPr id="5" name="Content Placeholder 4"/>
          <p:cNvSpPr>
            <a:spLocks noGrp="1"/>
          </p:cNvSpPr>
          <p:nvPr>
            <p:ph sz="quarter" idx="2"/>
          </p:nvPr>
        </p:nvSpPr>
        <p:spPr>
          <a:xfrm>
            <a:off x="457200" y="914400"/>
            <a:ext cx="3520440" cy="4912240"/>
          </a:xfrm>
        </p:spPr>
        <p:txBody>
          <a:bodyPr>
            <a:normAutofit fontScale="92500" lnSpcReduction="20000"/>
          </a:bodyPr>
          <a:lstStyle/>
          <a:p>
            <a:r>
              <a:rPr lang="en-US" dirty="0" smtClean="0"/>
              <a:t>Forty- eight thousand, six hundred five</a:t>
            </a:r>
          </a:p>
          <a:p>
            <a:endParaRPr lang="en-US" dirty="0" smtClean="0"/>
          </a:p>
          <a:p>
            <a:r>
              <a:rPr lang="en-US" dirty="0" smtClean="0"/>
              <a:t>Forty-nine thousand, seventy-six</a:t>
            </a:r>
          </a:p>
          <a:p>
            <a:endParaRPr lang="en-US" dirty="0" smtClean="0"/>
          </a:p>
          <a:p>
            <a:r>
              <a:rPr lang="en-US" dirty="0" smtClean="0"/>
              <a:t>Eight million, two hundred thousand, thirty-two</a:t>
            </a:r>
          </a:p>
          <a:p>
            <a:endParaRPr lang="en-US" dirty="0" smtClean="0"/>
          </a:p>
          <a:p>
            <a:r>
              <a:rPr lang="en-US" dirty="0" smtClean="0"/>
              <a:t>Fourteen billion, three hundred sixteen million, two hundred twenty-five thousand, six hundred fifty</a:t>
            </a:r>
          </a:p>
          <a:p>
            <a:endParaRPr lang="en-US" dirty="0" smtClean="0"/>
          </a:p>
        </p:txBody>
      </p:sp>
      <p:sp>
        <p:nvSpPr>
          <p:cNvPr id="6" name="Content Placeholder 5"/>
          <p:cNvSpPr>
            <a:spLocks noGrp="1"/>
          </p:cNvSpPr>
          <p:nvPr>
            <p:ph sz="quarter" idx="4"/>
          </p:nvPr>
        </p:nvSpPr>
        <p:spPr>
          <a:xfrm>
            <a:off x="4178808" y="914400"/>
            <a:ext cx="3520440" cy="4912240"/>
          </a:xfrm>
        </p:spPr>
        <p:txBody>
          <a:bodyPr>
            <a:normAutofit fontScale="92500"/>
          </a:bodyPr>
          <a:lstStyle/>
          <a:p>
            <a:r>
              <a:rPr lang="en-US" dirty="0" smtClean="0"/>
              <a:t>Four hundred eleven million, five hundred</a:t>
            </a:r>
          </a:p>
          <a:p>
            <a:endParaRPr lang="en-US" dirty="0" smtClean="0"/>
          </a:p>
          <a:p>
            <a:r>
              <a:rPr lang="en-US" dirty="0" smtClean="0"/>
              <a:t>Forty-eight billion, one hundred ninety-nine million, five hundred twenty-eight thousand, eight hundred four. </a:t>
            </a:r>
          </a:p>
          <a:p>
            <a:endParaRPr lang="en-US" dirty="0" smtClean="0"/>
          </a:p>
          <a:p>
            <a:r>
              <a:rPr lang="en-US" dirty="0" smtClean="0"/>
              <a:t>Three hundred thirty trillion, nineteen thousand, one hundred five. </a:t>
            </a:r>
          </a:p>
          <a:p>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18160"/>
          </a:xfrm>
        </p:spPr>
        <p:txBody>
          <a:bodyPr>
            <a:normAutofit fontScale="90000"/>
          </a:bodyPr>
          <a:lstStyle/>
          <a:p>
            <a:r>
              <a:rPr lang="en-US" dirty="0" smtClean="0"/>
              <a:t>names to write as numbers</a:t>
            </a:r>
            <a:endParaRPr lang="en-US" dirty="0"/>
          </a:p>
        </p:txBody>
      </p:sp>
      <p:sp>
        <p:nvSpPr>
          <p:cNvPr id="5" name="Content Placeholder 4"/>
          <p:cNvSpPr>
            <a:spLocks noGrp="1"/>
          </p:cNvSpPr>
          <p:nvPr>
            <p:ph sz="quarter" idx="2"/>
          </p:nvPr>
        </p:nvSpPr>
        <p:spPr>
          <a:xfrm>
            <a:off x="457200" y="914400"/>
            <a:ext cx="3520440" cy="4912240"/>
          </a:xfrm>
        </p:spPr>
        <p:txBody>
          <a:bodyPr>
            <a:normAutofit fontScale="77500" lnSpcReduction="20000"/>
          </a:bodyPr>
          <a:lstStyle/>
          <a:p>
            <a:r>
              <a:rPr lang="en-US" dirty="0" smtClean="0"/>
              <a:t>Forty- eight thousand, six hundred five</a:t>
            </a:r>
            <a:br>
              <a:rPr lang="en-US" dirty="0" smtClean="0"/>
            </a:br>
            <a:r>
              <a:rPr lang="en-US" dirty="0" smtClean="0"/>
              <a:t>48,605</a:t>
            </a:r>
          </a:p>
          <a:p>
            <a:endParaRPr lang="en-US" dirty="0" smtClean="0"/>
          </a:p>
          <a:p>
            <a:r>
              <a:rPr lang="en-US" dirty="0" smtClean="0"/>
              <a:t>Forty-nine thousand, seventy-six</a:t>
            </a:r>
            <a:br>
              <a:rPr lang="en-US" dirty="0" smtClean="0"/>
            </a:br>
            <a:r>
              <a:rPr lang="en-US" dirty="0" smtClean="0"/>
              <a:t>49,076</a:t>
            </a:r>
          </a:p>
          <a:p>
            <a:endParaRPr lang="en-US" dirty="0" smtClean="0"/>
          </a:p>
          <a:p>
            <a:r>
              <a:rPr lang="en-US" dirty="0" smtClean="0"/>
              <a:t>Eight million, two hundred thousand, thirty-two</a:t>
            </a:r>
          </a:p>
          <a:p>
            <a:r>
              <a:rPr lang="en-US" dirty="0" smtClean="0"/>
              <a:t>8,200,032</a:t>
            </a:r>
          </a:p>
          <a:p>
            <a:endParaRPr lang="en-US" dirty="0" smtClean="0"/>
          </a:p>
          <a:p>
            <a:r>
              <a:rPr lang="en-US" dirty="0" smtClean="0"/>
              <a:t>Fourteen billion, three hundred sixteen million, two hundred twenty-five thousand, six hundred fifty</a:t>
            </a:r>
            <a:br>
              <a:rPr lang="en-US" dirty="0" smtClean="0"/>
            </a:br>
            <a:r>
              <a:rPr lang="en-US" dirty="0" smtClean="0"/>
              <a:t>14,316,225,650</a:t>
            </a:r>
          </a:p>
          <a:p>
            <a:endParaRPr lang="en-US" dirty="0" smtClean="0"/>
          </a:p>
        </p:txBody>
      </p:sp>
      <p:sp>
        <p:nvSpPr>
          <p:cNvPr id="6" name="Content Placeholder 5"/>
          <p:cNvSpPr>
            <a:spLocks noGrp="1"/>
          </p:cNvSpPr>
          <p:nvPr>
            <p:ph sz="quarter" idx="4"/>
          </p:nvPr>
        </p:nvSpPr>
        <p:spPr>
          <a:xfrm>
            <a:off x="4178808" y="914400"/>
            <a:ext cx="3520440" cy="4912240"/>
          </a:xfrm>
        </p:spPr>
        <p:txBody>
          <a:bodyPr>
            <a:normAutofit fontScale="92500" lnSpcReduction="20000"/>
          </a:bodyPr>
          <a:lstStyle/>
          <a:p>
            <a:r>
              <a:rPr lang="en-US" dirty="0" smtClean="0"/>
              <a:t>Four hundred eleven million, five hundred</a:t>
            </a:r>
            <a:br>
              <a:rPr lang="en-US" dirty="0" smtClean="0"/>
            </a:br>
            <a:r>
              <a:rPr lang="en-US" dirty="0" smtClean="0"/>
              <a:t>411,000,500</a:t>
            </a:r>
          </a:p>
          <a:p>
            <a:endParaRPr lang="en-US" dirty="0" smtClean="0"/>
          </a:p>
          <a:p>
            <a:r>
              <a:rPr lang="en-US" dirty="0" smtClean="0"/>
              <a:t>Forty-eight billion, one hundred ninety-nine million, five hundred twenty-eight thousand, eight hundred four. </a:t>
            </a:r>
          </a:p>
          <a:p>
            <a:pPr>
              <a:buNone/>
            </a:pPr>
            <a:r>
              <a:rPr lang="en-US" dirty="0" smtClean="0"/>
              <a:t>   48,199,528,804</a:t>
            </a:r>
          </a:p>
          <a:p>
            <a:pPr>
              <a:buNone/>
            </a:pPr>
            <a:endParaRPr lang="en-US" dirty="0" smtClean="0"/>
          </a:p>
          <a:p>
            <a:r>
              <a:rPr lang="en-US" dirty="0" smtClean="0"/>
              <a:t>Three hundred thirty trillion, nineteen thousand, one hundred five. </a:t>
            </a:r>
          </a:p>
          <a:p>
            <a:pPr>
              <a:buNone/>
            </a:pPr>
            <a:r>
              <a:rPr lang="en-US" dirty="0" smtClean="0"/>
              <a:t>    330,000,019,105</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Watch for zeroes! </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rgbClr val="00B0F0"/>
                </a:solidFill>
              </a:rPr>
              <a:t>208</a:t>
            </a:r>
            <a:r>
              <a:rPr lang="en-US" dirty="0" smtClean="0"/>
              <a:t>,000 = </a:t>
            </a:r>
            <a:r>
              <a:rPr lang="en-US" dirty="0" smtClean="0">
                <a:solidFill>
                  <a:srgbClr val="00B0F0"/>
                </a:solidFill>
              </a:rPr>
              <a:t>Two hundred eight </a:t>
            </a:r>
            <a:r>
              <a:rPr lang="en-US" dirty="0" smtClean="0"/>
              <a:t>thousand. </a:t>
            </a:r>
          </a:p>
          <a:p>
            <a:endParaRPr lang="en-US" dirty="0" smtClean="0"/>
          </a:p>
          <a:p>
            <a:r>
              <a:rPr lang="en-US" dirty="0" smtClean="0"/>
              <a:t>Don’t say “and” </a:t>
            </a:r>
            <a:r>
              <a:rPr lang="en-US" dirty="0" smtClean="0">
                <a:sym typeface="Wingdings" pitchFamily="2" charset="2"/>
              </a:rPr>
              <a:t>  (you can *think* it … just don’t write it in…  ;))</a:t>
            </a:r>
          </a:p>
          <a:p>
            <a:endParaRPr lang="en-US" dirty="0" smtClean="0">
              <a:sym typeface="Wingdings" pitchFamily="2" charset="2"/>
            </a:endParaRPr>
          </a:p>
          <a:p>
            <a:r>
              <a:rPr lang="en-US" dirty="0" smtClean="0">
                <a:solidFill>
                  <a:srgbClr val="00B0F0"/>
                </a:solidFill>
                <a:sym typeface="Wingdings" pitchFamily="2" charset="2"/>
              </a:rPr>
              <a:t>Four hundred six </a:t>
            </a:r>
            <a:r>
              <a:rPr lang="en-US" dirty="0" smtClean="0">
                <a:sym typeface="Wingdings" pitchFamily="2" charset="2"/>
              </a:rPr>
              <a:t>thousand = </a:t>
            </a:r>
            <a:r>
              <a:rPr lang="en-US" dirty="0" smtClean="0">
                <a:solidFill>
                  <a:srgbClr val="00B0F0"/>
                </a:solidFill>
                <a:sym typeface="Wingdings" pitchFamily="2" charset="2"/>
              </a:rPr>
              <a:t>406</a:t>
            </a:r>
            <a:r>
              <a:rPr lang="en-US" dirty="0" smtClean="0">
                <a:sym typeface="Wingdings" pitchFamily="2" charset="2"/>
              </a:rPr>
              <a:t>,000 </a:t>
            </a: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a what a million looks like. </a:t>
            </a:r>
            <a:endParaRPr lang="en-US" dirty="0"/>
          </a:p>
        </p:txBody>
      </p:sp>
      <p:pic>
        <p:nvPicPr>
          <p:cNvPr id="4" name="Content Placeholder 3" descr="100-million-pounds-cash.jpg"/>
          <p:cNvPicPr>
            <a:picLocks noGrp="1" noChangeAspect="1"/>
          </p:cNvPicPr>
          <p:nvPr>
            <p:ph sz="quarter" idx="1"/>
          </p:nvPr>
        </p:nvPicPr>
        <p:blipFill>
          <a:blip r:embed="rId2" cstate="print"/>
          <a:stretch>
            <a:fillRect/>
          </a:stretch>
        </p:blipFill>
        <p:spPr>
          <a:xfrm>
            <a:off x="1847850" y="2423319"/>
            <a:ext cx="4457700" cy="321945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Millions work the same way as thousands; they’re just a thousand times as big. </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pPr>
              <a:buNone/>
            </a:pPr>
            <a:endParaRPr lang="en-US" dirty="0" smtClean="0"/>
          </a:p>
          <a:p>
            <a:r>
              <a:rPr lang="en-US" dirty="0" smtClean="0"/>
              <a:t>14,000,000   fourteen million</a:t>
            </a:r>
          </a:p>
          <a:p>
            <a:r>
              <a:rPr lang="en-US" dirty="0" smtClean="0"/>
              <a:t>100,000,000    a hundred million</a:t>
            </a:r>
          </a:p>
          <a:p>
            <a:r>
              <a:rPr lang="en-US" dirty="0" smtClean="0">
                <a:solidFill>
                  <a:schemeClr val="accent3"/>
                </a:solidFill>
              </a:rPr>
              <a:t>244</a:t>
            </a:r>
            <a:r>
              <a:rPr lang="en-US" dirty="0" smtClean="0"/>
              <a:t>,000,000   </a:t>
            </a:r>
            <a:r>
              <a:rPr lang="en-US" dirty="0" smtClean="0">
                <a:solidFill>
                  <a:schemeClr val="accent3"/>
                </a:solidFill>
              </a:rPr>
              <a:t>two hundred forty-four </a:t>
            </a:r>
            <a:r>
              <a:rPr lang="en-US" dirty="0" smtClean="0"/>
              <a:t>million</a:t>
            </a: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trillions. </a:t>
            </a:r>
            <a:endParaRPr lang="en-US" dirty="0"/>
          </a:p>
        </p:txBody>
      </p:sp>
      <p:sp>
        <p:nvSpPr>
          <p:cNvPr id="3" name="Content Placeholder 2"/>
          <p:cNvSpPr>
            <a:spLocks noGrp="1"/>
          </p:cNvSpPr>
          <p:nvPr>
            <p:ph sz="quarter" idx="1"/>
          </p:nvPr>
        </p:nvSpPr>
        <p:spPr/>
        <p:txBody>
          <a:bodyPr/>
          <a:lstStyle/>
          <a:p>
            <a:r>
              <a:rPr lang="en-US" dirty="0" smtClean="0"/>
              <a:t>Imagine a *thousand* rooms with a million dollar bills in them (like the picture of a million).   That’s what a trillion would look like.   It would take a whole building… </a:t>
            </a:r>
          </a:p>
          <a:p>
            <a:endParaRPr lang="en-US" dirty="0" smtClean="0"/>
          </a:p>
          <a:p>
            <a:r>
              <a:rPr lang="en-US" dirty="0" smtClean="0"/>
              <a:t>In numbers, it looks like this: </a:t>
            </a:r>
          </a:p>
          <a:p>
            <a:r>
              <a:rPr lang="en-US" dirty="0" smtClean="0">
                <a:solidFill>
                  <a:schemeClr val="tx2"/>
                </a:solidFill>
              </a:rPr>
              <a:t>1</a:t>
            </a:r>
            <a:r>
              <a:rPr lang="en-US" dirty="0" smtClean="0"/>
              <a:t>,</a:t>
            </a:r>
            <a:r>
              <a:rPr lang="en-US" dirty="0" smtClean="0">
                <a:solidFill>
                  <a:srgbClr val="0070C0"/>
                </a:solidFill>
              </a:rPr>
              <a:t>000,000,000,000</a:t>
            </a:r>
            <a:r>
              <a:rPr lang="en-US" dirty="0" smtClean="0"/>
              <a:t>  -- </a:t>
            </a:r>
            <a:r>
              <a:rPr lang="en-US" dirty="0" smtClean="0">
                <a:solidFill>
                  <a:schemeClr val="tx2"/>
                </a:solidFill>
              </a:rPr>
              <a:t>one</a:t>
            </a:r>
            <a:r>
              <a:rPr lang="en-US" dirty="0" smtClean="0"/>
              <a:t> </a:t>
            </a:r>
            <a:r>
              <a:rPr lang="en-US" dirty="0" smtClean="0">
                <a:solidFill>
                  <a:srgbClr val="0070C0"/>
                </a:solidFill>
              </a:rPr>
              <a:t>trillion</a:t>
            </a:r>
          </a:p>
          <a:p>
            <a:r>
              <a:rPr lang="en-US" dirty="0" smtClean="0">
                <a:solidFill>
                  <a:schemeClr val="tx2"/>
                </a:solidFill>
              </a:rPr>
              <a:t>345</a:t>
            </a:r>
            <a:r>
              <a:rPr lang="en-US" dirty="0" smtClean="0"/>
              <a:t>,</a:t>
            </a:r>
            <a:r>
              <a:rPr lang="en-US" dirty="0" smtClean="0">
                <a:solidFill>
                  <a:srgbClr val="0070C0"/>
                </a:solidFill>
              </a:rPr>
              <a:t>000,000,000,000</a:t>
            </a:r>
            <a:r>
              <a:rPr lang="en-US" dirty="0" smtClean="0"/>
              <a:t> – </a:t>
            </a:r>
            <a:r>
              <a:rPr lang="en-US" dirty="0" smtClean="0">
                <a:solidFill>
                  <a:schemeClr val="tx2"/>
                </a:solidFill>
              </a:rPr>
              <a:t>three hundred forty-five </a:t>
            </a:r>
            <a:r>
              <a:rPr lang="en-US" dirty="0" smtClean="0">
                <a:solidFill>
                  <a:srgbClr val="0070C0"/>
                </a:solidFill>
              </a:rPr>
              <a:t>trillion</a:t>
            </a:r>
          </a:p>
          <a:p>
            <a:r>
              <a:rPr lang="en-US" dirty="0" smtClean="0">
                <a:solidFill>
                  <a:schemeClr val="tx2"/>
                </a:solidFill>
              </a:rPr>
              <a:t>801</a:t>
            </a:r>
            <a:r>
              <a:rPr lang="en-US" dirty="0" smtClean="0"/>
              <a:t>,000,000 – </a:t>
            </a:r>
            <a:r>
              <a:rPr lang="en-US" dirty="0" smtClean="0">
                <a:solidFill>
                  <a:schemeClr val="tx2"/>
                </a:solidFill>
              </a:rPr>
              <a:t>eight hundred one </a:t>
            </a:r>
            <a:r>
              <a:rPr lang="en-US" dirty="0" smtClean="0"/>
              <a:t>trillion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numbers have more significant figures, though. </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endParaRPr lang="en-US" dirty="0" smtClean="0"/>
          </a:p>
          <a:p>
            <a:r>
              <a:rPr lang="en-US" dirty="0" smtClean="0"/>
              <a:t>If that happens, name the amount starting with the biggest group, and name the amount in each group. </a:t>
            </a:r>
          </a:p>
          <a:p>
            <a:endParaRPr lang="en-US" dirty="0" smtClean="0"/>
          </a:p>
          <a:p>
            <a:r>
              <a:rPr lang="en-US" dirty="0" smtClean="0">
                <a:solidFill>
                  <a:srgbClr val="0070C0"/>
                </a:solidFill>
              </a:rPr>
              <a:t>Three</a:t>
            </a:r>
            <a:r>
              <a:rPr lang="en-US" dirty="0" smtClean="0"/>
              <a:t> thousand two hundred sixty five would be </a:t>
            </a:r>
          </a:p>
          <a:p>
            <a:endParaRPr lang="en-US" dirty="0" smtClean="0"/>
          </a:p>
          <a:p>
            <a:pPr>
              <a:buNone/>
            </a:pPr>
            <a:r>
              <a:rPr lang="en-US" dirty="0" smtClean="0"/>
              <a:t>                     </a:t>
            </a:r>
            <a:r>
              <a:rPr lang="en-US" dirty="0" smtClean="0">
                <a:solidFill>
                  <a:srgbClr val="0070C0"/>
                </a:solidFill>
              </a:rPr>
              <a:t>3</a:t>
            </a:r>
            <a:r>
              <a:rPr lang="en-US" dirty="0" smtClean="0"/>
              <a:t>, 265</a:t>
            </a:r>
          </a:p>
          <a:p>
            <a:endParaRPr lang="en-US" dirty="0" smtClean="0"/>
          </a:p>
          <a:p>
            <a:r>
              <a:rPr lang="en-US" dirty="0" smtClean="0"/>
              <a:t>Sixty-three thousand two hundred sixty five would be</a:t>
            </a:r>
          </a:p>
          <a:p>
            <a:endParaRPr lang="en-US" dirty="0" smtClean="0"/>
          </a:p>
          <a:p>
            <a:pPr>
              <a:buNone/>
            </a:pPr>
            <a:r>
              <a:rPr lang="en-US" dirty="0" smtClean="0"/>
              <a:t>                  </a:t>
            </a:r>
            <a:r>
              <a:rPr lang="en-US" dirty="0" smtClean="0">
                <a:solidFill>
                  <a:srgbClr val="0070C0"/>
                </a:solidFill>
              </a:rPr>
              <a:t>63</a:t>
            </a:r>
            <a:r>
              <a:rPr lang="en-US" dirty="0" smtClean="0"/>
              <a:t>,265</a:t>
            </a:r>
          </a:p>
          <a:p>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9057</TotalTime>
  <Words>2200</Words>
  <Application>Microsoft Office PowerPoint</Application>
  <PresentationFormat>On-screen Show (4:3)</PresentationFormat>
  <Paragraphs>483</Paragraphs>
  <Slides>45</Slides>
  <Notes>17</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Opulent</vt:lpstr>
      <vt:lpstr>Naming Large Numbers</vt:lpstr>
      <vt:lpstr>That’s right…  The Decimal number system  </vt:lpstr>
      <vt:lpstr>The “thousands” family.  </vt:lpstr>
      <vt:lpstr>Slide 4</vt:lpstr>
      <vt:lpstr>Watch for zeroes!  </vt:lpstr>
      <vt:lpstr>This is a what a million looks like. </vt:lpstr>
      <vt:lpstr>Millions work the same way as thousands; they’re just a thousand times as big. </vt:lpstr>
      <vt:lpstr>Then trillions. </vt:lpstr>
      <vt:lpstr>Some numbers have more significant figures, though. </vt:lpstr>
      <vt:lpstr>Let’s get even bigger… </vt:lpstr>
      <vt:lpstr>Slide 11</vt:lpstr>
      <vt:lpstr>Try these </vt:lpstr>
      <vt:lpstr>And the answers… </vt:lpstr>
      <vt:lpstr>And the other way ‘round…</vt:lpstr>
      <vt:lpstr>And the answers…</vt:lpstr>
      <vt:lpstr>Millions and billions and trillions, oh my! </vt:lpstr>
      <vt:lpstr>Slide 17</vt:lpstr>
      <vt:lpstr>3,100 – 1 =</vt:lpstr>
      <vt:lpstr>Try a few! </vt:lpstr>
      <vt:lpstr>Slide 20</vt:lpstr>
      <vt:lpstr>The answers… </vt:lpstr>
      <vt:lpstr> Now, these… </vt:lpstr>
      <vt:lpstr>Here are the answers  </vt:lpstr>
      <vt:lpstr>Name these bigger numbers</vt:lpstr>
      <vt:lpstr>Slide 25</vt:lpstr>
      <vt:lpstr>Write these numbers:</vt:lpstr>
      <vt:lpstr>Review of the other way ‘round:</vt:lpstr>
      <vt:lpstr>Millions and billions and trillions, oh, my!    </vt:lpstr>
      <vt:lpstr>Millions and billions and trillions, oh, my!    </vt:lpstr>
      <vt:lpstr>Millions and billions and trillions, oh, my!    </vt:lpstr>
      <vt:lpstr>Millions and billions and trillions, oh, my!    </vt:lpstr>
      <vt:lpstr>Millions and billions and trillions, oh, my!    </vt:lpstr>
      <vt:lpstr>Millions and billions and trillions, oh, my!    </vt:lpstr>
      <vt:lpstr>Millions and billions and trillions, oh, my!    </vt:lpstr>
      <vt:lpstr>Millions and billions and trillions, oh, my!    </vt:lpstr>
      <vt:lpstr>Millions and billions and trillions, oh, my!    </vt:lpstr>
      <vt:lpstr>All together now …    </vt:lpstr>
      <vt:lpstr>Millions and billions and trillions, oh, my!    </vt:lpstr>
      <vt:lpstr>And a few billion more… </vt:lpstr>
      <vt:lpstr>And a few billion more… </vt:lpstr>
      <vt:lpstr>Ten assorted numbers to name</vt:lpstr>
      <vt:lpstr>First Five answers </vt:lpstr>
      <vt:lpstr>Second five answers </vt:lpstr>
      <vt:lpstr>names to write as numbers</vt:lpstr>
      <vt:lpstr>names to write as numbers</vt:lpstr>
    </vt:vector>
  </TitlesOfParts>
  <Company>Parkland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Naming Large Numbers</dc:title>
  <dc:creator>SUJones</dc:creator>
  <cp:lastModifiedBy>SUJones</cp:lastModifiedBy>
  <cp:revision>91</cp:revision>
  <dcterms:created xsi:type="dcterms:W3CDTF">2011-12-08T18:39:42Z</dcterms:created>
  <dcterms:modified xsi:type="dcterms:W3CDTF">2011-12-20T20:43:08Z</dcterms:modified>
</cp:coreProperties>
</file>