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72" r:id="rId6"/>
    <p:sldId id="263" r:id="rId7"/>
    <p:sldId id="267" r:id="rId8"/>
    <p:sldId id="264" r:id="rId9"/>
    <p:sldId id="266" r:id="rId10"/>
    <p:sldId id="268" r:id="rId11"/>
    <p:sldId id="271" r:id="rId12"/>
    <p:sldId id="269" r:id="rId13"/>
    <p:sldId id="270" r:id="rId14"/>
    <p:sldId id="2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67FBC7-C1F9-4E72-AEEF-4AA6B60D0BDC}" v="4" dt="2026-10-19T21:48:15.2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1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 Jones" userId="3f7a5bd4-892c-4f72-b0af-0f865e9da536" providerId="ADAL" clId="{A9284498-243C-4A9F-9D33-81F72FBCC8EE}"/>
    <pc:docChg chg="addSld modSld sldOrd">
      <pc:chgData name="Susan Jones" userId="3f7a5bd4-892c-4f72-b0af-0f865e9da536" providerId="ADAL" clId="{A9284498-243C-4A9F-9D33-81F72FBCC8EE}" dt="2026-10-19T21:48:33.270" v="24" actId="1076"/>
      <pc:docMkLst>
        <pc:docMk/>
      </pc:docMkLst>
      <pc:sldChg chg="modSp ord">
        <pc:chgData name="Susan Jones" userId="3f7a5bd4-892c-4f72-b0af-0f865e9da536" providerId="ADAL" clId="{A9284498-243C-4A9F-9D33-81F72FBCC8EE}" dt="2026-10-19T20:36:17.317" v="7" actId="14826"/>
        <pc:sldMkLst>
          <pc:docMk/>
          <pc:sldMk cId="3527094058" sldId="258"/>
        </pc:sldMkLst>
        <pc:picChg chg="mod">
          <ac:chgData name="Susan Jones" userId="3f7a5bd4-892c-4f72-b0af-0f865e9da536" providerId="ADAL" clId="{A9284498-243C-4A9F-9D33-81F72FBCC8EE}" dt="2026-10-19T20:36:17.317" v="7" actId="14826"/>
          <ac:picMkLst>
            <pc:docMk/>
            <pc:sldMk cId="3527094058" sldId="258"/>
            <ac:picMk id="7" creationId="{2A043A23-7270-11B3-F7AE-1DB5DB1285C2}"/>
          </ac:picMkLst>
        </pc:picChg>
      </pc:sldChg>
      <pc:sldChg chg="ord">
        <pc:chgData name="Susan Jones" userId="3f7a5bd4-892c-4f72-b0af-0f865e9da536" providerId="ADAL" clId="{A9284498-243C-4A9F-9D33-81F72FBCC8EE}" dt="2026-10-19T20:41:50.303" v="8"/>
        <pc:sldMkLst>
          <pc:docMk/>
          <pc:sldMk cId="1853072844" sldId="259"/>
        </pc:sldMkLst>
      </pc:sldChg>
      <pc:sldChg chg="addSp modSp ord">
        <pc:chgData name="Susan Jones" userId="3f7a5bd4-892c-4f72-b0af-0f865e9da536" providerId="ADAL" clId="{A9284498-243C-4A9F-9D33-81F72FBCC8EE}" dt="2026-10-19T21:23:09.615" v="21" actId="164"/>
        <pc:sldMkLst>
          <pc:docMk/>
          <pc:sldMk cId="3760796266" sldId="260"/>
        </pc:sldMkLst>
        <pc:spChg chg="mod">
          <ac:chgData name="Susan Jones" userId="3f7a5bd4-892c-4f72-b0af-0f865e9da536" providerId="ADAL" clId="{A9284498-243C-4A9F-9D33-81F72FBCC8EE}" dt="2026-10-19T21:23:09.615" v="21" actId="164"/>
          <ac:spMkLst>
            <pc:docMk/>
            <pc:sldMk cId="3760796266" sldId="260"/>
            <ac:spMk id="32" creationId="{16E915B2-4A92-93BD-FB4A-4780C5CE8020}"/>
          </ac:spMkLst>
        </pc:spChg>
        <pc:spChg chg="mod">
          <ac:chgData name="Susan Jones" userId="3f7a5bd4-892c-4f72-b0af-0f865e9da536" providerId="ADAL" clId="{A9284498-243C-4A9F-9D33-81F72FBCC8EE}" dt="2026-10-19T21:23:09.615" v="21" actId="164"/>
          <ac:spMkLst>
            <pc:docMk/>
            <pc:sldMk cId="3760796266" sldId="260"/>
            <ac:spMk id="34" creationId="{DDFC0472-A726-4F80-B967-0ADDB390393E}"/>
          </ac:spMkLst>
        </pc:spChg>
        <pc:spChg chg="mod">
          <ac:chgData name="Susan Jones" userId="3f7a5bd4-892c-4f72-b0af-0f865e9da536" providerId="ADAL" clId="{A9284498-243C-4A9F-9D33-81F72FBCC8EE}" dt="2026-10-19T21:23:09.615" v="21" actId="164"/>
          <ac:spMkLst>
            <pc:docMk/>
            <pc:sldMk cId="3760796266" sldId="260"/>
            <ac:spMk id="36" creationId="{ED1698B6-2880-ED7A-8C60-B09E5AE4B473}"/>
          </ac:spMkLst>
        </pc:spChg>
        <pc:spChg chg="mod">
          <ac:chgData name="Susan Jones" userId="3f7a5bd4-892c-4f72-b0af-0f865e9da536" providerId="ADAL" clId="{A9284498-243C-4A9F-9D33-81F72FBCC8EE}" dt="2026-10-19T21:23:09.615" v="21" actId="164"/>
          <ac:spMkLst>
            <pc:docMk/>
            <pc:sldMk cId="3760796266" sldId="260"/>
            <ac:spMk id="38" creationId="{41A50EF1-CC27-6BD6-DB85-74545B785045}"/>
          </ac:spMkLst>
        </pc:spChg>
        <pc:spChg chg="mod">
          <ac:chgData name="Susan Jones" userId="3f7a5bd4-892c-4f72-b0af-0f865e9da536" providerId="ADAL" clId="{A9284498-243C-4A9F-9D33-81F72FBCC8EE}" dt="2026-10-19T21:23:09.615" v="21" actId="164"/>
          <ac:spMkLst>
            <pc:docMk/>
            <pc:sldMk cId="3760796266" sldId="260"/>
            <ac:spMk id="46" creationId="{3061FA12-9CAD-5335-39DE-4D423B5334E3}"/>
          </ac:spMkLst>
        </pc:spChg>
        <pc:spChg chg="mod">
          <ac:chgData name="Susan Jones" userId="3f7a5bd4-892c-4f72-b0af-0f865e9da536" providerId="ADAL" clId="{A9284498-243C-4A9F-9D33-81F72FBCC8EE}" dt="2026-10-19T21:23:09.615" v="21" actId="164"/>
          <ac:spMkLst>
            <pc:docMk/>
            <pc:sldMk cId="3760796266" sldId="260"/>
            <ac:spMk id="50" creationId="{8FE51D23-EBE6-59BB-6127-16F8832F4819}"/>
          </ac:spMkLst>
        </pc:spChg>
        <pc:spChg chg="mod">
          <ac:chgData name="Susan Jones" userId="3f7a5bd4-892c-4f72-b0af-0f865e9da536" providerId="ADAL" clId="{A9284498-243C-4A9F-9D33-81F72FBCC8EE}" dt="2026-10-19T21:23:09.615" v="21" actId="164"/>
          <ac:spMkLst>
            <pc:docMk/>
            <pc:sldMk cId="3760796266" sldId="260"/>
            <ac:spMk id="54" creationId="{817A54B1-B0B5-4FB6-B129-75664C7BD054}"/>
          </ac:spMkLst>
        </pc:spChg>
        <pc:spChg chg="mod">
          <ac:chgData name="Susan Jones" userId="3f7a5bd4-892c-4f72-b0af-0f865e9da536" providerId="ADAL" clId="{A9284498-243C-4A9F-9D33-81F72FBCC8EE}" dt="2026-10-19T21:23:09.615" v="21" actId="164"/>
          <ac:spMkLst>
            <pc:docMk/>
            <pc:sldMk cId="3760796266" sldId="260"/>
            <ac:spMk id="58" creationId="{B6B7DD4C-064B-79A2-75B4-9F1BE564BE0D}"/>
          </ac:spMkLst>
        </pc:spChg>
        <pc:spChg chg="mod">
          <ac:chgData name="Susan Jones" userId="3f7a5bd4-892c-4f72-b0af-0f865e9da536" providerId="ADAL" clId="{A9284498-243C-4A9F-9D33-81F72FBCC8EE}" dt="2026-10-19T21:23:09.615" v="21" actId="164"/>
          <ac:spMkLst>
            <pc:docMk/>
            <pc:sldMk cId="3760796266" sldId="260"/>
            <ac:spMk id="60" creationId="{903CAFF2-4005-348D-1A41-CA2D7E846265}"/>
          </ac:spMkLst>
        </pc:spChg>
        <pc:spChg chg="mod">
          <ac:chgData name="Susan Jones" userId="3f7a5bd4-892c-4f72-b0af-0f865e9da536" providerId="ADAL" clId="{A9284498-243C-4A9F-9D33-81F72FBCC8EE}" dt="2026-10-19T21:23:09.615" v="21" actId="164"/>
          <ac:spMkLst>
            <pc:docMk/>
            <pc:sldMk cId="3760796266" sldId="260"/>
            <ac:spMk id="68" creationId="{D6F113B3-2A9C-5BEC-2133-A9103A27F95D}"/>
          </ac:spMkLst>
        </pc:spChg>
      </pc:sldChg>
      <pc:sldChg chg="ord">
        <pc:chgData name="Susan Jones" userId="3f7a5bd4-892c-4f72-b0af-0f865e9da536" providerId="ADAL" clId="{A9284498-243C-4A9F-9D33-81F72FBCC8EE}" dt="2026-10-19T19:56:23.101" v="5"/>
        <pc:sldMkLst>
          <pc:docMk/>
          <pc:sldMk cId="4174086729" sldId="261"/>
        </pc:sldMkLst>
      </pc:sldChg>
      <pc:sldChg chg="ord">
        <pc:chgData name="Susan Jones" userId="3f7a5bd4-892c-4f72-b0af-0f865e9da536" providerId="ADAL" clId="{A9284498-243C-4A9F-9D33-81F72FBCC8EE}" dt="2026-10-19T19:55:35.585" v="1"/>
        <pc:sldMkLst>
          <pc:docMk/>
          <pc:sldMk cId="1162719578" sldId="262"/>
        </pc:sldMkLst>
      </pc:sldChg>
      <pc:sldChg chg="modSp">
        <pc:chgData name="Susan Jones" userId="3f7a5bd4-892c-4f72-b0af-0f865e9da536" providerId="ADAL" clId="{A9284498-243C-4A9F-9D33-81F72FBCC8EE}" dt="2026-10-19T20:45:16.353" v="9"/>
        <pc:sldMkLst>
          <pc:docMk/>
          <pc:sldMk cId="2498537766" sldId="263"/>
        </pc:sldMkLst>
        <pc:spChg chg="mod">
          <ac:chgData name="Susan Jones" userId="3f7a5bd4-892c-4f72-b0af-0f865e9da536" providerId="ADAL" clId="{A9284498-243C-4A9F-9D33-81F72FBCC8EE}" dt="2026-10-19T20:45:16.353" v="9"/>
          <ac:spMkLst>
            <pc:docMk/>
            <pc:sldMk cId="2498537766" sldId="263"/>
            <ac:spMk id="21" creationId="{87C8E2B3-9146-6273-C980-D38FF2A82DE0}"/>
          </ac:spMkLst>
        </pc:spChg>
      </pc:sldChg>
      <pc:sldChg chg="ord">
        <pc:chgData name="Susan Jones" userId="3f7a5bd4-892c-4f72-b0af-0f865e9da536" providerId="ADAL" clId="{A9284498-243C-4A9F-9D33-81F72FBCC8EE}" dt="2026-10-19T20:53:02.384" v="13"/>
        <pc:sldMkLst>
          <pc:docMk/>
          <pc:sldMk cId="1724713241" sldId="265"/>
        </pc:sldMkLst>
      </pc:sldChg>
      <pc:sldChg chg="ord">
        <pc:chgData name="Susan Jones" userId="3f7a5bd4-892c-4f72-b0af-0f865e9da536" providerId="ADAL" clId="{A9284498-243C-4A9F-9D33-81F72FBCC8EE}" dt="2026-10-19T21:21:15.958" v="20"/>
        <pc:sldMkLst>
          <pc:docMk/>
          <pc:sldMk cId="3767499649" sldId="267"/>
        </pc:sldMkLst>
      </pc:sldChg>
      <pc:sldChg chg="modSp add mod">
        <pc:chgData name="Susan Jones" userId="3f7a5bd4-892c-4f72-b0af-0f865e9da536" providerId="ADAL" clId="{A9284498-243C-4A9F-9D33-81F72FBCC8EE}" dt="2026-10-19T21:48:33.270" v="24" actId="1076"/>
        <pc:sldMkLst>
          <pc:docMk/>
          <pc:sldMk cId="761247986" sldId="277"/>
        </pc:sldMkLst>
        <pc:spChg chg="mod">
          <ac:chgData name="Susan Jones" userId="3f7a5bd4-892c-4f72-b0af-0f865e9da536" providerId="ADAL" clId="{A9284498-243C-4A9F-9D33-81F72FBCC8EE}" dt="2026-10-19T21:48:33.270" v="24" actId="1076"/>
          <ac:spMkLst>
            <pc:docMk/>
            <pc:sldMk cId="761247986" sldId="277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A528A-5AC8-497D-9B2B-4E291CAE850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E4C9A-A942-407D-9BE0-94D72C80D3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82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need to add “at least”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E4C9A-A942-407D-9BE0-94D72C80D3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00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legal stuff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17AE2-CB51-4383-B704-BA7FD7AEB74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8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E9697-4AAA-0B30-97B9-15F0C2943D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931260-B436-92C6-1531-DBFAE2B7E4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34400-6CF1-6CF7-3FD9-A4D4497A2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BF3DC-A413-3B16-958F-25099A0DE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A459B-CB46-1909-B91E-CF04F5EE3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94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D950-C337-F0D3-7FF5-DEBC894C4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C2D41-DF4C-AB36-A0A9-25ECED03D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CCD2A-7C47-B943-86AC-7A2FE413C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B4D3C-EFA8-D6AA-09C6-C9AB3D9EB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E50DB-DBBB-2C5F-5234-3D8D81644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96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BB555-CB05-CE7B-2137-EF14BF48D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A634E-7B32-DE79-11BA-231ACEAED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8A92F-59CE-3327-D752-682916D26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481B3-A286-21FD-589E-D57D391C9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F41BA-E6C3-4F04-BB1C-D0A9AAE92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013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A2C24-56C0-4B40-6037-2C36CE2F3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7C08B-05DA-70BD-C891-000602E7C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F50086-FF56-DA11-9363-5E9F7AF71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6225F-F6EC-B142-AC02-35C164EA3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342239-C360-2DA4-4AE4-2793BB8A6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BB1B4B-2BCD-54AE-49EB-943A069A3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7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39143-A7C6-B769-D894-8755CCEC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7EEA23-1215-CF2D-E6CC-703F5DB4D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0494D-7B68-E0B3-EEC1-B51DD1176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347124-421E-2541-AA53-5A02009F7B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883E90-0ACA-69DA-C19A-B543BAD4E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921966-CBE5-0574-CF1C-C781E32C2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87E76-45EE-6D3A-8A3A-6AAB74BDB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8935E6-6E38-619C-EE15-0B9F5577C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0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B6CA1-1CCE-EE7E-2D2B-CEA74A0E2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96C9A3-F658-6435-0A14-25AC96E0F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BDB8F2-558A-08F3-2DE6-B8AD4FF3B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22A3BC-833B-1783-87D1-4F11D740D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53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922563-EB09-0329-7A9E-B41A5809E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FFCA46-C10E-DE66-C865-D709BFCC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9FC734-9A5E-5084-1BD8-25C9A9CBA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54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64675-9E0E-7C68-3E65-B1E376162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FAAD2-37BE-C543-EF08-7E9AD27C4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ED843-5D8F-9032-5C00-168D393FD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F8F55-A341-CDC7-EFE4-57753FCAF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0C855-7BD2-93E7-FE21-565C85AC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1DE193-2764-D971-7482-CA5B130C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8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9BF49-E51E-4E38-8A3E-924F2EDFA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9B3F33-DF62-18EC-96B4-D699938C660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BAF1A-0671-BBAB-31B2-2A052352A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33499-8D94-033F-C2B4-2E49E1FF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1EDF65-4E07-4979-55FB-C80376252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90290A-C97C-374E-204B-59F973D59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52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8940D-2BE3-BF66-AB35-C64640752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58807D-B53D-BE5F-B6A9-6B9AF4109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0E12C-70FD-3294-7412-B7B91A3F2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5F354-4CC9-B66D-1A26-705EFEDE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CD7A3-91E5-1D2E-761C-7E82FDC3C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A4E085-C9DF-529B-B2D4-3094A49C98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05D8D-C5AF-6145-911F-161B2A28B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06C48-44A6-4137-A68C-904D9D1CC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FD52D-60BB-4E06-7006-03B91727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8C3FB-71BB-6374-42AA-9F053F7F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3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1CEE79-4ED4-139D-77E2-7F634929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1CD5A-691B-E804-3644-CB1DE00F3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5F824-5356-75F2-96AD-B32CE6A768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A3BDE5-65E7-41D2-9B9E-265B1D13EDB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5C2B4-B216-1B6E-0FB5-8B2CFAD553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29380-EF6F-3759-E73A-0FB9810AB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BE884E-656E-4AF9-B1FA-E1153FFE3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5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ourceroom.net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creativecommons.org/licenses/" TargetMode="External"/><Relationship Id="rId4" Type="http://schemas.openxmlformats.org/officeDocument/2006/relationships/hyperlink" Target="https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09EAA-32E2-794B-A386-0DC4FB7E75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Binomial probability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EE89C4-576F-EDA7-95CC-D2BAE55612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On the TI-84</a:t>
            </a:r>
          </a:p>
          <a:p>
            <a:r>
              <a:rPr lang="en-US" dirty="0"/>
              <a:t>Figuring out the X</a:t>
            </a:r>
          </a:p>
        </p:txBody>
      </p:sp>
    </p:spTree>
    <p:extLst>
      <p:ext uri="{BB962C8B-B14F-4D97-AF65-F5344CB8AC3E}">
        <p14:creationId xmlns:p14="http://schemas.microsoft.com/office/powerpoint/2010/main" val="1547806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7062D-B053-0804-5A6F-639A89580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Binomial?  A Yes or No situation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C91C4-BA0C-273C-C5DD-66488A1C4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Did you get the right answer?  How many times?  </a:t>
            </a:r>
            <a:br>
              <a:rPr lang="en-US" dirty="0"/>
            </a:br>
            <a:r>
              <a:rPr lang="en-US" dirty="0"/>
              <a:t>	It was either right – or not! </a:t>
            </a:r>
          </a:p>
          <a:p>
            <a:r>
              <a:rPr lang="en-US" dirty="0"/>
              <a:t>Did the spinner land on 5?   How many times?   </a:t>
            </a:r>
            <a:br>
              <a:rPr lang="en-US" dirty="0"/>
            </a:br>
            <a:r>
              <a:rPr lang="en-US" dirty="0"/>
              <a:t>	It was either 5 – or not! </a:t>
            </a:r>
          </a:p>
          <a:p>
            <a:r>
              <a:rPr lang="en-US" dirty="0"/>
              <a:t>In that bunch of birds, was that a red-tailed hawk? How many birds?   </a:t>
            </a:r>
            <a:br>
              <a:rPr lang="en-US" dirty="0"/>
            </a:br>
            <a:r>
              <a:rPr lang="en-US" dirty="0"/>
              <a:t>	They were either red-tailed hawks, or not!   </a:t>
            </a:r>
          </a:p>
          <a:p>
            <a:r>
              <a:rPr lang="en-US" dirty="0"/>
              <a:t>How many planes were late?  </a:t>
            </a:r>
            <a:br>
              <a:rPr lang="en-US" dirty="0"/>
            </a:br>
            <a:r>
              <a:rPr lang="en-US" dirty="0"/>
              <a:t>	They were either late – or not!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There are two possible outcomes – but they may not have even chance of happening. </a:t>
            </a:r>
          </a:p>
          <a:p>
            <a:pPr marL="0" indent="0">
              <a:buNone/>
            </a:pPr>
            <a:r>
              <a:rPr lang="en-US" dirty="0"/>
              <a:t>You need to be given the probability of it happening (each time), and the grand total of times that it happened (the </a:t>
            </a:r>
            <a:r>
              <a:rPr lang="en-US" i="1" dirty="0"/>
              <a:t>n ).  </a:t>
            </a:r>
            <a:r>
              <a:rPr lang="en-US" dirty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36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5B00-8933-CBC8-29F8-23E621C64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TI-84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5EDFB-23BF-3E59-0F99-13891D244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103" y="1854808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Yes, there’s a way to figure these out “by hand”  but the TI-84 is programmed to figure it out if you give it the information to put into the formula to figure it out.   </a:t>
            </a:r>
          </a:p>
          <a:p>
            <a:r>
              <a:rPr lang="en-US" dirty="0"/>
              <a:t>How to get there ?</a:t>
            </a:r>
          </a:p>
          <a:p>
            <a:r>
              <a:rPr lang="en-US" dirty="0"/>
              <a:t>Hold the blue 2</a:t>
            </a:r>
            <a:r>
              <a:rPr lang="en-US" baseline="30000" dirty="0"/>
              <a:t>nd </a:t>
            </a:r>
            <a:r>
              <a:rPr lang="en-US" dirty="0"/>
              <a:t>key </a:t>
            </a:r>
            <a:br>
              <a:rPr lang="en-US" dirty="0"/>
            </a:br>
            <a:r>
              <a:rPr lang="en-US" dirty="0"/>
              <a:t>and push the key that </a:t>
            </a:r>
            <a:br>
              <a:rPr lang="en-US" dirty="0"/>
            </a:br>
            <a:r>
              <a:rPr lang="en-US" dirty="0"/>
              <a:t>says “DISTR”</a:t>
            </a:r>
          </a:p>
          <a:p>
            <a:r>
              <a:rPr lang="en-US" dirty="0"/>
              <a:t>Scroll down to ‘</a:t>
            </a:r>
            <a:r>
              <a:rPr lang="en-US" dirty="0" err="1"/>
              <a:t>binompdf</a:t>
            </a:r>
            <a:r>
              <a:rPr lang="en-US" dirty="0"/>
              <a:t> 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TI 84 calculator with arrows pointing at the &quot;second&quot; key and the &quot;vars/Distr&quot; key.">
            <a:extLst>
              <a:ext uri="{FF2B5EF4-FFF2-40B4-BE49-F238E27FC236}">
                <a16:creationId xmlns:a16="http://schemas.microsoft.com/office/drawing/2014/main" id="{46E88608-5FCD-1423-FD25-3A893A81E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10482">
            <a:off x="3920170" y="3846424"/>
            <a:ext cx="3490597" cy="1651585"/>
          </a:xfrm>
          <a:prstGeom prst="rect">
            <a:avLst/>
          </a:prstGeom>
        </p:spPr>
      </p:pic>
      <p:pic>
        <p:nvPicPr>
          <p:cNvPr id="7" name="Picture 6" descr="Close up of arrows on TI-84 pointing to 2nd and DISTR keys. ">
            <a:extLst>
              <a:ext uri="{FF2B5EF4-FFF2-40B4-BE49-F238E27FC236}">
                <a16:creationId xmlns:a16="http://schemas.microsoft.com/office/drawing/2014/main" id="{2A043A23-7270-11B3-F7AE-1DB5DB128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7122150" y="2176070"/>
            <a:ext cx="1739211" cy="3155205"/>
          </a:xfrm>
          <a:prstGeom prst="rect">
            <a:avLst/>
          </a:prstGeom>
        </p:spPr>
      </p:pic>
      <p:pic>
        <p:nvPicPr>
          <p:cNvPr id="9" name="Picture 8" descr="Closeup of TI84 screen showing &quot;binompdf&quot; as p[topm A/ ">
            <a:extLst>
              <a:ext uri="{FF2B5EF4-FFF2-40B4-BE49-F238E27FC236}">
                <a16:creationId xmlns:a16="http://schemas.microsoft.com/office/drawing/2014/main" id="{9011CDDF-67A2-77CD-A945-B034F302B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11753" y="4284986"/>
            <a:ext cx="2160004" cy="283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94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A08E-1DD5-136D-899A-9016B9269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binomial </a:t>
            </a:r>
            <a:r>
              <a:rPr lang="en-US"/>
              <a:t>situation example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27DDD-41DA-7CA5-24E3-DF455C402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a test with 20 questions.  There are four possible answers for each question. </a:t>
            </a:r>
          </a:p>
          <a:p>
            <a:r>
              <a:rPr lang="en-US" dirty="0"/>
              <a:t>The “n” is 20 </a:t>
            </a:r>
            <a:r>
              <a:rPr lang="en-US" dirty="0">
                <a:sym typeface="Wingdings" panose="05000000000000000000" pitchFamily="2" charset="2"/>
              </a:rPr>
              <a:t> that’s how many times we’re asking this question. </a:t>
            </a:r>
          </a:p>
          <a:p>
            <a:r>
              <a:rPr lang="en-US" dirty="0">
                <a:sym typeface="Wingdings" panose="05000000000000000000" pitchFamily="2" charset="2"/>
              </a:rPr>
              <a:t>The “p” is the probability of getting the “right” answer if it’s random, so it’s 1 out of 4 or 0.25 .   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Then we get to the question part. </a:t>
            </a:r>
            <a:endParaRPr lang="en-US" dirty="0"/>
          </a:p>
        </p:txBody>
      </p:sp>
      <p:pic>
        <p:nvPicPr>
          <p:cNvPr id="5" name="Picture 4" descr="Multiple Choice fake question.  Question says: Pick an Answer! ONly one is right. &#10;  The choices are a: only, b: one, c:is, and D:  right. ">
            <a:extLst>
              <a:ext uri="{FF2B5EF4-FFF2-40B4-BE49-F238E27FC236}">
                <a16:creationId xmlns:a16="http://schemas.microsoft.com/office/drawing/2014/main" id="{71C08433-7CD5-945E-3A10-FA0E20FACB4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349" y="4636003"/>
            <a:ext cx="2075692" cy="222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72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EA46C-3EEC-31E7-2450-B177E299D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9738D-137F-D246-EED3-74B944833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binompdf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6C229-4475-F96B-598B-9AE6A07E4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Yes, there’s a way to figure this out “by hand”  but the TI-84 is programmed to figure it out if you give it the information to put into the formula to figure it out.   </a:t>
            </a:r>
          </a:p>
          <a:p>
            <a:r>
              <a:rPr lang="en-US" dirty="0"/>
              <a:t>For “</a:t>
            </a:r>
            <a:r>
              <a:rPr lang="en-US" dirty="0" err="1"/>
              <a:t>binompdf</a:t>
            </a:r>
            <a:r>
              <a:rPr lang="en-US" dirty="0"/>
              <a:t>” – you’re finding the probability that this binomial thing happened exactly p number of times.  </a:t>
            </a:r>
          </a:p>
          <a:p>
            <a:r>
              <a:rPr lang="en-US" dirty="0"/>
              <a:t>It’s just *one point* on the list; p for point!  </a:t>
            </a:r>
          </a:p>
          <a:p>
            <a:r>
              <a:rPr lang="en-US" dirty="0"/>
              <a:t>So:   “what is the probability that a person will get 11 questions right?”   (It doesn’t matter which 11 questions; just 11 out of the 20 but … *exactly* 11.)   </a:t>
            </a:r>
          </a:p>
          <a:p>
            <a:r>
              <a:rPr lang="en-US" dirty="0" err="1"/>
              <a:t>Binompdf</a:t>
            </a:r>
            <a:r>
              <a:rPr lang="en-US" dirty="0"/>
              <a:t> (20, 0.25, 11) =  0.003 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922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2B18E-383F-745A-7E69-6F1C8FC1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D7F1F-AED6-C418-6B3F-7F9F4B346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647" y="723900"/>
            <a:ext cx="8805978" cy="1419225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dirty="0"/>
            </a:br>
            <a:r>
              <a:rPr lang="en-US" sz="4000" b="1" dirty="0"/>
              <a:t>BINOMCDF :  Cumulative probability (more than one possibility, added up) </a:t>
            </a:r>
            <a:r>
              <a:rPr lang="en-US" sz="4000" dirty="0"/>
              <a:t> </a:t>
            </a:r>
            <a:br>
              <a:rPr lang="en-US" dirty="0"/>
            </a:br>
            <a:endParaRPr lang="en-US" dirty="0"/>
          </a:p>
        </p:txBody>
      </p:sp>
      <p:grpSp>
        <p:nvGrpSpPr>
          <p:cNvPr id="3" name="Group 2" descr="21 small vertical lines labeled 0-20 in sequence, evenly spaced. &#10;There are green dots above 0, 1, 2, 3, 4 and 5 to represent &quot;5 or fewer.&quot;   ">
            <a:extLst>
              <a:ext uri="{FF2B5EF4-FFF2-40B4-BE49-F238E27FC236}">
                <a16:creationId xmlns:a16="http://schemas.microsoft.com/office/drawing/2014/main" id="{62F35063-2BA6-8FCD-F36F-6C0905CF458A}"/>
              </a:ext>
            </a:extLst>
          </p:cNvPr>
          <p:cNvGrpSpPr/>
          <p:nvPr/>
        </p:nvGrpSpPr>
        <p:grpSpPr>
          <a:xfrm>
            <a:off x="1544519" y="3238498"/>
            <a:ext cx="9213578" cy="809627"/>
            <a:chOff x="1732307" y="2828923"/>
            <a:chExt cx="9213578" cy="80962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38D401F-2A2B-B001-298C-CDCAD4DB359D}"/>
                </a:ext>
              </a:extLst>
            </p:cNvPr>
            <p:cNvCxnSpPr>
              <a:cxnSpLocks/>
            </p:cNvCxnSpPr>
            <p:nvPr/>
          </p:nvCxnSpPr>
          <p:spPr>
            <a:xfrm>
              <a:off x="187642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7815E8-C6C2-A9F3-89E6-C3466E943912}"/>
                </a:ext>
              </a:extLst>
            </p:cNvPr>
            <p:cNvCxnSpPr>
              <a:cxnSpLocks/>
            </p:cNvCxnSpPr>
            <p:nvPr/>
          </p:nvCxnSpPr>
          <p:spPr>
            <a:xfrm>
              <a:off x="275367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62B9E6E-AF74-E7EB-2359-E49CA31A58F8}"/>
                </a:ext>
              </a:extLst>
            </p:cNvPr>
            <p:cNvCxnSpPr>
              <a:cxnSpLocks/>
            </p:cNvCxnSpPr>
            <p:nvPr/>
          </p:nvCxnSpPr>
          <p:spPr>
            <a:xfrm>
              <a:off x="319230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0EC355F-BB13-A2EC-5687-645C25A943CE}"/>
                </a:ext>
              </a:extLst>
            </p:cNvPr>
            <p:cNvCxnSpPr>
              <a:cxnSpLocks/>
            </p:cNvCxnSpPr>
            <p:nvPr/>
          </p:nvCxnSpPr>
          <p:spPr>
            <a:xfrm>
              <a:off x="363092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C049214-7D69-6185-2951-54874E74DBED}"/>
                </a:ext>
              </a:extLst>
            </p:cNvPr>
            <p:cNvCxnSpPr>
              <a:cxnSpLocks/>
            </p:cNvCxnSpPr>
            <p:nvPr/>
          </p:nvCxnSpPr>
          <p:spPr>
            <a:xfrm>
              <a:off x="406955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9E5AFC8-09E5-9EF3-94D1-6AEEF2BACC45}"/>
                </a:ext>
              </a:extLst>
            </p:cNvPr>
            <p:cNvCxnSpPr>
              <a:cxnSpLocks/>
            </p:cNvCxnSpPr>
            <p:nvPr/>
          </p:nvCxnSpPr>
          <p:spPr>
            <a:xfrm>
              <a:off x="450818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13BAF3A-6E93-9426-0CF2-65F9855E83EE}"/>
                </a:ext>
              </a:extLst>
            </p:cNvPr>
            <p:cNvCxnSpPr>
              <a:cxnSpLocks/>
            </p:cNvCxnSpPr>
            <p:nvPr/>
          </p:nvCxnSpPr>
          <p:spPr>
            <a:xfrm>
              <a:off x="494680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C264245-D143-8887-9089-B3B44F4745CF}"/>
                </a:ext>
              </a:extLst>
            </p:cNvPr>
            <p:cNvCxnSpPr>
              <a:cxnSpLocks/>
            </p:cNvCxnSpPr>
            <p:nvPr/>
          </p:nvCxnSpPr>
          <p:spPr>
            <a:xfrm>
              <a:off x="538543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CCB533F-97EB-D112-4CF4-727371BA5A5E}"/>
                </a:ext>
              </a:extLst>
            </p:cNvPr>
            <p:cNvCxnSpPr>
              <a:cxnSpLocks/>
            </p:cNvCxnSpPr>
            <p:nvPr/>
          </p:nvCxnSpPr>
          <p:spPr>
            <a:xfrm>
              <a:off x="582405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74D1059-FA7D-5FE2-154F-0568690F8E1B}"/>
                </a:ext>
              </a:extLst>
            </p:cNvPr>
            <p:cNvCxnSpPr>
              <a:cxnSpLocks/>
            </p:cNvCxnSpPr>
            <p:nvPr/>
          </p:nvCxnSpPr>
          <p:spPr>
            <a:xfrm>
              <a:off x="670131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5AF4124-1C1D-93BD-C369-B2D33F011728}"/>
                </a:ext>
              </a:extLst>
            </p:cNvPr>
            <p:cNvCxnSpPr>
              <a:cxnSpLocks/>
            </p:cNvCxnSpPr>
            <p:nvPr/>
          </p:nvCxnSpPr>
          <p:spPr>
            <a:xfrm>
              <a:off x="713993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C222498-6443-7786-761C-5DD777CD9DFC}"/>
                </a:ext>
              </a:extLst>
            </p:cNvPr>
            <p:cNvCxnSpPr>
              <a:cxnSpLocks/>
            </p:cNvCxnSpPr>
            <p:nvPr/>
          </p:nvCxnSpPr>
          <p:spPr>
            <a:xfrm>
              <a:off x="757856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E971980-FB1A-429E-6C02-CD7668BF2FE0}"/>
                </a:ext>
              </a:extLst>
            </p:cNvPr>
            <p:cNvCxnSpPr>
              <a:cxnSpLocks/>
            </p:cNvCxnSpPr>
            <p:nvPr/>
          </p:nvCxnSpPr>
          <p:spPr>
            <a:xfrm>
              <a:off x="801718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4973536-61D8-1ED9-7E3E-3A3B50F5AC5B}"/>
                </a:ext>
              </a:extLst>
            </p:cNvPr>
            <p:cNvCxnSpPr>
              <a:cxnSpLocks/>
            </p:cNvCxnSpPr>
            <p:nvPr/>
          </p:nvCxnSpPr>
          <p:spPr>
            <a:xfrm>
              <a:off x="845581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6F340BB-DC2A-6B64-BDAC-CC0F144A9EB9}"/>
                </a:ext>
              </a:extLst>
            </p:cNvPr>
            <p:cNvCxnSpPr>
              <a:cxnSpLocks/>
            </p:cNvCxnSpPr>
            <p:nvPr/>
          </p:nvCxnSpPr>
          <p:spPr>
            <a:xfrm>
              <a:off x="889444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7CC80D1-D93B-3BC4-96EB-9EE0F97CE377}"/>
                </a:ext>
              </a:extLst>
            </p:cNvPr>
            <p:cNvCxnSpPr>
              <a:cxnSpLocks/>
            </p:cNvCxnSpPr>
            <p:nvPr/>
          </p:nvCxnSpPr>
          <p:spPr>
            <a:xfrm>
              <a:off x="933306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4782BAE-822B-7F54-1937-872BFAA37CFA}"/>
                </a:ext>
              </a:extLst>
            </p:cNvPr>
            <p:cNvCxnSpPr>
              <a:cxnSpLocks/>
            </p:cNvCxnSpPr>
            <p:nvPr/>
          </p:nvCxnSpPr>
          <p:spPr>
            <a:xfrm>
              <a:off x="977169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2147E5E-E5E0-2404-4E75-12DF4249F12B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31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F3271C0-6537-4A66-D96E-2983B6EA683D}"/>
                </a:ext>
              </a:extLst>
            </p:cNvPr>
            <p:cNvCxnSpPr>
              <a:cxnSpLocks/>
            </p:cNvCxnSpPr>
            <p:nvPr/>
          </p:nvCxnSpPr>
          <p:spPr>
            <a:xfrm>
              <a:off x="10648950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22599B1-0919-0DF7-5A27-CF6A02AD700B}"/>
                </a:ext>
              </a:extLst>
            </p:cNvPr>
            <p:cNvSpPr txBox="1"/>
            <p:nvPr/>
          </p:nvSpPr>
          <p:spPr>
            <a:xfrm>
              <a:off x="173230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2482146-04A8-533C-8E8F-499A9708BF2D}"/>
                </a:ext>
              </a:extLst>
            </p:cNvPr>
            <p:cNvSpPr txBox="1"/>
            <p:nvPr/>
          </p:nvSpPr>
          <p:spPr>
            <a:xfrm>
              <a:off x="2158334" y="3269218"/>
              <a:ext cx="308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4C11ECC-EC43-2FAB-D943-34ADD71AEA09}"/>
                </a:ext>
              </a:extLst>
            </p:cNvPr>
            <p:cNvSpPr txBox="1"/>
            <p:nvPr/>
          </p:nvSpPr>
          <p:spPr>
            <a:xfrm>
              <a:off x="2586989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DD4FF50-D551-372F-B731-7438D2E435B9}"/>
                </a:ext>
              </a:extLst>
            </p:cNvPr>
            <p:cNvSpPr txBox="1"/>
            <p:nvPr/>
          </p:nvSpPr>
          <p:spPr>
            <a:xfrm>
              <a:off x="2999021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D65583A-8C7A-0D8F-1578-780112FE6D81}"/>
                </a:ext>
              </a:extLst>
            </p:cNvPr>
            <p:cNvSpPr txBox="1"/>
            <p:nvPr/>
          </p:nvSpPr>
          <p:spPr>
            <a:xfrm>
              <a:off x="346519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B85F517-CE72-E275-EC63-B05709347AF3}"/>
                </a:ext>
              </a:extLst>
            </p:cNvPr>
            <p:cNvSpPr txBox="1"/>
            <p:nvPr/>
          </p:nvSpPr>
          <p:spPr>
            <a:xfrm>
              <a:off x="3925085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17192B4-D757-2F32-D9AF-73931FA343AF}"/>
                </a:ext>
              </a:extLst>
            </p:cNvPr>
            <p:cNvSpPr txBox="1"/>
            <p:nvPr/>
          </p:nvSpPr>
          <p:spPr>
            <a:xfrm>
              <a:off x="4376154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CCD58D8-4BB6-6B12-C5E6-0B7FEE5CCEFC}"/>
                </a:ext>
              </a:extLst>
            </p:cNvPr>
            <p:cNvSpPr txBox="1"/>
            <p:nvPr/>
          </p:nvSpPr>
          <p:spPr>
            <a:xfrm>
              <a:off x="483245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6C32237-9FCC-7A6C-FBC7-DF5221E210AE}"/>
                </a:ext>
              </a:extLst>
            </p:cNvPr>
            <p:cNvSpPr txBox="1"/>
            <p:nvPr/>
          </p:nvSpPr>
          <p:spPr>
            <a:xfrm flipH="1">
              <a:off x="5228823" y="3269218"/>
              <a:ext cx="345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82535A9-88E9-D4B5-D122-700807A8E125}"/>
                </a:ext>
              </a:extLst>
            </p:cNvPr>
            <p:cNvSpPr txBox="1"/>
            <p:nvPr/>
          </p:nvSpPr>
          <p:spPr>
            <a:xfrm>
              <a:off x="566827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8A83C7A-900E-CA5E-36D9-5B9D4D94A0C9}"/>
                </a:ext>
              </a:extLst>
            </p:cNvPr>
            <p:cNvSpPr txBox="1"/>
            <p:nvPr/>
          </p:nvSpPr>
          <p:spPr>
            <a:xfrm>
              <a:off x="6020602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80A8207-94AE-1523-244C-0599DC82032F}"/>
                </a:ext>
              </a:extLst>
            </p:cNvPr>
            <p:cNvSpPr txBox="1"/>
            <p:nvPr/>
          </p:nvSpPr>
          <p:spPr>
            <a:xfrm>
              <a:off x="6482245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381787F-7536-92A4-6EBF-E471AD76BB50}"/>
                </a:ext>
              </a:extLst>
            </p:cNvPr>
            <p:cNvSpPr txBox="1"/>
            <p:nvPr/>
          </p:nvSpPr>
          <p:spPr>
            <a:xfrm>
              <a:off x="6881909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163966D-6214-9372-C305-9015A39BE834}"/>
                </a:ext>
              </a:extLst>
            </p:cNvPr>
            <p:cNvSpPr txBox="1"/>
            <p:nvPr/>
          </p:nvSpPr>
          <p:spPr>
            <a:xfrm>
              <a:off x="7341804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8FDDA00-28C2-6F73-4598-4BFE3FC5A058}"/>
                </a:ext>
              </a:extLst>
            </p:cNvPr>
            <p:cNvSpPr txBox="1"/>
            <p:nvPr/>
          </p:nvSpPr>
          <p:spPr>
            <a:xfrm>
              <a:off x="7786286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89A9D2F-CD7C-605B-FACF-D46C1F8A51B3}"/>
                </a:ext>
              </a:extLst>
            </p:cNvPr>
            <p:cNvSpPr txBox="1"/>
            <p:nvPr/>
          </p:nvSpPr>
          <p:spPr>
            <a:xfrm>
              <a:off x="824069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6FE0E31-2D59-6D4A-C14A-A314D6BF199E}"/>
                </a:ext>
              </a:extLst>
            </p:cNvPr>
            <p:cNvSpPr txBox="1"/>
            <p:nvPr/>
          </p:nvSpPr>
          <p:spPr>
            <a:xfrm>
              <a:off x="869813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12D36DF-2748-6F4D-3DEF-A7917772DD0B}"/>
                </a:ext>
              </a:extLst>
            </p:cNvPr>
            <p:cNvSpPr txBox="1"/>
            <p:nvPr/>
          </p:nvSpPr>
          <p:spPr>
            <a:xfrm>
              <a:off x="914952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17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68FE685-971D-C7A4-BBBD-09D61B076425}"/>
                </a:ext>
              </a:extLst>
            </p:cNvPr>
            <p:cNvSpPr txBox="1"/>
            <p:nvPr/>
          </p:nvSpPr>
          <p:spPr>
            <a:xfrm>
              <a:off x="951271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18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CD5B15E-9372-4485-F10C-73B31955FB25}"/>
                </a:ext>
              </a:extLst>
            </p:cNvPr>
            <p:cNvSpPr txBox="1"/>
            <p:nvPr/>
          </p:nvSpPr>
          <p:spPr>
            <a:xfrm>
              <a:off x="1001353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C4120C-082C-FB89-1CC1-9BB14D76C292}"/>
                </a:ext>
              </a:extLst>
            </p:cNvPr>
            <p:cNvSpPr txBox="1"/>
            <p:nvPr/>
          </p:nvSpPr>
          <p:spPr>
            <a:xfrm>
              <a:off x="1051435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EFC3B4C-E474-86BD-2E40-A7554A60D385}"/>
                </a:ext>
              </a:extLst>
            </p:cNvPr>
            <p:cNvCxnSpPr>
              <a:cxnSpLocks/>
            </p:cNvCxnSpPr>
            <p:nvPr/>
          </p:nvCxnSpPr>
          <p:spPr>
            <a:xfrm>
              <a:off x="626268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1BEA9F2-DF0C-2955-FCD3-A437350C9485}"/>
                </a:ext>
              </a:extLst>
            </p:cNvPr>
            <p:cNvCxnSpPr>
              <a:cxnSpLocks/>
            </p:cNvCxnSpPr>
            <p:nvPr/>
          </p:nvCxnSpPr>
          <p:spPr>
            <a:xfrm>
              <a:off x="231505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7C8E2B3-9146-6273-C980-D38FF2A82DE0}"/>
              </a:ext>
            </a:extLst>
          </p:cNvPr>
          <p:cNvSpPr txBox="1"/>
          <p:nvPr/>
        </p:nvSpPr>
        <p:spPr>
          <a:xfrm>
            <a:off x="622320" y="4095747"/>
            <a:ext cx="113442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is the probability of getting 5 or fewer questions right?</a:t>
            </a:r>
            <a:br>
              <a:rPr lang="en-US" sz="2800" dirty="0"/>
            </a:br>
            <a:r>
              <a:rPr lang="en-US" sz="2800" dirty="0"/>
              <a:t>So, either 0, 1, 2, 3, 4 or 5 questions right (added all together). </a:t>
            </a:r>
            <a:br>
              <a:rPr lang="en-US" sz="2800" dirty="0"/>
            </a:br>
            <a:r>
              <a:rPr lang="en-US" sz="2800" dirty="0"/>
              <a:t>     </a:t>
            </a:r>
            <a:r>
              <a:rPr lang="en-US" sz="2800" b="1" dirty="0"/>
              <a:t>THAT</a:t>
            </a:r>
            <a:r>
              <a:rPr lang="en-US" sz="2800" dirty="0"/>
              <a:t>  is the question the calculator is set up to answer.</a:t>
            </a:r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5AC2704-65EF-C678-AA5E-B376296EF1CE}"/>
              </a:ext>
            </a:extLst>
          </p:cNvPr>
          <p:cNvSpPr txBox="1"/>
          <p:nvPr/>
        </p:nvSpPr>
        <p:spPr>
          <a:xfrm>
            <a:off x="3937262" y="5839827"/>
            <a:ext cx="42226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 or fewer: </a:t>
            </a:r>
            <a:br>
              <a:rPr lang="en-US" sz="2800" dirty="0"/>
            </a:br>
            <a:r>
              <a:rPr lang="en-US" sz="2800" dirty="0" err="1"/>
              <a:t>Binomcdf</a:t>
            </a:r>
            <a:r>
              <a:rPr lang="en-US" sz="2800" dirty="0"/>
              <a:t> (20, 0.25, 5) =. 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C31982C-BE11-6255-B246-93B6CA185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02181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FF4FBDB-C479-C393-C165-5235DF0F7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21961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CB3E312-A503-68D0-D5FD-9CEE7F612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76473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D8345D9-4BAF-EC32-E72F-B7B32D33D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03474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BD7FC5E-E06E-FF64-48FB-17686D8A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30475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A2E3F74-99CC-4B6C-0959-C3DD09FA1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2351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37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043DD-91CF-0068-5E6A-DBE269B16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38440-C9F8-E890-490D-3D001FB0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48" y="739567"/>
            <a:ext cx="10725149" cy="185952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dirty="0"/>
            </a:br>
            <a:r>
              <a:rPr lang="en-US" sz="2700" dirty="0"/>
              <a:t>What is the probability of getting </a:t>
            </a:r>
            <a:r>
              <a:rPr lang="en-US" sz="2700" b="1" dirty="0"/>
              <a:t>at most 5 </a:t>
            </a:r>
            <a:r>
              <a:rPr lang="en-US" sz="2700" dirty="0"/>
              <a:t>questions right?</a:t>
            </a:r>
            <a:br>
              <a:rPr lang="en-US" sz="2700" dirty="0"/>
            </a:br>
            <a:r>
              <a:rPr lang="en-US" sz="2700" dirty="0"/>
              <a:t> 0, 1, 2, 3, or 4 questions right.    It’s another way of saying “5 or fewer.” </a:t>
            </a:r>
            <a:br>
              <a:rPr lang="en-US" sz="2700" dirty="0"/>
            </a:br>
            <a:r>
              <a:rPr lang="en-US" sz="2700" dirty="0"/>
              <a:t>     </a:t>
            </a:r>
            <a:br>
              <a:rPr lang="en-US" sz="2700" dirty="0"/>
            </a:br>
            <a:r>
              <a:rPr lang="en-US" sz="2700" dirty="0"/>
              <a:t>Input into the calculator “5 or fewer.” </a:t>
            </a:r>
            <a:r>
              <a:rPr lang="en-US" dirty="0"/>
              <a:t>   </a:t>
            </a:r>
            <a:br>
              <a:rPr lang="en-US" dirty="0"/>
            </a:br>
            <a:endParaRPr lang="en-US" dirty="0"/>
          </a:p>
        </p:txBody>
      </p:sp>
      <p:grpSp>
        <p:nvGrpSpPr>
          <p:cNvPr id="3" name="Group 2" descr="21 small vertical lines labeled 0-20 in sequence, evenly spaced. &#10;There are green dots above 0, 1, 2, 3, 4 and 5 to represent &quot;at most five&quot; or &quot;5 or fewer.&quot; ">
            <a:extLst>
              <a:ext uri="{FF2B5EF4-FFF2-40B4-BE49-F238E27FC236}">
                <a16:creationId xmlns:a16="http://schemas.microsoft.com/office/drawing/2014/main" id="{D3F185F0-72B7-B9C5-61D4-AEA22B4D43E0}"/>
              </a:ext>
            </a:extLst>
          </p:cNvPr>
          <p:cNvGrpSpPr/>
          <p:nvPr/>
        </p:nvGrpSpPr>
        <p:grpSpPr>
          <a:xfrm>
            <a:off x="1544519" y="3238498"/>
            <a:ext cx="9213578" cy="809627"/>
            <a:chOff x="1732307" y="2828923"/>
            <a:chExt cx="9213578" cy="80962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70C148D-D82A-6521-3302-510821AACA01}"/>
                </a:ext>
              </a:extLst>
            </p:cNvPr>
            <p:cNvCxnSpPr>
              <a:cxnSpLocks/>
            </p:cNvCxnSpPr>
            <p:nvPr/>
          </p:nvCxnSpPr>
          <p:spPr>
            <a:xfrm>
              <a:off x="187642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7B46F9C-80C7-D06A-31BF-5FB606A735A3}"/>
                </a:ext>
              </a:extLst>
            </p:cNvPr>
            <p:cNvCxnSpPr>
              <a:cxnSpLocks/>
            </p:cNvCxnSpPr>
            <p:nvPr/>
          </p:nvCxnSpPr>
          <p:spPr>
            <a:xfrm>
              <a:off x="275367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8558E9B-E7DC-66F3-ABAF-808475582131}"/>
                </a:ext>
              </a:extLst>
            </p:cNvPr>
            <p:cNvCxnSpPr>
              <a:cxnSpLocks/>
            </p:cNvCxnSpPr>
            <p:nvPr/>
          </p:nvCxnSpPr>
          <p:spPr>
            <a:xfrm>
              <a:off x="319230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E4D663D-FD91-0FDF-8C9A-817909AC5EA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92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9C7139E-3BA7-78D3-C93C-C9324022EB2F}"/>
                </a:ext>
              </a:extLst>
            </p:cNvPr>
            <p:cNvCxnSpPr>
              <a:cxnSpLocks/>
            </p:cNvCxnSpPr>
            <p:nvPr/>
          </p:nvCxnSpPr>
          <p:spPr>
            <a:xfrm>
              <a:off x="406955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B6971F5-16DA-9C2A-3F5F-177484C3AE4E}"/>
                </a:ext>
              </a:extLst>
            </p:cNvPr>
            <p:cNvCxnSpPr>
              <a:cxnSpLocks/>
            </p:cNvCxnSpPr>
            <p:nvPr/>
          </p:nvCxnSpPr>
          <p:spPr>
            <a:xfrm>
              <a:off x="450818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9F9123-6E1A-A4E2-084F-D960E5F13872}"/>
                </a:ext>
              </a:extLst>
            </p:cNvPr>
            <p:cNvCxnSpPr>
              <a:cxnSpLocks/>
            </p:cNvCxnSpPr>
            <p:nvPr/>
          </p:nvCxnSpPr>
          <p:spPr>
            <a:xfrm>
              <a:off x="494680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73A18E-F114-D15C-0ACD-D98394F070AE}"/>
                </a:ext>
              </a:extLst>
            </p:cNvPr>
            <p:cNvCxnSpPr>
              <a:cxnSpLocks/>
            </p:cNvCxnSpPr>
            <p:nvPr/>
          </p:nvCxnSpPr>
          <p:spPr>
            <a:xfrm>
              <a:off x="538543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CA4072A-ED40-A9D1-17A8-CA0E436E053A}"/>
                </a:ext>
              </a:extLst>
            </p:cNvPr>
            <p:cNvCxnSpPr>
              <a:cxnSpLocks/>
            </p:cNvCxnSpPr>
            <p:nvPr/>
          </p:nvCxnSpPr>
          <p:spPr>
            <a:xfrm>
              <a:off x="582405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6830DFD-17C7-F979-4E0A-6580979F411F}"/>
                </a:ext>
              </a:extLst>
            </p:cNvPr>
            <p:cNvCxnSpPr>
              <a:cxnSpLocks/>
            </p:cNvCxnSpPr>
            <p:nvPr/>
          </p:nvCxnSpPr>
          <p:spPr>
            <a:xfrm>
              <a:off x="670131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B2ACC47-47E8-D91E-4AF1-F2758EFCBBD0}"/>
                </a:ext>
              </a:extLst>
            </p:cNvPr>
            <p:cNvCxnSpPr>
              <a:cxnSpLocks/>
            </p:cNvCxnSpPr>
            <p:nvPr/>
          </p:nvCxnSpPr>
          <p:spPr>
            <a:xfrm>
              <a:off x="713993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0F913C5-F4EC-A97B-841C-186447F56468}"/>
                </a:ext>
              </a:extLst>
            </p:cNvPr>
            <p:cNvCxnSpPr>
              <a:cxnSpLocks/>
            </p:cNvCxnSpPr>
            <p:nvPr/>
          </p:nvCxnSpPr>
          <p:spPr>
            <a:xfrm>
              <a:off x="757856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939699E-C838-6D63-74EE-E520D0D2457A}"/>
                </a:ext>
              </a:extLst>
            </p:cNvPr>
            <p:cNvCxnSpPr>
              <a:cxnSpLocks/>
            </p:cNvCxnSpPr>
            <p:nvPr/>
          </p:nvCxnSpPr>
          <p:spPr>
            <a:xfrm>
              <a:off x="801718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B5F0D8C-53E7-98E3-EC1E-EDFC812D6D63}"/>
                </a:ext>
              </a:extLst>
            </p:cNvPr>
            <p:cNvCxnSpPr>
              <a:cxnSpLocks/>
            </p:cNvCxnSpPr>
            <p:nvPr/>
          </p:nvCxnSpPr>
          <p:spPr>
            <a:xfrm>
              <a:off x="845581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645293D-0E32-16D5-21A3-4063E0BEED75}"/>
                </a:ext>
              </a:extLst>
            </p:cNvPr>
            <p:cNvCxnSpPr>
              <a:cxnSpLocks/>
            </p:cNvCxnSpPr>
            <p:nvPr/>
          </p:nvCxnSpPr>
          <p:spPr>
            <a:xfrm>
              <a:off x="889444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163291E-B621-99B6-8C1B-BA09CE9BE226}"/>
                </a:ext>
              </a:extLst>
            </p:cNvPr>
            <p:cNvCxnSpPr>
              <a:cxnSpLocks/>
            </p:cNvCxnSpPr>
            <p:nvPr/>
          </p:nvCxnSpPr>
          <p:spPr>
            <a:xfrm>
              <a:off x="933306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27FBF10-BBCE-35F0-4EFE-60934B3DD696}"/>
                </a:ext>
              </a:extLst>
            </p:cNvPr>
            <p:cNvCxnSpPr>
              <a:cxnSpLocks/>
            </p:cNvCxnSpPr>
            <p:nvPr/>
          </p:nvCxnSpPr>
          <p:spPr>
            <a:xfrm>
              <a:off x="977169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B2E7C0A-C883-070A-B319-AEC23C57EF6B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31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E8D7A57-E1E6-DF1C-D08D-F570EEC6BCA9}"/>
                </a:ext>
              </a:extLst>
            </p:cNvPr>
            <p:cNvCxnSpPr>
              <a:cxnSpLocks/>
            </p:cNvCxnSpPr>
            <p:nvPr/>
          </p:nvCxnSpPr>
          <p:spPr>
            <a:xfrm>
              <a:off x="10648950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2F9B1F7-7A83-AC76-203D-D100B04C675E}"/>
                </a:ext>
              </a:extLst>
            </p:cNvPr>
            <p:cNvSpPr txBox="1"/>
            <p:nvPr/>
          </p:nvSpPr>
          <p:spPr>
            <a:xfrm>
              <a:off x="173230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BCDC568-2C31-8EE8-B96B-68DB51A74B51}"/>
                </a:ext>
              </a:extLst>
            </p:cNvPr>
            <p:cNvSpPr txBox="1"/>
            <p:nvPr/>
          </p:nvSpPr>
          <p:spPr>
            <a:xfrm>
              <a:off x="2158334" y="3269218"/>
              <a:ext cx="308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105FD8-DD93-EF36-0F77-0CCE325C2142}"/>
                </a:ext>
              </a:extLst>
            </p:cNvPr>
            <p:cNvSpPr txBox="1"/>
            <p:nvPr/>
          </p:nvSpPr>
          <p:spPr>
            <a:xfrm>
              <a:off x="2586989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1CDD501-F711-68B2-09A0-88935B21692B}"/>
                </a:ext>
              </a:extLst>
            </p:cNvPr>
            <p:cNvSpPr txBox="1"/>
            <p:nvPr/>
          </p:nvSpPr>
          <p:spPr>
            <a:xfrm>
              <a:off x="2999021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E844000-8E4F-BFFF-C306-BA870874CD40}"/>
                </a:ext>
              </a:extLst>
            </p:cNvPr>
            <p:cNvSpPr txBox="1"/>
            <p:nvPr/>
          </p:nvSpPr>
          <p:spPr>
            <a:xfrm>
              <a:off x="346519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8AB1762-8C99-730E-CD57-F456B370DAEF}"/>
                </a:ext>
              </a:extLst>
            </p:cNvPr>
            <p:cNvSpPr txBox="1"/>
            <p:nvPr/>
          </p:nvSpPr>
          <p:spPr>
            <a:xfrm>
              <a:off x="3925085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2AA9F1C-E1C1-40A0-20A7-FCAE0EC44BD8}"/>
                </a:ext>
              </a:extLst>
            </p:cNvPr>
            <p:cNvSpPr txBox="1"/>
            <p:nvPr/>
          </p:nvSpPr>
          <p:spPr>
            <a:xfrm>
              <a:off x="4376154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DA36C1-AC7D-A513-890E-C877E495E3C9}"/>
                </a:ext>
              </a:extLst>
            </p:cNvPr>
            <p:cNvSpPr txBox="1"/>
            <p:nvPr/>
          </p:nvSpPr>
          <p:spPr>
            <a:xfrm>
              <a:off x="483245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304C07-4ECD-4ABD-A35D-5B791CD37A46}"/>
                </a:ext>
              </a:extLst>
            </p:cNvPr>
            <p:cNvSpPr txBox="1"/>
            <p:nvPr/>
          </p:nvSpPr>
          <p:spPr>
            <a:xfrm flipH="1">
              <a:off x="5228823" y="3269218"/>
              <a:ext cx="345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C3F5BD8-7400-F1F0-4124-55D247A6DBF1}"/>
                </a:ext>
              </a:extLst>
            </p:cNvPr>
            <p:cNvSpPr txBox="1"/>
            <p:nvPr/>
          </p:nvSpPr>
          <p:spPr>
            <a:xfrm>
              <a:off x="566827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E2AFE40-E776-AE7E-7015-D630120BC9AB}"/>
                </a:ext>
              </a:extLst>
            </p:cNvPr>
            <p:cNvSpPr txBox="1"/>
            <p:nvPr/>
          </p:nvSpPr>
          <p:spPr>
            <a:xfrm>
              <a:off x="6020602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87792B4-0F72-CE2A-63C9-1DB580684F92}"/>
                </a:ext>
              </a:extLst>
            </p:cNvPr>
            <p:cNvSpPr txBox="1"/>
            <p:nvPr/>
          </p:nvSpPr>
          <p:spPr>
            <a:xfrm>
              <a:off x="6482245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FC05517-AF50-4216-34F3-FF7FBFEAA59F}"/>
                </a:ext>
              </a:extLst>
            </p:cNvPr>
            <p:cNvSpPr txBox="1"/>
            <p:nvPr/>
          </p:nvSpPr>
          <p:spPr>
            <a:xfrm>
              <a:off x="6881909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F35F076-BC8D-E5E1-AC74-47D68C377115}"/>
                </a:ext>
              </a:extLst>
            </p:cNvPr>
            <p:cNvSpPr txBox="1"/>
            <p:nvPr/>
          </p:nvSpPr>
          <p:spPr>
            <a:xfrm>
              <a:off x="7341804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6D31E08-3D84-AB94-6BB6-C87958EB2318}"/>
                </a:ext>
              </a:extLst>
            </p:cNvPr>
            <p:cNvSpPr txBox="1"/>
            <p:nvPr/>
          </p:nvSpPr>
          <p:spPr>
            <a:xfrm>
              <a:off x="7786286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9A353F9-3CE1-6A38-1EA3-7B28BD5CE7BB}"/>
                </a:ext>
              </a:extLst>
            </p:cNvPr>
            <p:cNvSpPr txBox="1"/>
            <p:nvPr/>
          </p:nvSpPr>
          <p:spPr>
            <a:xfrm>
              <a:off x="824069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EB75A8C-1AA0-A84C-F8B7-01F0B8102D5A}"/>
                </a:ext>
              </a:extLst>
            </p:cNvPr>
            <p:cNvSpPr txBox="1"/>
            <p:nvPr/>
          </p:nvSpPr>
          <p:spPr>
            <a:xfrm>
              <a:off x="869813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925FC94-1B79-71E1-0799-E9CEDA68C2CC}"/>
                </a:ext>
              </a:extLst>
            </p:cNvPr>
            <p:cNvSpPr txBox="1"/>
            <p:nvPr/>
          </p:nvSpPr>
          <p:spPr>
            <a:xfrm>
              <a:off x="914952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17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1906264-C36D-2565-3129-623573DC9353}"/>
                </a:ext>
              </a:extLst>
            </p:cNvPr>
            <p:cNvSpPr txBox="1"/>
            <p:nvPr/>
          </p:nvSpPr>
          <p:spPr>
            <a:xfrm>
              <a:off x="951271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18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F787657-461E-C411-61BA-44BE41B7F34F}"/>
                </a:ext>
              </a:extLst>
            </p:cNvPr>
            <p:cNvSpPr txBox="1"/>
            <p:nvPr/>
          </p:nvSpPr>
          <p:spPr>
            <a:xfrm>
              <a:off x="1001353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72DEF39-651D-DCCE-B3D1-101A31B1B3D6}"/>
                </a:ext>
              </a:extLst>
            </p:cNvPr>
            <p:cNvSpPr txBox="1"/>
            <p:nvPr/>
          </p:nvSpPr>
          <p:spPr>
            <a:xfrm>
              <a:off x="1051435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AE99E63-FC25-30D7-BB52-A272E7DA1B5C}"/>
                </a:ext>
              </a:extLst>
            </p:cNvPr>
            <p:cNvCxnSpPr>
              <a:cxnSpLocks/>
            </p:cNvCxnSpPr>
            <p:nvPr/>
          </p:nvCxnSpPr>
          <p:spPr>
            <a:xfrm>
              <a:off x="626268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DE91C00-C1EA-887B-EB30-3254B2DD77B5}"/>
                </a:ext>
              </a:extLst>
            </p:cNvPr>
            <p:cNvCxnSpPr>
              <a:cxnSpLocks/>
            </p:cNvCxnSpPr>
            <p:nvPr/>
          </p:nvCxnSpPr>
          <p:spPr>
            <a:xfrm>
              <a:off x="231505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443C3178-42EA-7178-5BB8-D3F648CD14B6}"/>
              </a:ext>
            </a:extLst>
          </p:cNvPr>
          <p:cNvSpPr txBox="1"/>
          <p:nvPr/>
        </p:nvSpPr>
        <p:spPr>
          <a:xfrm>
            <a:off x="4045395" y="4887327"/>
            <a:ext cx="42226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At most 5:  </a:t>
            </a:r>
          </a:p>
          <a:p>
            <a:r>
              <a:rPr lang="en-US" sz="2800" dirty="0" err="1"/>
              <a:t>Binomcdf</a:t>
            </a:r>
            <a:r>
              <a:rPr lang="en-US" sz="2800" dirty="0"/>
              <a:t> (20, 0.25, 5) =. 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EC85973-8E86-74E1-0E0A-B8D2AFBE3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02181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D49FA13-F0C9-507F-1A0C-D26C4D896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21961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4539273-8689-205F-E182-852191E70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76473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975F022-BD4F-6558-414A-505427FF3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03474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B3D2BA9-51DA-5784-7402-789B2CCEA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30475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2136087-4DED-E8C5-CBB4-0BEDF4160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2351" y="2839591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499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034AC-8C54-7973-2585-66855925A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4C9E3-591B-31FE-0908-8D7465F91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646" y="723900"/>
            <a:ext cx="10725149" cy="185952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dirty="0"/>
            </a:br>
            <a:r>
              <a:rPr lang="en-US" sz="2700" dirty="0"/>
              <a:t>What is the probability of getting </a:t>
            </a:r>
            <a:r>
              <a:rPr lang="en-US" sz="2700" b="1" dirty="0"/>
              <a:t>fewer than 5 </a:t>
            </a:r>
            <a:r>
              <a:rPr lang="en-US" sz="2700" dirty="0"/>
              <a:t>questions right?</a:t>
            </a:r>
            <a:br>
              <a:rPr lang="en-US" sz="2700" dirty="0"/>
            </a:br>
            <a:r>
              <a:rPr lang="en-US" sz="2700" dirty="0"/>
              <a:t> 0, 1, 2, 3, or 4 questions right.    </a:t>
            </a:r>
            <a:br>
              <a:rPr lang="en-US" sz="2700" dirty="0"/>
            </a:br>
            <a:r>
              <a:rPr lang="en-US" sz="2700" dirty="0"/>
              <a:t>     </a:t>
            </a:r>
            <a:br>
              <a:rPr lang="en-US" sz="2700" dirty="0"/>
            </a:br>
            <a:r>
              <a:rPr lang="en-US" sz="2700" dirty="0"/>
              <a:t>Input into the calculator “4 or fewer,”  so we don’t include 5. </a:t>
            </a:r>
            <a:br>
              <a:rPr lang="en-US" sz="2700" dirty="0"/>
            </a:br>
            <a:r>
              <a:rPr lang="en-US" dirty="0"/>
              <a:t>   </a:t>
            </a:r>
            <a:br>
              <a:rPr lang="en-US" dirty="0"/>
            </a:br>
            <a:endParaRPr lang="en-US" dirty="0"/>
          </a:p>
        </p:txBody>
      </p:sp>
      <p:grpSp>
        <p:nvGrpSpPr>
          <p:cNvPr id="3" name="Group 2" descr="21 small vertical lines labeled 0-20 in sequence, evenly spaced. &#10;There are green dots above 0, 1, 2, 3, 4  and a red dot over &quot;5&quot; to represent &quot;fewer than 5&quot; and exclude 5.">
            <a:extLst>
              <a:ext uri="{FF2B5EF4-FFF2-40B4-BE49-F238E27FC236}">
                <a16:creationId xmlns:a16="http://schemas.microsoft.com/office/drawing/2014/main" id="{B93BD662-EA42-BB4A-87CE-7031DCA3212C}"/>
              </a:ext>
            </a:extLst>
          </p:cNvPr>
          <p:cNvGrpSpPr/>
          <p:nvPr/>
        </p:nvGrpSpPr>
        <p:grpSpPr>
          <a:xfrm>
            <a:off x="1544519" y="3238498"/>
            <a:ext cx="9213578" cy="809627"/>
            <a:chOff x="1732307" y="2828923"/>
            <a:chExt cx="9213578" cy="80962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96C4D37-CD1E-AD3B-94A4-2C5CD433352B}"/>
                </a:ext>
              </a:extLst>
            </p:cNvPr>
            <p:cNvCxnSpPr>
              <a:cxnSpLocks/>
            </p:cNvCxnSpPr>
            <p:nvPr/>
          </p:nvCxnSpPr>
          <p:spPr>
            <a:xfrm>
              <a:off x="187642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BCA0CE3-5D87-59CA-6017-94E312DB3218}"/>
                </a:ext>
              </a:extLst>
            </p:cNvPr>
            <p:cNvCxnSpPr>
              <a:cxnSpLocks/>
            </p:cNvCxnSpPr>
            <p:nvPr/>
          </p:nvCxnSpPr>
          <p:spPr>
            <a:xfrm>
              <a:off x="275367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FEC177E-DF1C-18C4-16C4-41B2BB61D2DB}"/>
                </a:ext>
              </a:extLst>
            </p:cNvPr>
            <p:cNvCxnSpPr>
              <a:cxnSpLocks/>
            </p:cNvCxnSpPr>
            <p:nvPr/>
          </p:nvCxnSpPr>
          <p:spPr>
            <a:xfrm>
              <a:off x="319230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35D1928-5816-B9F3-4D99-BF6B4C9A592C}"/>
                </a:ext>
              </a:extLst>
            </p:cNvPr>
            <p:cNvCxnSpPr>
              <a:cxnSpLocks/>
            </p:cNvCxnSpPr>
            <p:nvPr/>
          </p:nvCxnSpPr>
          <p:spPr>
            <a:xfrm>
              <a:off x="363092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B30D6F8-6344-031D-E1C3-15BC2AD3C1D1}"/>
                </a:ext>
              </a:extLst>
            </p:cNvPr>
            <p:cNvCxnSpPr>
              <a:cxnSpLocks/>
            </p:cNvCxnSpPr>
            <p:nvPr/>
          </p:nvCxnSpPr>
          <p:spPr>
            <a:xfrm>
              <a:off x="406955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F0B95CA-2345-A041-D309-6039ABC413D4}"/>
                </a:ext>
              </a:extLst>
            </p:cNvPr>
            <p:cNvCxnSpPr>
              <a:cxnSpLocks/>
            </p:cNvCxnSpPr>
            <p:nvPr/>
          </p:nvCxnSpPr>
          <p:spPr>
            <a:xfrm>
              <a:off x="450818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D5B8D72-AB39-329A-3632-1205BEBDA1A4}"/>
                </a:ext>
              </a:extLst>
            </p:cNvPr>
            <p:cNvCxnSpPr>
              <a:cxnSpLocks/>
            </p:cNvCxnSpPr>
            <p:nvPr/>
          </p:nvCxnSpPr>
          <p:spPr>
            <a:xfrm>
              <a:off x="494680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E7EDEDF-5E06-BD78-BDBB-2E36DB65CEB2}"/>
                </a:ext>
              </a:extLst>
            </p:cNvPr>
            <p:cNvCxnSpPr>
              <a:cxnSpLocks/>
            </p:cNvCxnSpPr>
            <p:nvPr/>
          </p:nvCxnSpPr>
          <p:spPr>
            <a:xfrm>
              <a:off x="538543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6B793FB-40CF-D071-366C-F8ABE1232B5B}"/>
                </a:ext>
              </a:extLst>
            </p:cNvPr>
            <p:cNvCxnSpPr>
              <a:cxnSpLocks/>
            </p:cNvCxnSpPr>
            <p:nvPr/>
          </p:nvCxnSpPr>
          <p:spPr>
            <a:xfrm>
              <a:off x="582405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E46077-DE01-7682-8C37-05127F722B16}"/>
                </a:ext>
              </a:extLst>
            </p:cNvPr>
            <p:cNvCxnSpPr>
              <a:cxnSpLocks/>
            </p:cNvCxnSpPr>
            <p:nvPr/>
          </p:nvCxnSpPr>
          <p:spPr>
            <a:xfrm>
              <a:off x="670131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46BB90E-61E0-4D5B-041B-F77DBC54E757}"/>
                </a:ext>
              </a:extLst>
            </p:cNvPr>
            <p:cNvCxnSpPr>
              <a:cxnSpLocks/>
            </p:cNvCxnSpPr>
            <p:nvPr/>
          </p:nvCxnSpPr>
          <p:spPr>
            <a:xfrm>
              <a:off x="713993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1020E4E-B1DC-AEDB-7C62-4EB57468816A}"/>
                </a:ext>
              </a:extLst>
            </p:cNvPr>
            <p:cNvCxnSpPr>
              <a:cxnSpLocks/>
            </p:cNvCxnSpPr>
            <p:nvPr/>
          </p:nvCxnSpPr>
          <p:spPr>
            <a:xfrm>
              <a:off x="757856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B1B8B12-05B8-8AC6-5AF3-DB583C6CF55A}"/>
                </a:ext>
              </a:extLst>
            </p:cNvPr>
            <p:cNvCxnSpPr>
              <a:cxnSpLocks/>
            </p:cNvCxnSpPr>
            <p:nvPr/>
          </p:nvCxnSpPr>
          <p:spPr>
            <a:xfrm>
              <a:off x="801718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4C11CF1-D0E5-132C-8F60-6265E8E8ED9E}"/>
                </a:ext>
              </a:extLst>
            </p:cNvPr>
            <p:cNvCxnSpPr>
              <a:cxnSpLocks/>
            </p:cNvCxnSpPr>
            <p:nvPr/>
          </p:nvCxnSpPr>
          <p:spPr>
            <a:xfrm>
              <a:off x="845581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B2F8D67-E2AC-81E5-E962-7AD36895C23D}"/>
                </a:ext>
              </a:extLst>
            </p:cNvPr>
            <p:cNvCxnSpPr>
              <a:cxnSpLocks/>
            </p:cNvCxnSpPr>
            <p:nvPr/>
          </p:nvCxnSpPr>
          <p:spPr>
            <a:xfrm>
              <a:off x="889444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C0DB792-44FA-2C3E-4FFF-6B7E24B5E082}"/>
                </a:ext>
              </a:extLst>
            </p:cNvPr>
            <p:cNvCxnSpPr>
              <a:cxnSpLocks/>
            </p:cNvCxnSpPr>
            <p:nvPr/>
          </p:nvCxnSpPr>
          <p:spPr>
            <a:xfrm>
              <a:off x="933306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609AB6E-7AAD-1CC2-AA42-B337DD1E1220}"/>
                </a:ext>
              </a:extLst>
            </p:cNvPr>
            <p:cNvCxnSpPr>
              <a:cxnSpLocks/>
            </p:cNvCxnSpPr>
            <p:nvPr/>
          </p:nvCxnSpPr>
          <p:spPr>
            <a:xfrm>
              <a:off x="977169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54FB6EA-1CE2-8498-9282-A2B06E7D497D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31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352ACF5-8D49-EAA5-22C3-A91708ED8D93}"/>
                </a:ext>
              </a:extLst>
            </p:cNvPr>
            <p:cNvCxnSpPr>
              <a:cxnSpLocks/>
            </p:cNvCxnSpPr>
            <p:nvPr/>
          </p:nvCxnSpPr>
          <p:spPr>
            <a:xfrm>
              <a:off x="10648950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120D12C-CBDE-B8BB-C39C-F87280B7BD00}"/>
                </a:ext>
              </a:extLst>
            </p:cNvPr>
            <p:cNvSpPr txBox="1"/>
            <p:nvPr/>
          </p:nvSpPr>
          <p:spPr>
            <a:xfrm>
              <a:off x="173230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37B9D59-4738-E951-5363-808C4379553C}"/>
                </a:ext>
              </a:extLst>
            </p:cNvPr>
            <p:cNvSpPr txBox="1"/>
            <p:nvPr/>
          </p:nvSpPr>
          <p:spPr>
            <a:xfrm>
              <a:off x="2158334" y="3269218"/>
              <a:ext cx="308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096BD66-F34A-233E-8D12-027A0795DA5B}"/>
                </a:ext>
              </a:extLst>
            </p:cNvPr>
            <p:cNvSpPr txBox="1"/>
            <p:nvPr/>
          </p:nvSpPr>
          <p:spPr>
            <a:xfrm>
              <a:off x="2586989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E11D3EF-0E25-7923-1320-027AEAE5DB42}"/>
                </a:ext>
              </a:extLst>
            </p:cNvPr>
            <p:cNvSpPr txBox="1"/>
            <p:nvPr/>
          </p:nvSpPr>
          <p:spPr>
            <a:xfrm>
              <a:off x="2999021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9425C5C-7F5E-D5E1-113C-55C9C6DE9D1F}"/>
                </a:ext>
              </a:extLst>
            </p:cNvPr>
            <p:cNvSpPr txBox="1"/>
            <p:nvPr/>
          </p:nvSpPr>
          <p:spPr>
            <a:xfrm>
              <a:off x="346519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59CA800-F9DB-139D-31DF-F4540B6290F5}"/>
                </a:ext>
              </a:extLst>
            </p:cNvPr>
            <p:cNvSpPr txBox="1"/>
            <p:nvPr/>
          </p:nvSpPr>
          <p:spPr>
            <a:xfrm>
              <a:off x="3925085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D3288A4-8813-D4C2-5A83-502D24F630F2}"/>
                </a:ext>
              </a:extLst>
            </p:cNvPr>
            <p:cNvSpPr txBox="1"/>
            <p:nvPr/>
          </p:nvSpPr>
          <p:spPr>
            <a:xfrm>
              <a:off x="4376154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8EE48E9-C89D-C3EB-F016-D6C349E276E7}"/>
                </a:ext>
              </a:extLst>
            </p:cNvPr>
            <p:cNvSpPr txBox="1"/>
            <p:nvPr/>
          </p:nvSpPr>
          <p:spPr>
            <a:xfrm>
              <a:off x="483245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1B8074-C2C1-E323-E0F5-64D14D7103C2}"/>
                </a:ext>
              </a:extLst>
            </p:cNvPr>
            <p:cNvSpPr txBox="1"/>
            <p:nvPr/>
          </p:nvSpPr>
          <p:spPr>
            <a:xfrm flipH="1">
              <a:off x="5228823" y="3269218"/>
              <a:ext cx="345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E3D001-E155-F16C-2A3C-F2EA11EF89D0}"/>
                </a:ext>
              </a:extLst>
            </p:cNvPr>
            <p:cNvSpPr txBox="1"/>
            <p:nvPr/>
          </p:nvSpPr>
          <p:spPr>
            <a:xfrm>
              <a:off x="566827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B964171-D1E7-15EC-DAED-26A4E1C29075}"/>
                </a:ext>
              </a:extLst>
            </p:cNvPr>
            <p:cNvSpPr txBox="1"/>
            <p:nvPr/>
          </p:nvSpPr>
          <p:spPr>
            <a:xfrm>
              <a:off x="6020602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822277-70C9-E03F-AB8B-0C8BC1420586}"/>
                </a:ext>
              </a:extLst>
            </p:cNvPr>
            <p:cNvSpPr txBox="1"/>
            <p:nvPr/>
          </p:nvSpPr>
          <p:spPr>
            <a:xfrm>
              <a:off x="6482245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56DEDF7-8394-BA19-C3D1-E3E08CB0506D}"/>
                </a:ext>
              </a:extLst>
            </p:cNvPr>
            <p:cNvSpPr txBox="1"/>
            <p:nvPr/>
          </p:nvSpPr>
          <p:spPr>
            <a:xfrm>
              <a:off x="6881909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56AF714-41DE-B642-41FC-50C8B5CF7C93}"/>
                </a:ext>
              </a:extLst>
            </p:cNvPr>
            <p:cNvSpPr txBox="1"/>
            <p:nvPr/>
          </p:nvSpPr>
          <p:spPr>
            <a:xfrm>
              <a:off x="7341804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EB368EF-814A-B396-6A4A-1C4AA682F356}"/>
                </a:ext>
              </a:extLst>
            </p:cNvPr>
            <p:cNvSpPr txBox="1"/>
            <p:nvPr/>
          </p:nvSpPr>
          <p:spPr>
            <a:xfrm>
              <a:off x="7786286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7240722-B7C8-9C4F-AF89-81840136382A}"/>
                </a:ext>
              </a:extLst>
            </p:cNvPr>
            <p:cNvSpPr txBox="1"/>
            <p:nvPr/>
          </p:nvSpPr>
          <p:spPr>
            <a:xfrm>
              <a:off x="824069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60BDF4A-8A3B-2C48-AD9A-1ACDBC4D9370}"/>
                </a:ext>
              </a:extLst>
            </p:cNvPr>
            <p:cNvSpPr txBox="1"/>
            <p:nvPr/>
          </p:nvSpPr>
          <p:spPr>
            <a:xfrm>
              <a:off x="869813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59F8578-6275-1172-171C-4CC2E76DE43E}"/>
                </a:ext>
              </a:extLst>
            </p:cNvPr>
            <p:cNvSpPr txBox="1"/>
            <p:nvPr/>
          </p:nvSpPr>
          <p:spPr>
            <a:xfrm>
              <a:off x="914952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17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E0BB17A-4FC7-9E74-CDCC-D0794689012C}"/>
                </a:ext>
              </a:extLst>
            </p:cNvPr>
            <p:cNvSpPr txBox="1"/>
            <p:nvPr/>
          </p:nvSpPr>
          <p:spPr>
            <a:xfrm>
              <a:off x="951271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18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43ACE68-5E1B-49D0-4507-E57EF69C2184}"/>
                </a:ext>
              </a:extLst>
            </p:cNvPr>
            <p:cNvSpPr txBox="1"/>
            <p:nvPr/>
          </p:nvSpPr>
          <p:spPr>
            <a:xfrm>
              <a:off x="1001353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EF457A8-B526-5EBC-1A68-91D4B300A23E}"/>
                </a:ext>
              </a:extLst>
            </p:cNvPr>
            <p:cNvSpPr txBox="1"/>
            <p:nvPr/>
          </p:nvSpPr>
          <p:spPr>
            <a:xfrm>
              <a:off x="1051435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1A535FC-7DEC-F8AA-3A57-871A441AB88B}"/>
                </a:ext>
              </a:extLst>
            </p:cNvPr>
            <p:cNvCxnSpPr>
              <a:cxnSpLocks/>
            </p:cNvCxnSpPr>
            <p:nvPr/>
          </p:nvCxnSpPr>
          <p:spPr>
            <a:xfrm>
              <a:off x="626268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5A4EFBE-F73F-E620-9597-A35A54735F30}"/>
                </a:ext>
              </a:extLst>
            </p:cNvPr>
            <p:cNvCxnSpPr>
              <a:cxnSpLocks/>
            </p:cNvCxnSpPr>
            <p:nvPr/>
          </p:nvCxnSpPr>
          <p:spPr>
            <a:xfrm>
              <a:off x="231505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0B705149-43B0-CB12-3EF2-66AB0A2B2FC6}"/>
              </a:ext>
            </a:extLst>
          </p:cNvPr>
          <p:cNvSpPr txBox="1"/>
          <p:nvPr/>
        </p:nvSpPr>
        <p:spPr>
          <a:xfrm>
            <a:off x="4045395" y="4887327"/>
            <a:ext cx="422263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Fewer than 5:  </a:t>
            </a:r>
          </a:p>
          <a:p>
            <a:r>
              <a:rPr lang="en-US" sz="2800" dirty="0" err="1"/>
              <a:t>Binomcdf</a:t>
            </a:r>
            <a:r>
              <a:rPr lang="en-US" sz="2800" dirty="0"/>
              <a:t> (20, 0.25, 4) =. 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2A6B594-20F0-11BF-B914-B0956E971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02181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788EFD3-0F5C-374C-7A06-CF3DFA1DC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21961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E2FBABE-E824-5ECA-547C-09B5B8C58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76473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46EF21B-FDAD-782D-90E2-DE8E3E477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03474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74551E2-50D5-8717-08EC-B1BA286CC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30475" y="2821543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113C54E-CB38-0830-A02A-ED609F777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2351" y="2821543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59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BBA5-768B-60DE-98CE-C2E2C6F82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F2196-30E4-81D2-FAF0-64C86E2E2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646" y="723900"/>
            <a:ext cx="10725149" cy="185952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dirty="0"/>
            </a:br>
            <a:r>
              <a:rPr lang="en-US" sz="2700" dirty="0"/>
              <a:t>What is the probability of getting </a:t>
            </a:r>
            <a:r>
              <a:rPr lang="en-US" sz="2700" b="1" dirty="0"/>
              <a:t> more than 5 </a:t>
            </a:r>
            <a:r>
              <a:rPr lang="en-US" sz="2700" dirty="0"/>
              <a:t>questions right?</a:t>
            </a:r>
            <a:br>
              <a:rPr lang="en-US" sz="2700" dirty="0"/>
            </a:br>
            <a:r>
              <a:rPr lang="en-US" sz="2700" dirty="0"/>
              <a:t>  6, 7, 8, 9, 10…. Et cetera…</a:t>
            </a:r>
            <a:br>
              <a:rPr lang="en-US" sz="2700" dirty="0"/>
            </a:br>
            <a:r>
              <a:rPr lang="en-US" sz="2700" dirty="0"/>
              <a:t>     </a:t>
            </a:r>
            <a:br>
              <a:rPr lang="en-US" sz="2700" dirty="0"/>
            </a:br>
            <a:r>
              <a:rPr lang="en-US" sz="2700" dirty="0"/>
              <a:t>We need to figure out what we *don’t* want and then subtract that from 1. </a:t>
            </a:r>
            <a:br>
              <a:rPr lang="en-US" sz="2700" dirty="0"/>
            </a:br>
            <a:r>
              <a:rPr lang="en-US" sz="2700" dirty="0"/>
              <a:t>Since we *don’t want the 5*  we include 5 in the “ones that don’t match.” </a:t>
            </a:r>
            <a:r>
              <a:rPr lang="en-US" dirty="0"/>
              <a:t>  </a:t>
            </a:r>
            <a:br>
              <a:rPr lang="en-US" dirty="0"/>
            </a:br>
            <a:endParaRPr lang="en-US" dirty="0"/>
          </a:p>
        </p:txBody>
      </p:sp>
      <p:grpSp>
        <p:nvGrpSpPr>
          <p:cNvPr id="3" name="Group 2" descr="21 small vertical lines labeled 0-20 in sequence, evenly spaced. &#10;There are red dots above 0, 1, 2, 3, 4 and 5 to represent &quot;5 or fewer&quot; as what we want to exclude; green dots above all the numbers greater than 5. ">
            <a:extLst>
              <a:ext uri="{FF2B5EF4-FFF2-40B4-BE49-F238E27FC236}">
                <a16:creationId xmlns:a16="http://schemas.microsoft.com/office/drawing/2014/main" id="{E7071533-6F4B-A35A-BCDA-C3C91C970DE5}"/>
              </a:ext>
            </a:extLst>
          </p:cNvPr>
          <p:cNvGrpSpPr/>
          <p:nvPr/>
        </p:nvGrpSpPr>
        <p:grpSpPr>
          <a:xfrm>
            <a:off x="1544519" y="3238498"/>
            <a:ext cx="9213578" cy="809627"/>
            <a:chOff x="1732307" y="2828923"/>
            <a:chExt cx="9213578" cy="80962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1C5E09F-70FC-1D36-E434-E5F89329B317}"/>
                </a:ext>
              </a:extLst>
            </p:cNvPr>
            <p:cNvCxnSpPr>
              <a:cxnSpLocks/>
            </p:cNvCxnSpPr>
            <p:nvPr/>
          </p:nvCxnSpPr>
          <p:spPr>
            <a:xfrm>
              <a:off x="187642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B229E24-477F-2C41-82AF-6C2E215381A3}"/>
                </a:ext>
              </a:extLst>
            </p:cNvPr>
            <p:cNvCxnSpPr>
              <a:cxnSpLocks/>
            </p:cNvCxnSpPr>
            <p:nvPr/>
          </p:nvCxnSpPr>
          <p:spPr>
            <a:xfrm>
              <a:off x="275367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023C4CC-9E5B-F509-D70E-72319F902C6E}"/>
                </a:ext>
              </a:extLst>
            </p:cNvPr>
            <p:cNvCxnSpPr>
              <a:cxnSpLocks/>
            </p:cNvCxnSpPr>
            <p:nvPr/>
          </p:nvCxnSpPr>
          <p:spPr>
            <a:xfrm>
              <a:off x="319230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811324C-38AF-0C67-6FD6-5E556205C7F1}"/>
                </a:ext>
              </a:extLst>
            </p:cNvPr>
            <p:cNvCxnSpPr>
              <a:cxnSpLocks/>
            </p:cNvCxnSpPr>
            <p:nvPr/>
          </p:nvCxnSpPr>
          <p:spPr>
            <a:xfrm>
              <a:off x="363092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7F5A33-F948-99C4-76F8-880072CB09D8}"/>
                </a:ext>
              </a:extLst>
            </p:cNvPr>
            <p:cNvCxnSpPr>
              <a:cxnSpLocks/>
            </p:cNvCxnSpPr>
            <p:nvPr/>
          </p:nvCxnSpPr>
          <p:spPr>
            <a:xfrm>
              <a:off x="406955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B7CD61C-D278-605A-0933-F013DEA7805A}"/>
                </a:ext>
              </a:extLst>
            </p:cNvPr>
            <p:cNvCxnSpPr>
              <a:cxnSpLocks/>
            </p:cNvCxnSpPr>
            <p:nvPr/>
          </p:nvCxnSpPr>
          <p:spPr>
            <a:xfrm>
              <a:off x="450818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F46DC04-CB9C-FE97-0301-A9A0532C8AD4}"/>
                </a:ext>
              </a:extLst>
            </p:cNvPr>
            <p:cNvCxnSpPr>
              <a:cxnSpLocks/>
            </p:cNvCxnSpPr>
            <p:nvPr/>
          </p:nvCxnSpPr>
          <p:spPr>
            <a:xfrm>
              <a:off x="494680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5893574-7BBA-A4F5-225D-337911C9FD95}"/>
                </a:ext>
              </a:extLst>
            </p:cNvPr>
            <p:cNvCxnSpPr>
              <a:cxnSpLocks/>
            </p:cNvCxnSpPr>
            <p:nvPr/>
          </p:nvCxnSpPr>
          <p:spPr>
            <a:xfrm>
              <a:off x="538543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4F2BD6D-25CE-839C-DD83-2E2A6F1DAAA4}"/>
                </a:ext>
              </a:extLst>
            </p:cNvPr>
            <p:cNvCxnSpPr>
              <a:cxnSpLocks/>
            </p:cNvCxnSpPr>
            <p:nvPr/>
          </p:nvCxnSpPr>
          <p:spPr>
            <a:xfrm>
              <a:off x="582405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B0086CA-BE9B-5B9C-5608-8BB4614FAEB1}"/>
                </a:ext>
              </a:extLst>
            </p:cNvPr>
            <p:cNvCxnSpPr>
              <a:cxnSpLocks/>
            </p:cNvCxnSpPr>
            <p:nvPr/>
          </p:nvCxnSpPr>
          <p:spPr>
            <a:xfrm>
              <a:off x="670131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BB8DCB0-C015-8FFB-05F0-B5AF398FE5C3}"/>
                </a:ext>
              </a:extLst>
            </p:cNvPr>
            <p:cNvCxnSpPr>
              <a:cxnSpLocks/>
            </p:cNvCxnSpPr>
            <p:nvPr/>
          </p:nvCxnSpPr>
          <p:spPr>
            <a:xfrm>
              <a:off x="713993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EFE0644-ED35-7522-D184-980E3DFA0C8E}"/>
                </a:ext>
              </a:extLst>
            </p:cNvPr>
            <p:cNvCxnSpPr>
              <a:cxnSpLocks/>
            </p:cNvCxnSpPr>
            <p:nvPr/>
          </p:nvCxnSpPr>
          <p:spPr>
            <a:xfrm>
              <a:off x="757856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BFC3A8A-DF3C-A17D-3EA9-CAA7F2FFC6D8}"/>
                </a:ext>
              </a:extLst>
            </p:cNvPr>
            <p:cNvCxnSpPr>
              <a:cxnSpLocks/>
            </p:cNvCxnSpPr>
            <p:nvPr/>
          </p:nvCxnSpPr>
          <p:spPr>
            <a:xfrm>
              <a:off x="801718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78AD1D5-DD78-740B-D108-440717CCE691}"/>
                </a:ext>
              </a:extLst>
            </p:cNvPr>
            <p:cNvCxnSpPr>
              <a:cxnSpLocks/>
            </p:cNvCxnSpPr>
            <p:nvPr/>
          </p:nvCxnSpPr>
          <p:spPr>
            <a:xfrm>
              <a:off x="845581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2B14B49-77C4-9695-FAA3-9F30426CFD2B}"/>
                </a:ext>
              </a:extLst>
            </p:cNvPr>
            <p:cNvCxnSpPr>
              <a:cxnSpLocks/>
            </p:cNvCxnSpPr>
            <p:nvPr/>
          </p:nvCxnSpPr>
          <p:spPr>
            <a:xfrm>
              <a:off x="889444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3E32AD3-4BEE-4EBE-7754-977C8B7B15A6}"/>
                </a:ext>
              </a:extLst>
            </p:cNvPr>
            <p:cNvCxnSpPr>
              <a:cxnSpLocks/>
            </p:cNvCxnSpPr>
            <p:nvPr/>
          </p:nvCxnSpPr>
          <p:spPr>
            <a:xfrm>
              <a:off x="933306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BA80E94-77C9-4A00-6F90-1E0102AC2E73}"/>
                </a:ext>
              </a:extLst>
            </p:cNvPr>
            <p:cNvCxnSpPr>
              <a:cxnSpLocks/>
            </p:cNvCxnSpPr>
            <p:nvPr/>
          </p:nvCxnSpPr>
          <p:spPr>
            <a:xfrm>
              <a:off x="977169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C9379D7-14CD-B2EC-84C0-208175B0F9E1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31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C32D6EE-995C-4719-D400-E619818C4F67}"/>
                </a:ext>
              </a:extLst>
            </p:cNvPr>
            <p:cNvCxnSpPr>
              <a:cxnSpLocks/>
            </p:cNvCxnSpPr>
            <p:nvPr/>
          </p:nvCxnSpPr>
          <p:spPr>
            <a:xfrm>
              <a:off x="10648950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20CE8B-5260-9118-0646-A60EBA24727A}"/>
                </a:ext>
              </a:extLst>
            </p:cNvPr>
            <p:cNvSpPr txBox="1"/>
            <p:nvPr/>
          </p:nvSpPr>
          <p:spPr>
            <a:xfrm>
              <a:off x="173230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799B82A-91F7-C072-D5C9-45AC1118F7C0}"/>
                </a:ext>
              </a:extLst>
            </p:cNvPr>
            <p:cNvSpPr txBox="1"/>
            <p:nvPr/>
          </p:nvSpPr>
          <p:spPr>
            <a:xfrm>
              <a:off x="2158334" y="3269218"/>
              <a:ext cx="308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40886F6-5000-3EED-6901-96FE540F3918}"/>
                </a:ext>
              </a:extLst>
            </p:cNvPr>
            <p:cNvSpPr txBox="1"/>
            <p:nvPr/>
          </p:nvSpPr>
          <p:spPr>
            <a:xfrm>
              <a:off x="2586989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1FF8A09-F0BC-7B23-E527-0A81208DBEB3}"/>
                </a:ext>
              </a:extLst>
            </p:cNvPr>
            <p:cNvSpPr txBox="1"/>
            <p:nvPr/>
          </p:nvSpPr>
          <p:spPr>
            <a:xfrm>
              <a:off x="2999021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3A2AC95-0927-040A-5FD4-E48F5574470B}"/>
                </a:ext>
              </a:extLst>
            </p:cNvPr>
            <p:cNvSpPr txBox="1"/>
            <p:nvPr/>
          </p:nvSpPr>
          <p:spPr>
            <a:xfrm>
              <a:off x="346519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F59D2BA-A802-FA99-86D9-5A211F8496B1}"/>
                </a:ext>
              </a:extLst>
            </p:cNvPr>
            <p:cNvSpPr txBox="1"/>
            <p:nvPr/>
          </p:nvSpPr>
          <p:spPr>
            <a:xfrm>
              <a:off x="3925085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AED78C2-AC27-8E7E-AB0C-EB84B42F9FBD}"/>
                </a:ext>
              </a:extLst>
            </p:cNvPr>
            <p:cNvSpPr txBox="1"/>
            <p:nvPr/>
          </p:nvSpPr>
          <p:spPr>
            <a:xfrm>
              <a:off x="4376154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44918A4-D42B-B947-3BEB-7187E5A09D55}"/>
                </a:ext>
              </a:extLst>
            </p:cNvPr>
            <p:cNvSpPr txBox="1"/>
            <p:nvPr/>
          </p:nvSpPr>
          <p:spPr>
            <a:xfrm>
              <a:off x="483245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7B38CFA-F3C1-AF12-EFAF-AEE7ADF66AFA}"/>
                </a:ext>
              </a:extLst>
            </p:cNvPr>
            <p:cNvSpPr txBox="1"/>
            <p:nvPr/>
          </p:nvSpPr>
          <p:spPr>
            <a:xfrm flipH="1">
              <a:off x="5228823" y="3269218"/>
              <a:ext cx="345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6FF515F-BFA0-0B6B-DDD2-C697099B1EE1}"/>
                </a:ext>
              </a:extLst>
            </p:cNvPr>
            <p:cNvSpPr txBox="1"/>
            <p:nvPr/>
          </p:nvSpPr>
          <p:spPr>
            <a:xfrm>
              <a:off x="566827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405A9EA-4291-CF10-1273-340378E745F4}"/>
                </a:ext>
              </a:extLst>
            </p:cNvPr>
            <p:cNvSpPr txBox="1"/>
            <p:nvPr/>
          </p:nvSpPr>
          <p:spPr>
            <a:xfrm>
              <a:off x="6020602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5169548-BAE7-43F3-5276-0CCD575F5988}"/>
                </a:ext>
              </a:extLst>
            </p:cNvPr>
            <p:cNvSpPr txBox="1"/>
            <p:nvPr/>
          </p:nvSpPr>
          <p:spPr>
            <a:xfrm>
              <a:off x="6482245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7049C76-E758-C5B5-B672-7F909C64713B}"/>
                </a:ext>
              </a:extLst>
            </p:cNvPr>
            <p:cNvSpPr txBox="1"/>
            <p:nvPr/>
          </p:nvSpPr>
          <p:spPr>
            <a:xfrm>
              <a:off x="6881909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01808DB-091A-8C5A-C605-60CDC14367B1}"/>
                </a:ext>
              </a:extLst>
            </p:cNvPr>
            <p:cNvSpPr txBox="1"/>
            <p:nvPr/>
          </p:nvSpPr>
          <p:spPr>
            <a:xfrm>
              <a:off x="7341804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CF70AAC-4302-E0E7-8F61-5EF4731BC25D}"/>
                </a:ext>
              </a:extLst>
            </p:cNvPr>
            <p:cNvSpPr txBox="1"/>
            <p:nvPr/>
          </p:nvSpPr>
          <p:spPr>
            <a:xfrm>
              <a:off x="7786286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80ED454-B5ED-DA8E-F736-CB9C82EEC855}"/>
                </a:ext>
              </a:extLst>
            </p:cNvPr>
            <p:cNvSpPr txBox="1"/>
            <p:nvPr/>
          </p:nvSpPr>
          <p:spPr>
            <a:xfrm>
              <a:off x="824069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7E1197-1636-D12D-155D-BC82FFF012AF}"/>
                </a:ext>
              </a:extLst>
            </p:cNvPr>
            <p:cNvSpPr txBox="1"/>
            <p:nvPr/>
          </p:nvSpPr>
          <p:spPr>
            <a:xfrm>
              <a:off x="869813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3645B81-F51A-883A-4334-E8784B2705BC}"/>
                </a:ext>
              </a:extLst>
            </p:cNvPr>
            <p:cNvSpPr txBox="1"/>
            <p:nvPr/>
          </p:nvSpPr>
          <p:spPr>
            <a:xfrm>
              <a:off x="914952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17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37C09FC-3CF3-DA4A-3875-9CFD2231435B}"/>
                </a:ext>
              </a:extLst>
            </p:cNvPr>
            <p:cNvSpPr txBox="1"/>
            <p:nvPr/>
          </p:nvSpPr>
          <p:spPr>
            <a:xfrm>
              <a:off x="951271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18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B39389F-4C5B-5384-F0F1-22A457E66F51}"/>
                </a:ext>
              </a:extLst>
            </p:cNvPr>
            <p:cNvSpPr txBox="1"/>
            <p:nvPr/>
          </p:nvSpPr>
          <p:spPr>
            <a:xfrm>
              <a:off x="1001353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7FC12A4-E0E9-B667-DA43-11365D72F20E}"/>
                </a:ext>
              </a:extLst>
            </p:cNvPr>
            <p:cNvSpPr txBox="1"/>
            <p:nvPr/>
          </p:nvSpPr>
          <p:spPr>
            <a:xfrm>
              <a:off x="1051435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7027F0B-5366-1B16-7877-A773D54D634C}"/>
                </a:ext>
              </a:extLst>
            </p:cNvPr>
            <p:cNvCxnSpPr>
              <a:cxnSpLocks/>
            </p:cNvCxnSpPr>
            <p:nvPr/>
          </p:nvCxnSpPr>
          <p:spPr>
            <a:xfrm>
              <a:off x="626268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D90942F3-17C0-1B7A-8740-1CBBC18143E1}"/>
                </a:ext>
              </a:extLst>
            </p:cNvPr>
            <p:cNvCxnSpPr>
              <a:cxnSpLocks/>
            </p:cNvCxnSpPr>
            <p:nvPr/>
          </p:nvCxnSpPr>
          <p:spPr>
            <a:xfrm>
              <a:off x="231505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EEF8A01D-9C67-5D48-2E76-4FC86C2A37C4}"/>
              </a:ext>
            </a:extLst>
          </p:cNvPr>
          <p:cNvSpPr txBox="1"/>
          <p:nvPr/>
        </p:nvSpPr>
        <p:spPr>
          <a:xfrm>
            <a:off x="4045395" y="4887327"/>
            <a:ext cx="47252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More than 5</a:t>
            </a:r>
          </a:p>
          <a:p>
            <a:r>
              <a:rPr lang="en-US" sz="2800" dirty="0"/>
              <a:t>1 - </a:t>
            </a:r>
            <a:r>
              <a:rPr lang="en-US" sz="2800" dirty="0" err="1"/>
              <a:t>Binomcdf</a:t>
            </a:r>
            <a:r>
              <a:rPr lang="en-US" sz="2800" dirty="0"/>
              <a:t> (20, 0.25, 5) =. 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E6EF9F9-F7F1-4702-36E1-9884E807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435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0A0CA2B-5AD7-03A0-76EC-9101F5205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413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884B014-9B48-F948-221C-9A59B8F6B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98650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EB481D0-76BD-5AE2-F867-3DB2226B3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25651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87A9DD9-D56F-DD5C-1498-62EE79955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2652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9493A1C-7DA9-CFC7-8AFB-49C406FE4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24107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33E6DAD-D9FF-11E8-FE45-4570D5DA3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71997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CCDB4BD-42B9-4226-3527-9F8F52AB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1777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66FA078-B1C2-3EFB-ED90-97A382687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46289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19CF263-1751-D8DC-227D-117EF32EA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73290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DC9E980-B191-232E-5F9E-49604BAFC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00291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B9C926A-BEA8-A5DE-0067-91EBF5971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1746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98E24E3-A4C9-A047-A336-7EAFEEFC8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4515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7E12F13-8ED6-BAF3-F320-B268F2E09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1516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DF85700-567B-2521-787A-FA090DC7A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12971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3BFE0C0-EA19-F79D-2B19-9EDB9F44C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2351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95ADC0A-96C4-806F-645E-7340C45CB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5552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37B6A96-069B-DB73-3416-E17BDBD00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75866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01DC3C3-F4E4-16A4-6801-AF236E8D2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48865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D99405B5-0FCD-E888-D990-0EE34353A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94353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C7D7349-C9E6-80FE-D14A-12D24CA9F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9567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4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638A5-E136-1D03-4F5E-7D0E8E819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68DC4-241C-00ED-1C49-12A49596A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646" y="723900"/>
            <a:ext cx="10725149" cy="185952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dirty="0"/>
            </a:br>
            <a:r>
              <a:rPr lang="en-US" sz="2700" dirty="0"/>
              <a:t>What is the probability of getting </a:t>
            </a:r>
            <a:r>
              <a:rPr lang="en-US" sz="2700" b="1" dirty="0"/>
              <a:t> 5 or more </a:t>
            </a:r>
            <a:r>
              <a:rPr lang="en-US" sz="2700" dirty="0"/>
              <a:t>questions right?</a:t>
            </a:r>
            <a:br>
              <a:rPr lang="en-US" sz="2700" dirty="0"/>
            </a:br>
            <a:r>
              <a:rPr lang="en-US" sz="2700" dirty="0"/>
              <a:t> 5, 6, 7, 8, 9, 10…. Et cetera…</a:t>
            </a:r>
            <a:br>
              <a:rPr lang="en-US" sz="2700" dirty="0"/>
            </a:br>
            <a:r>
              <a:rPr lang="en-US" sz="2700" dirty="0"/>
              <a:t>     </a:t>
            </a:r>
            <a:br>
              <a:rPr lang="en-US" sz="2700" dirty="0"/>
            </a:br>
            <a:r>
              <a:rPr lang="en-US" sz="2700" dirty="0"/>
              <a:t>We need to figure out what we *don’t* want and then subtract that from 1. </a:t>
            </a:r>
            <a:br>
              <a:rPr lang="en-US" sz="2700" dirty="0"/>
            </a:br>
            <a:r>
              <a:rPr lang="en-US" sz="2700" dirty="0"/>
              <a:t>Since we *want the 5* we back up and ask for “4 or fewer</a:t>
            </a:r>
            <a:br>
              <a:rPr lang="en-US" sz="2700" dirty="0"/>
            </a:br>
            <a:r>
              <a:rPr lang="en-US" sz="2700" dirty="0"/>
              <a:t> for the “ones that don’t match.” </a:t>
            </a:r>
            <a:r>
              <a:rPr lang="en-US" dirty="0"/>
              <a:t>  </a:t>
            </a:r>
            <a:br>
              <a:rPr lang="en-US" dirty="0"/>
            </a:br>
            <a:endParaRPr lang="en-US" dirty="0"/>
          </a:p>
        </p:txBody>
      </p:sp>
      <p:grpSp>
        <p:nvGrpSpPr>
          <p:cNvPr id="3" name="Group 2" descr="21 small vertical lines labeled 0-20 in sequence, evenly spaced. &#10;There are red dots above 0, 1, 2, 3, and 4  to represent &quot;4 or fewer&quot; as what we want to exclude; green dots above all the numbers greater than 4. ">
            <a:extLst>
              <a:ext uri="{FF2B5EF4-FFF2-40B4-BE49-F238E27FC236}">
                <a16:creationId xmlns:a16="http://schemas.microsoft.com/office/drawing/2014/main" id="{572BF737-07D1-11F5-24EA-BB8CAFB4BD48}"/>
              </a:ext>
            </a:extLst>
          </p:cNvPr>
          <p:cNvGrpSpPr/>
          <p:nvPr/>
        </p:nvGrpSpPr>
        <p:grpSpPr>
          <a:xfrm>
            <a:off x="1544519" y="3238498"/>
            <a:ext cx="9213578" cy="809627"/>
            <a:chOff x="1732307" y="2828923"/>
            <a:chExt cx="9213578" cy="80962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EE40CFE-4A01-3021-F7EF-021B58657F63}"/>
                </a:ext>
              </a:extLst>
            </p:cNvPr>
            <p:cNvCxnSpPr>
              <a:cxnSpLocks/>
            </p:cNvCxnSpPr>
            <p:nvPr/>
          </p:nvCxnSpPr>
          <p:spPr>
            <a:xfrm>
              <a:off x="187642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EFBAD54-AF4D-8EB0-3719-4F31E08709D3}"/>
                </a:ext>
              </a:extLst>
            </p:cNvPr>
            <p:cNvCxnSpPr>
              <a:cxnSpLocks/>
            </p:cNvCxnSpPr>
            <p:nvPr/>
          </p:nvCxnSpPr>
          <p:spPr>
            <a:xfrm>
              <a:off x="275367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6A74DEB-F08C-F60C-9C94-FED49F8123FC}"/>
                </a:ext>
              </a:extLst>
            </p:cNvPr>
            <p:cNvCxnSpPr>
              <a:cxnSpLocks/>
            </p:cNvCxnSpPr>
            <p:nvPr/>
          </p:nvCxnSpPr>
          <p:spPr>
            <a:xfrm>
              <a:off x="319230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E960D9A-710E-7F54-0C0A-2BF538E673D1}"/>
                </a:ext>
              </a:extLst>
            </p:cNvPr>
            <p:cNvCxnSpPr>
              <a:cxnSpLocks/>
            </p:cNvCxnSpPr>
            <p:nvPr/>
          </p:nvCxnSpPr>
          <p:spPr>
            <a:xfrm>
              <a:off x="363092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961C4DE-2C4F-5182-A243-938C33E1BE91}"/>
                </a:ext>
              </a:extLst>
            </p:cNvPr>
            <p:cNvCxnSpPr>
              <a:cxnSpLocks/>
            </p:cNvCxnSpPr>
            <p:nvPr/>
          </p:nvCxnSpPr>
          <p:spPr>
            <a:xfrm>
              <a:off x="406955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F23A600-623A-416D-B9EB-08F47E10C79B}"/>
                </a:ext>
              </a:extLst>
            </p:cNvPr>
            <p:cNvCxnSpPr>
              <a:cxnSpLocks/>
            </p:cNvCxnSpPr>
            <p:nvPr/>
          </p:nvCxnSpPr>
          <p:spPr>
            <a:xfrm>
              <a:off x="450818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A1F69E0-50BD-C839-CD76-0893B2D77B11}"/>
                </a:ext>
              </a:extLst>
            </p:cNvPr>
            <p:cNvCxnSpPr>
              <a:cxnSpLocks/>
            </p:cNvCxnSpPr>
            <p:nvPr/>
          </p:nvCxnSpPr>
          <p:spPr>
            <a:xfrm>
              <a:off x="494680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AE5DAE5-B0BA-D546-C9B3-89EEDAECE1F9}"/>
                </a:ext>
              </a:extLst>
            </p:cNvPr>
            <p:cNvCxnSpPr>
              <a:cxnSpLocks/>
            </p:cNvCxnSpPr>
            <p:nvPr/>
          </p:nvCxnSpPr>
          <p:spPr>
            <a:xfrm>
              <a:off x="538543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130FC90-9BEE-D064-AC30-EF11FEB8C40A}"/>
                </a:ext>
              </a:extLst>
            </p:cNvPr>
            <p:cNvCxnSpPr>
              <a:cxnSpLocks/>
            </p:cNvCxnSpPr>
            <p:nvPr/>
          </p:nvCxnSpPr>
          <p:spPr>
            <a:xfrm>
              <a:off x="582405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CCB5C54-EDDF-A078-BD45-5CC01A2D60AF}"/>
                </a:ext>
              </a:extLst>
            </p:cNvPr>
            <p:cNvCxnSpPr>
              <a:cxnSpLocks/>
            </p:cNvCxnSpPr>
            <p:nvPr/>
          </p:nvCxnSpPr>
          <p:spPr>
            <a:xfrm>
              <a:off x="670131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800DC8-6B5B-4858-2E12-37E7C71D38A2}"/>
                </a:ext>
              </a:extLst>
            </p:cNvPr>
            <p:cNvCxnSpPr>
              <a:cxnSpLocks/>
            </p:cNvCxnSpPr>
            <p:nvPr/>
          </p:nvCxnSpPr>
          <p:spPr>
            <a:xfrm>
              <a:off x="713993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7992E43-6BDD-6F86-77C9-1E8528D5E784}"/>
                </a:ext>
              </a:extLst>
            </p:cNvPr>
            <p:cNvCxnSpPr>
              <a:cxnSpLocks/>
            </p:cNvCxnSpPr>
            <p:nvPr/>
          </p:nvCxnSpPr>
          <p:spPr>
            <a:xfrm>
              <a:off x="757856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31D6F86-36A4-E46D-F0B5-A93B47457ABA}"/>
                </a:ext>
              </a:extLst>
            </p:cNvPr>
            <p:cNvCxnSpPr>
              <a:cxnSpLocks/>
            </p:cNvCxnSpPr>
            <p:nvPr/>
          </p:nvCxnSpPr>
          <p:spPr>
            <a:xfrm>
              <a:off x="801718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5F9BC28-868F-6C4F-7126-E08CA613E87D}"/>
                </a:ext>
              </a:extLst>
            </p:cNvPr>
            <p:cNvCxnSpPr>
              <a:cxnSpLocks/>
            </p:cNvCxnSpPr>
            <p:nvPr/>
          </p:nvCxnSpPr>
          <p:spPr>
            <a:xfrm>
              <a:off x="845581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2ABD83F-F9DF-ED15-492B-1CB514D0EF6D}"/>
                </a:ext>
              </a:extLst>
            </p:cNvPr>
            <p:cNvCxnSpPr>
              <a:cxnSpLocks/>
            </p:cNvCxnSpPr>
            <p:nvPr/>
          </p:nvCxnSpPr>
          <p:spPr>
            <a:xfrm>
              <a:off x="889444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7410952-11EB-3077-C03E-0618AB5FFDFB}"/>
                </a:ext>
              </a:extLst>
            </p:cNvPr>
            <p:cNvCxnSpPr>
              <a:cxnSpLocks/>
            </p:cNvCxnSpPr>
            <p:nvPr/>
          </p:nvCxnSpPr>
          <p:spPr>
            <a:xfrm>
              <a:off x="933306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12E0138-2491-3235-0033-A42EEA33FF03}"/>
                </a:ext>
              </a:extLst>
            </p:cNvPr>
            <p:cNvCxnSpPr>
              <a:cxnSpLocks/>
            </p:cNvCxnSpPr>
            <p:nvPr/>
          </p:nvCxnSpPr>
          <p:spPr>
            <a:xfrm>
              <a:off x="977169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37319A5-CB56-B433-E566-C655AEADB269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31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D4115B0-E50A-0B28-DFCC-2C8781B8CB3D}"/>
                </a:ext>
              </a:extLst>
            </p:cNvPr>
            <p:cNvCxnSpPr>
              <a:cxnSpLocks/>
            </p:cNvCxnSpPr>
            <p:nvPr/>
          </p:nvCxnSpPr>
          <p:spPr>
            <a:xfrm>
              <a:off x="10648950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28628B9-28B3-1088-8983-7960426DD767}"/>
                </a:ext>
              </a:extLst>
            </p:cNvPr>
            <p:cNvSpPr txBox="1"/>
            <p:nvPr/>
          </p:nvSpPr>
          <p:spPr>
            <a:xfrm>
              <a:off x="173230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A5E31F6-60E4-DBC4-895C-48923961D55A}"/>
                </a:ext>
              </a:extLst>
            </p:cNvPr>
            <p:cNvSpPr txBox="1"/>
            <p:nvPr/>
          </p:nvSpPr>
          <p:spPr>
            <a:xfrm>
              <a:off x="2158334" y="3269218"/>
              <a:ext cx="308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689C7E1-F7BB-9718-3B13-AE708D0D210A}"/>
                </a:ext>
              </a:extLst>
            </p:cNvPr>
            <p:cNvSpPr txBox="1"/>
            <p:nvPr/>
          </p:nvSpPr>
          <p:spPr>
            <a:xfrm>
              <a:off x="2586989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6EDC642-16E5-0054-0881-25A9D396DF9B}"/>
                </a:ext>
              </a:extLst>
            </p:cNvPr>
            <p:cNvSpPr txBox="1"/>
            <p:nvPr/>
          </p:nvSpPr>
          <p:spPr>
            <a:xfrm>
              <a:off x="2999021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0ABC7FD-1CF9-DFCC-C856-76FAFB3DBE46}"/>
                </a:ext>
              </a:extLst>
            </p:cNvPr>
            <p:cNvSpPr txBox="1"/>
            <p:nvPr/>
          </p:nvSpPr>
          <p:spPr>
            <a:xfrm>
              <a:off x="346519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2210FA3-1233-E84D-FFF0-D6F913D4444A}"/>
                </a:ext>
              </a:extLst>
            </p:cNvPr>
            <p:cNvSpPr txBox="1"/>
            <p:nvPr/>
          </p:nvSpPr>
          <p:spPr>
            <a:xfrm>
              <a:off x="3925085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2181B10-665E-B939-E8CD-E984BC16A360}"/>
                </a:ext>
              </a:extLst>
            </p:cNvPr>
            <p:cNvSpPr txBox="1"/>
            <p:nvPr/>
          </p:nvSpPr>
          <p:spPr>
            <a:xfrm>
              <a:off x="4376154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4D8575B-2052-410A-6EEC-40028566C030}"/>
                </a:ext>
              </a:extLst>
            </p:cNvPr>
            <p:cNvSpPr txBox="1"/>
            <p:nvPr/>
          </p:nvSpPr>
          <p:spPr>
            <a:xfrm>
              <a:off x="483245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3552F7E-FBA4-2721-3A65-261F198C7328}"/>
                </a:ext>
              </a:extLst>
            </p:cNvPr>
            <p:cNvSpPr txBox="1"/>
            <p:nvPr/>
          </p:nvSpPr>
          <p:spPr>
            <a:xfrm flipH="1">
              <a:off x="5228823" y="3269218"/>
              <a:ext cx="345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C300132-86EC-E435-83C8-2073BA266C4B}"/>
                </a:ext>
              </a:extLst>
            </p:cNvPr>
            <p:cNvSpPr txBox="1"/>
            <p:nvPr/>
          </p:nvSpPr>
          <p:spPr>
            <a:xfrm>
              <a:off x="566827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AD3FB8E-63F0-E575-A079-D408F0BD8EB7}"/>
                </a:ext>
              </a:extLst>
            </p:cNvPr>
            <p:cNvSpPr txBox="1"/>
            <p:nvPr/>
          </p:nvSpPr>
          <p:spPr>
            <a:xfrm>
              <a:off x="6020602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477D494-DA81-2E05-42A4-4CBC7CF5C937}"/>
                </a:ext>
              </a:extLst>
            </p:cNvPr>
            <p:cNvSpPr txBox="1"/>
            <p:nvPr/>
          </p:nvSpPr>
          <p:spPr>
            <a:xfrm>
              <a:off x="6482245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3F1009B-8696-0056-B6D1-73E855597BCF}"/>
                </a:ext>
              </a:extLst>
            </p:cNvPr>
            <p:cNvSpPr txBox="1"/>
            <p:nvPr/>
          </p:nvSpPr>
          <p:spPr>
            <a:xfrm>
              <a:off x="6881909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40F2706-F571-117D-1FA8-88339796FF84}"/>
                </a:ext>
              </a:extLst>
            </p:cNvPr>
            <p:cNvSpPr txBox="1"/>
            <p:nvPr/>
          </p:nvSpPr>
          <p:spPr>
            <a:xfrm>
              <a:off x="7341804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E5465C2-6CC5-4361-B35F-0B90F30B7280}"/>
                </a:ext>
              </a:extLst>
            </p:cNvPr>
            <p:cNvSpPr txBox="1"/>
            <p:nvPr/>
          </p:nvSpPr>
          <p:spPr>
            <a:xfrm>
              <a:off x="7786286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12384A2-A11D-435C-3A2E-DB0E2DFE5F33}"/>
                </a:ext>
              </a:extLst>
            </p:cNvPr>
            <p:cNvSpPr txBox="1"/>
            <p:nvPr/>
          </p:nvSpPr>
          <p:spPr>
            <a:xfrm>
              <a:off x="824069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A371122-E10F-4C96-C788-B8A0158506D9}"/>
                </a:ext>
              </a:extLst>
            </p:cNvPr>
            <p:cNvSpPr txBox="1"/>
            <p:nvPr/>
          </p:nvSpPr>
          <p:spPr>
            <a:xfrm>
              <a:off x="869813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71BB07A-A17B-42C9-DE59-515A74A56B1E}"/>
                </a:ext>
              </a:extLst>
            </p:cNvPr>
            <p:cNvSpPr txBox="1"/>
            <p:nvPr/>
          </p:nvSpPr>
          <p:spPr>
            <a:xfrm>
              <a:off x="914952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17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47415C8-5CD2-003D-3994-A052263CEDC2}"/>
                </a:ext>
              </a:extLst>
            </p:cNvPr>
            <p:cNvSpPr txBox="1"/>
            <p:nvPr/>
          </p:nvSpPr>
          <p:spPr>
            <a:xfrm>
              <a:off x="951271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18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8A889E9-15DD-5122-2C2B-908F20A90DB9}"/>
                </a:ext>
              </a:extLst>
            </p:cNvPr>
            <p:cNvSpPr txBox="1"/>
            <p:nvPr/>
          </p:nvSpPr>
          <p:spPr>
            <a:xfrm>
              <a:off x="1001353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FD85F98-91D0-60A2-51E3-41894BE5D539}"/>
                </a:ext>
              </a:extLst>
            </p:cNvPr>
            <p:cNvSpPr txBox="1"/>
            <p:nvPr/>
          </p:nvSpPr>
          <p:spPr>
            <a:xfrm>
              <a:off x="1051435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DCD3FCC-0EB6-F295-D4D7-54FB958FE457}"/>
                </a:ext>
              </a:extLst>
            </p:cNvPr>
            <p:cNvCxnSpPr>
              <a:cxnSpLocks/>
            </p:cNvCxnSpPr>
            <p:nvPr/>
          </p:nvCxnSpPr>
          <p:spPr>
            <a:xfrm>
              <a:off x="626268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48B07A2-58D6-D92D-A42B-C008FC7C9BE2}"/>
                </a:ext>
              </a:extLst>
            </p:cNvPr>
            <p:cNvCxnSpPr>
              <a:cxnSpLocks/>
            </p:cNvCxnSpPr>
            <p:nvPr/>
          </p:nvCxnSpPr>
          <p:spPr>
            <a:xfrm>
              <a:off x="231505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EC0E6406-873B-E9AC-49EB-285F65E22842}"/>
              </a:ext>
            </a:extLst>
          </p:cNvPr>
          <p:cNvSpPr txBox="1"/>
          <p:nvPr/>
        </p:nvSpPr>
        <p:spPr>
          <a:xfrm>
            <a:off x="4045395" y="4887327"/>
            <a:ext cx="47252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 or more: </a:t>
            </a:r>
          </a:p>
          <a:p>
            <a:r>
              <a:rPr lang="en-US" sz="2800" dirty="0"/>
              <a:t>1 - </a:t>
            </a:r>
            <a:r>
              <a:rPr lang="en-US" sz="2800" dirty="0" err="1"/>
              <a:t>Binomcdf</a:t>
            </a:r>
            <a:r>
              <a:rPr lang="en-US" sz="2800" dirty="0"/>
              <a:t> (20, 0.25, 4) =. 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168AE0-D811-6B5D-7C79-006EDF17B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435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DF580B9-83AA-065A-74ED-2B7C0E328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413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F83BBE5-6C34-C038-8012-B9642A70D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98650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6662D2A-B552-CB0D-F0F9-4372FC0FD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25651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5A87518-E7AB-2441-7EF4-12ED94F0A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2652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16669E-2409-05C7-6E9B-567AC77A5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24107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E786196-7701-2C2F-FCBE-5D381E8EF4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71997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D2C00AC-AB05-90A5-82F3-13C20D287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1777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DC0B7A8-DE99-618A-DA91-E3E3B1FF5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46289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3939814-BDE7-9C6A-9052-58E54DAA0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73290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80ED0D7-160C-980B-5A0F-33F2CBE17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00291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F623C7E-76D1-4599-ABA0-7409CA9F5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1746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929F824-6A29-7D49-57B3-4DBD15265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4515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A99F832-9AC5-5CE1-0AD8-6BB071436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1516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15D5526-4F26-47F9-2307-EDD24BCE2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12971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3952931-7D99-3FFC-F4A8-8DA1BDB026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2351" y="2862859"/>
            <a:ext cx="178832" cy="17883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459F4018-1E43-F4EA-C745-EB8430D60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5552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5F6BF26-16FF-6CAE-D68A-2C4971EEA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75866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A0A81EA-9B97-5546-445C-793A0743B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48865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DF49E320-0155-308C-08F5-F311D92E5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94353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4AEF96E-DC1E-CF8D-9198-DD0B0EBDC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9567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19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AE390-60D3-A751-C046-4AEE95EE9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F809B-BBA9-C44F-6891-8FD3A6A03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646" y="723900"/>
            <a:ext cx="10725149" cy="185952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dirty="0"/>
            </a:br>
            <a:r>
              <a:rPr lang="en-US" sz="2700" dirty="0"/>
              <a:t>“At least 5” also means getting </a:t>
            </a:r>
            <a:r>
              <a:rPr lang="en-US" sz="2700" b="1" dirty="0"/>
              <a:t> 5 or more </a:t>
            </a:r>
            <a:r>
              <a:rPr lang="en-US" sz="2700"/>
              <a:t>questions right. </a:t>
            </a:r>
            <a:br>
              <a:rPr lang="en-US" sz="2700" dirty="0"/>
            </a:br>
            <a:r>
              <a:rPr lang="en-US" sz="2700" dirty="0"/>
              <a:t> The “less than 5 is what we don’t want.     </a:t>
            </a:r>
            <a:br>
              <a:rPr lang="en-US" sz="2700" dirty="0"/>
            </a:br>
            <a:r>
              <a:rPr lang="en-US" sz="2700" dirty="0"/>
              <a:t> </a:t>
            </a:r>
            <a:br>
              <a:rPr lang="en-US" sz="2700" dirty="0"/>
            </a:br>
            <a:r>
              <a:rPr lang="en-US" sz="2700" dirty="0"/>
              <a:t>We back up and ask for “4 or fewer  for the “ones that don’t match.” </a:t>
            </a:r>
            <a:r>
              <a:rPr lang="en-US" dirty="0"/>
              <a:t>  </a:t>
            </a:r>
            <a:br>
              <a:rPr lang="en-US" dirty="0"/>
            </a:br>
            <a:endParaRPr lang="en-US" dirty="0"/>
          </a:p>
        </p:txBody>
      </p:sp>
      <p:grpSp>
        <p:nvGrpSpPr>
          <p:cNvPr id="3" name="Group 2" descr="21 small vertical lines labeled 0-20 in sequence, evenly spaced. &#10;There are red dots above 0, 1, 2, 3, and 4  to represent &quot;4 or fewer&quot; as what we want to exclude; green dots above all the numbers greater than 4. ">
            <a:extLst>
              <a:ext uri="{FF2B5EF4-FFF2-40B4-BE49-F238E27FC236}">
                <a16:creationId xmlns:a16="http://schemas.microsoft.com/office/drawing/2014/main" id="{CCF34F7A-BFF9-A97E-573A-CB6F3A748BF9}"/>
              </a:ext>
            </a:extLst>
          </p:cNvPr>
          <p:cNvGrpSpPr/>
          <p:nvPr/>
        </p:nvGrpSpPr>
        <p:grpSpPr>
          <a:xfrm>
            <a:off x="1544519" y="3238498"/>
            <a:ext cx="9213578" cy="809627"/>
            <a:chOff x="1732307" y="2828923"/>
            <a:chExt cx="9213578" cy="80962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49E5291-91A4-B53F-5668-F3A7446F3E88}"/>
                </a:ext>
              </a:extLst>
            </p:cNvPr>
            <p:cNvCxnSpPr>
              <a:cxnSpLocks/>
            </p:cNvCxnSpPr>
            <p:nvPr/>
          </p:nvCxnSpPr>
          <p:spPr>
            <a:xfrm>
              <a:off x="187642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5965410-F77D-5623-4E9C-BDD133617739}"/>
                </a:ext>
              </a:extLst>
            </p:cNvPr>
            <p:cNvCxnSpPr>
              <a:cxnSpLocks/>
            </p:cNvCxnSpPr>
            <p:nvPr/>
          </p:nvCxnSpPr>
          <p:spPr>
            <a:xfrm>
              <a:off x="275367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083C059-3F37-AEE3-FCFE-D0E4CF3FE210}"/>
                </a:ext>
              </a:extLst>
            </p:cNvPr>
            <p:cNvCxnSpPr>
              <a:cxnSpLocks/>
            </p:cNvCxnSpPr>
            <p:nvPr/>
          </p:nvCxnSpPr>
          <p:spPr>
            <a:xfrm>
              <a:off x="319230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A43715D-52D1-10AF-7429-C8C195995229}"/>
                </a:ext>
              </a:extLst>
            </p:cNvPr>
            <p:cNvCxnSpPr>
              <a:cxnSpLocks/>
            </p:cNvCxnSpPr>
            <p:nvPr/>
          </p:nvCxnSpPr>
          <p:spPr>
            <a:xfrm>
              <a:off x="363092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98A9DB6-32B7-1B12-848A-055EEFEC474D}"/>
                </a:ext>
              </a:extLst>
            </p:cNvPr>
            <p:cNvCxnSpPr>
              <a:cxnSpLocks/>
            </p:cNvCxnSpPr>
            <p:nvPr/>
          </p:nvCxnSpPr>
          <p:spPr>
            <a:xfrm>
              <a:off x="406955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0A53D13-C8E6-2658-B4C8-8D21C72BABBA}"/>
                </a:ext>
              </a:extLst>
            </p:cNvPr>
            <p:cNvCxnSpPr>
              <a:cxnSpLocks/>
            </p:cNvCxnSpPr>
            <p:nvPr/>
          </p:nvCxnSpPr>
          <p:spPr>
            <a:xfrm>
              <a:off x="450818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A0F7776-C490-4698-EFD3-8E869E3E48E2}"/>
                </a:ext>
              </a:extLst>
            </p:cNvPr>
            <p:cNvCxnSpPr>
              <a:cxnSpLocks/>
            </p:cNvCxnSpPr>
            <p:nvPr/>
          </p:nvCxnSpPr>
          <p:spPr>
            <a:xfrm>
              <a:off x="494680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21BA8F6-947C-0FF8-61F9-310B3B0C9E6A}"/>
                </a:ext>
              </a:extLst>
            </p:cNvPr>
            <p:cNvCxnSpPr>
              <a:cxnSpLocks/>
            </p:cNvCxnSpPr>
            <p:nvPr/>
          </p:nvCxnSpPr>
          <p:spPr>
            <a:xfrm>
              <a:off x="538543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A551003-41E8-03D2-A685-EF241611D78E}"/>
                </a:ext>
              </a:extLst>
            </p:cNvPr>
            <p:cNvCxnSpPr>
              <a:cxnSpLocks/>
            </p:cNvCxnSpPr>
            <p:nvPr/>
          </p:nvCxnSpPr>
          <p:spPr>
            <a:xfrm>
              <a:off x="582405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5B7E9E5-4DDB-360F-D358-DEC6B1A10226}"/>
                </a:ext>
              </a:extLst>
            </p:cNvPr>
            <p:cNvCxnSpPr>
              <a:cxnSpLocks/>
            </p:cNvCxnSpPr>
            <p:nvPr/>
          </p:nvCxnSpPr>
          <p:spPr>
            <a:xfrm>
              <a:off x="670131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03A721E-16C1-DDC8-8AC6-7E3EEEEFE878}"/>
                </a:ext>
              </a:extLst>
            </p:cNvPr>
            <p:cNvCxnSpPr>
              <a:cxnSpLocks/>
            </p:cNvCxnSpPr>
            <p:nvPr/>
          </p:nvCxnSpPr>
          <p:spPr>
            <a:xfrm>
              <a:off x="713993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9216F5D-85F4-E995-E19E-824FE2708065}"/>
                </a:ext>
              </a:extLst>
            </p:cNvPr>
            <p:cNvCxnSpPr>
              <a:cxnSpLocks/>
            </p:cNvCxnSpPr>
            <p:nvPr/>
          </p:nvCxnSpPr>
          <p:spPr>
            <a:xfrm>
              <a:off x="757856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0DA7DCB-DB8C-B9F4-C455-740BF30B7994}"/>
                </a:ext>
              </a:extLst>
            </p:cNvPr>
            <p:cNvCxnSpPr>
              <a:cxnSpLocks/>
            </p:cNvCxnSpPr>
            <p:nvPr/>
          </p:nvCxnSpPr>
          <p:spPr>
            <a:xfrm>
              <a:off x="801718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12202CD-8676-D2F1-4081-B802466E2A05}"/>
                </a:ext>
              </a:extLst>
            </p:cNvPr>
            <p:cNvCxnSpPr>
              <a:cxnSpLocks/>
            </p:cNvCxnSpPr>
            <p:nvPr/>
          </p:nvCxnSpPr>
          <p:spPr>
            <a:xfrm>
              <a:off x="845581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1C85A63-022D-2E03-68FE-DA140C19390D}"/>
                </a:ext>
              </a:extLst>
            </p:cNvPr>
            <p:cNvCxnSpPr>
              <a:cxnSpLocks/>
            </p:cNvCxnSpPr>
            <p:nvPr/>
          </p:nvCxnSpPr>
          <p:spPr>
            <a:xfrm>
              <a:off x="889444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C8A05C6-BC2A-F721-7566-B41722D77625}"/>
                </a:ext>
              </a:extLst>
            </p:cNvPr>
            <p:cNvCxnSpPr>
              <a:cxnSpLocks/>
            </p:cNvCxnSpPr>
            <p:nvPr/>
          </p:nvCxnSpPr>
          <p:spPr>
            <a:xfrm>
              <a:off x="933306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DCE8D76-4CA8-36BE-D5A7-A85210372F25}"/>
                </a:ext>
              </a:extLst>
            </p:cNvPr>
            <p:cNvCxnSpPr>
              <a:cxnSpLocks/>
            </p:cNvCxnSpPr>
            <p:nvPr/>
          </p:nvCxnSpPr>
          <p:spPr>
            <a:xfrm>
              <a:off x="977169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FD01982-00DB-C8E7-883E-C90A9A3B5AD5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31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8663588-2E05-4A28-FEDB-FC99805ED48D}"/>
                </a:ext>
              </a:extLst>
            </p:cNvPr>
            <p:cNvCxnSpPr>
              <a:cxnSpLocks/>
            </p:cNvCxnSpPr>
            <p:nvPr/>
          </p:nvCxnSpPr>
          <p:spPr>
            <a:xfrm>
              <a:off x="10648950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AE2529-F33C-B9A7-FDF6-CA74C66E0CA5}"/>
                </a:ext>
              </a:extLst>
            </p:cNvPr>
            <p:cNvSpPr txBox="1"/>
            <p:nvPr/>
          </p:nvSpPr>
          <p:spPr>
            <a:xfrm>
              <a:off x="173230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3A36D46-7E92-F9DE-6AAC-1C7B4F15294B}"/>
                </a:ext>
              </a:extLst>
            </p:cNvPr>
            <p:cNvSpPr txBox="1"/>
            <p:nvPr/>
          </p:nvSpPr>
          <p:spPr>
            <a:xfrm>
              <a:off x="2158334" y="3269218"/>
              <a:ext cx="308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936FDF5-B03F-669A-FD7C-5EF65634764A}"/>
                </a:ext>
              </a:extLst>
            </p:cNvPr>
            <p:cNvSpPr txBox="1"/>
            <p:nvPr/>
          </p:nvSpPr>
          <p:spPr>
            <a:xfrm>
              <a:off x="2586989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EBFC2FE-9092-69CD-46B0-3FD384CAC965}"/>
                </a:ext>
              </a:extLst>
            </p:cNvPr>
            <p:cNvSpPr txBox="1"/>
            <p:nvPr/>
          </p:nvSpPr>
          <p:spPr>
            <a:xfrm>
              <a:off x="2999021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54B1B7C-EE12-31D4-4627-BD7771EE561C}"/>
                </a:ext>
              </a:extLst>
            </p:cNvPr>
            <p:cNvSpPr txBox="1"/>
            <p:nvPr/>
          </p:nvSpPr>
          <p:spPr>
            <a:xfrm>
              <a:off x="346519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1613D62-F2AD-249B-B819-66333187482B}"/>
                </a:ext>
              </a:extLst>
            </p:cNvPr>
            <p:cNvSpPr txBox="1"/>
            <p:nvPr/>
          </p:nvSpPr>
          <p:spPr>
            <a:xfrm>
              <a:off x="3925085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49346C7-7352-BA02-25C4-A3A0A674618C}"/>
                </a:ext>
              </a:extLst>
            </p:cNvPr>
            <p:cNvSpPr txBox="1"/>
            <p:nvPr/>
          </p:nvSpPr>
          <p:spPr>
            <a:xfrm>
              <a:off x="4376154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CC3771A-A471-F0F9-9C74-2FB550DD261B}"/>
                </a:ext>
              </a:extLst>
            </p:cNvPr>
            <p:cNvSpPr txBox="1"/>
            <p:nvPr/>
          </p:nvSpPr>
          <p:spPr>
            <a:xfrm>
              <a:off x="483245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6023BF3-57A1-16AE-A656-5D26B592B470}"/>
                </a:ext>
              </a:extLst>
            </p:cNvPr>
            <p:cNvSpPr txBox="1"/>
            <p:nvPr/>
          </p:nvSpPr>
          <p:spPr>
            <a:xfrm flipH="1">
              <a:off x="5228823" y="3269218"/>
              <a:ext cx="345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0B94B22-4B18-C1D3-2EAE-82A8DC88B5DB}"/>
                </a:ext>
              </a:extLst>
            </p:cNvPr>
            <p:cNvSpPr txBox="1"/>
            <p:nvPr/>
          </p:nvSpPr>
          <p:spPr>
            <a:xfrm>
              <a:off x="566827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37AEF97-BA0D-D1E2-5C05-C99B4C3B54E0}"/>
                </a:ext>
              </a:extLst>
            </p:cNvPr>
            <p:cNvSpPr txBox="1"/>
            <p:nvPr/>
          </p:nvSpPr>
          <p:spPr>
            <a:xfrm>
              <a:off x="6020602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BFE1772-6E02-EBE4-C8C8-0C5F2E9C83B4}"/>
                </a:ext>
              </a:extLst>
            </p:cNvPr>
            <p:cNvSpPr txBox="1"/>
            <p:nvPr/>
          </p:nvSpPr>
          <p:spPr>
            <a:xfrm>
              <a:off x="6482245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C1E06F7-D647-05E5-573D-2232628E714A}"/>
                </a:ext>
              </a:extLst>
            </p:cNvPr>
            <p:cNvSpPr txBox="1"/>
            <p:nvPr/>
          </p:nvSpPr>
          <p:spPr>
            <a:xfrm>
              <a:off x="6881909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97C78DB-2695-61D6-C5AF-DD02C0C663CB}"/>
                </a:ext>
              </a:extLst>
            </p:cNvPr>
            <p:cNvSpPr txBox="1"/>
            <p:nvPr/>
          </p:nvSpPr>
          <p:spPr>
            <a:xfrm>
              <a:off x="7341804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B03F827-CB8E-6DA1-C176-F5F831D4A2F3}"/>
                </a:ext>
              </a:extLst>
            </p:cNvPr>
            <p:cNvSpPr txBox="1"/>
            <p:nvPr/>
          </p:nvSpPr>
          <p:spPr>
            <a:xfrm>
              <a:off x="7786286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F1AB10B-38B1-A67D-B988-AF31C91C1F34}"/>
                </a:ext>
              </a:extLst>
            </p:cNvPr>
            <p:cNvSpPr txBox="1"/>
            <p:nvPr/>
          </p:nvSpPr>
          <p:spPr>
            <a:xfrm>
              <a:off x="824069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C3D71C4-2F93-A999-FECA-36196AE4145B}"/>
                </a:ext>
              </a:extLst>
            </p:cNvPr>
            <p:cNvSpPr txBox="1"/>
            <p:nvPr/>
          </p:nvSpPr>
          <p:spPr>
            <a:xfrm>
              <a:off x="869813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ABB9BB6-B035-76B4-D27E-9D5DD25D553C}"/>
                </a:ext>
              </a:extLst>
            </p:cNvPr>
            <p:cNvSpPr txBox="1"/>
            <p:nvPr/>
          </p:nvSpPr>
          <p:spPr>
            <a:xfrm>
              <a:off x="914952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17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23E016A-E2B0-9580-06A3-8F98B2A51AF6}"/>
                </a:ext>
              </a:extLst>
            </p:cNvPr>
            <p:cNvSpPr txBox="1"/>
            <p:nvPr/>
          </p:nvSpPr>
          <p:spPr>
            <a:xfrm>
              <a:off x="951271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18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E82D441-3D48-CA85-A70D-192528C80A96}"/>
                </a:ext>
              </a:extLst>
            </p:cNvPr>
            <p:cNvSpPr txBox="1"/>
            <p:nvPr/>
          </p:nvSpPr>
          <p:spPr>
            <a:xfrm>
              <a:off x="1001353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3EB3E-5097-0F45-FD66-A3D742236303}"/>
                </a:ext>
              </a:extLst>
            </p:cNvPr>
            <p:cNvSpPr txBox="1"/>
            <p:nvPr/>
          </p:nvSpPr>
          <p:spPr>
            <a:xfrm>
              <a:off x="1051435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5A8085E-BE7F-83ED-2B50-BFF36B19F75F}"/>
                </a:ext>
              </a:extLst>
            </p:cNvPr>
            <p:cNvCxnSpPr>
              <a:cxnSpLocks/>
            </p:cNvCxnSpPr>
            <p:nvPr/>
          </p:nvCxnSpPr>
          <p:spPr>
            <a:xfrm>
              <a:off x="626268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0A8AA35-19BD-8F2F-D95F-2BBA80780EE2}"/>
                </a:ext>
              </a:extLst>
            </p:cNvPr>
            <p:cNvCxnSpPr>
              <a:cxnSpLocks/>
            </p:cNvCxnSpPr>
            <p:nvPr/>
          </p:nvCxnSpPr>
          <p:spPr>
            <a:xfrm>
              <a:off x="231505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EF7F3928-992A-12AB-FD65-9274ED5202BD}"/>
              </a:ext>
            </a:extLst>
          </p:cNvPr>
          <p:cNvSpPr txBox="1"/>
          <p:nvPr/>
        </p:nvSpPr>
        <p:spPr>
          <a:xfrm>
            <a:off x="4045395" y="4887327"/>
            <a:ext cx="47252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 or more: </a:t>
            </a:r>
          </a:p>
          <a:p>
            <a:r>
              <a:rPr lang="en-US" sz="2800" dirty="0"/>
              <a:t>1 - </a:t>
            </a:r>
            <a:r>
              <a:rPr lang="en-US" sz="2800" dirty="0" err="1"/>
              <a:t>Binomcdf</a:t>
            </a:r>
            <a:r>
              <a:rPr lang="en-US" sz="2800" dirty="0"/>
              <a:t> (20, 0.25, 4) =. 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7F44204-FF32-33C4-3204-3519A2C3A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435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A7811BF-2456-969F-892C-AD344C3D5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413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F9B0FCF-1B26-73D2-C30C-92DC3564C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98650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8B88BF6-4FBD-529B-4D40-004019434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25651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111EE66-EBEA-F380-4AEE-A79893E00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2652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69BCC86-1AF3-DEAB-B691-0E7BC81F9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24107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02B7287-3B2B-54E0-FAF5-7DC09FA2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71997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3AC39A9-006B-5C30-649E-30933FED6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1777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95898E1-17EE-E6D2-1E19-F603BC26F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46289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8C80265-DE2E-0915-596A-0B6EFB951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73290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A6CE900-CA14-98C2-83A4-29D3850A7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00291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9AB6168-D0AA-7B5D-66D3-B6DDB9DFB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1746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AA75025-A7F2-F1D5-DF7C-FF2097CFC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4515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F386A694-F94B-341D-EDF9-8D0CD6E5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1516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53DB498-E994-8A6A-BE0D-15EF2624B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12971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A45E942-D7F1-2455-AB12-7E8745B1A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2351" y="2862859"/>
            <a:ext cx="178832" cy="17883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535F7C5-D4AF-12E0-452A-94684DD85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5552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0F128B42-9561-B306-C61A-2F4AEE048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75866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F3FFCE0-29C6-3AA3-0774-8EA9559C4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48865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070FDF47-D147-A588-9211-CC94AB3C6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94353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8311795-84C2-632C-9C0F-1AC290533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9567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89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A196B-3631-2D70-3847-D194DB8DA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1A163-914E-073B-CA86-57682A003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646" y="723900"/>
            <a:ext cx="10725149" cy="185952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dirty="0"/>
            </a:br>
            <a:r>
              <a:rPr lang="en-US" sz="2700" dirty="0"/>
              <a:t>What is the probability of getting </a:t>
            </a:r>
            <a:r>
              <a:rPr lang="en-US" sz="2700" b="1" dirty="0"/>
              <a:t> between 3 and 11 </a:t>
            </a:r>
            <a:r>
              <a:rPr lang="en-US" sz="2700" dirty="0"/>
              <a:t>questions right, inclusive?</a:t>
            </a:r>
            <a:br>
              <a:rPr lang="en-US" sz="2700" dirty="0"/>
            </a:br>
            <a:r>
              <a:rPr lang="en-US" sz="2700" dirty="0"/>
              <a:t> 3, 4, 5, 6, 7, 8, 9, 10, 11</a:t>
            </a:r>
            <a:br>
              <a:rPr lang="en-US" sz="2700" dirty="0"/>
            </a:br>
            <a:r>
              <a:rPr lang="en-US" sz="2700" dirty="0"/>
              <a:t>     </a:t>
            </a:r>
            <a:br>
              <a:rPr lang="en-US" sz="2700" dirty="0"/>
            </a:br>
            <a:r>
              <a:rPr lang="en-US" sz="2700" dirty="0"/>
              <a:t>We find the ones we want – 11 or fewer – and subtract the ones we don’t want, which are 2 or fewer. </a:t>
            </a:r>
            <a:endParaRPr lang="en-US" dirty="0"/>
          </a:p>
        </p:txBody>
      </p:sp>
      <p:grpSp>
        <p:nvGrpSpPr>
          <p:cNvPr id="3" name="Group 2" descr="21 small vertical lines labeled 0-20 in sequence, evenly spaced. &#10;There are red dots above 0, 1, 2, and 3, to represent &quot;3 or fewer&quot; as what we want to exclude; green dots above 5, 6, 7, 8, 9, 10, and 11 to show the included numbers in the statement &quot;between 3 and 11, inclusive.&quot; ">
            <a:extLst>
              <a:ext uri="{FF2B5EF4-FFF2-40B4-BE49-F238E27FC236}">
                <a16:creationId xmlns:a16="http://schemas.microsoft.com/office/drawing/2014/main" id="{84F7006F-D88C-B865-212C-BDF700B7FE0C}"/>
              </a:ext>
            </a:extLst>
          </p:cNvPr>
          <p:cNvGrpSpPr/>
          <p:nvPr/>
        </p:nvGrpSpPr>
        <p:grpSpPr>
          <a:xfrm>
            <a:off x="1544519" y="3238498"/>
            <a:ext cx="9213578" cy="809627"/>
            <a:chOff x="1732307" y="2828923"/>
            <a:chExt cx="9213578" cy="80962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6B8F87D-D610-D48B-3D42-306A58B68387}"/>
                </a:ext>
              </a:extLst>
            </p:cNvPr>
            <p:cNvCxnSpPr>
              <a:cxnSpLocks/>
            </p:cNvCxnSpPr>
            <p:nvPr/>
          </p:nvCxnSpPr>
          <p:spPr>
            <a:xfrm>
              <a:off x="187642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7BC09CA-BEE8-2602-C6CC-047BDE85F796}"/>
                </a:ext>
              </a:extLst>
            </p:cNvPr>
            <p:cNvCxnSpPr>
              <a:cxnSpLocks/>
            </p:cNvCxnSpPr>
            <p:nvPr/>
          </p:nvCxnSpPr>
          <p:spPr>
            <a:xfrm>
              <a:off x="275367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BBF3D0A-2B76-9D9B-7E9F-B15E5B3D21F3}"/>
                </a:ext>
              </a:extLst>
            </p:cNvPr>
            <p:cNvCxnSpPr>
              <a:cxnSpLocks/>
            </p:cNvCxnSpPr>
            <p:nvPr/>
          </p:nvCxnSpPr>
          <p:spPr>
            <a:xfrm>
              <a:off x="319230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BF738DE-10A9-360D-C384-2F26EAB340E1}"/>
                </a:ext>
              </a:extLst>
            </p:cNvPr>
            <p:cNvCxnSpPr>
              <a:cxnSpLocks/>
            </p:cNvCxnSpPr>
            <p:nvPr/>
          </p:nvCxnSpPr>
          <p:spPr>
            <a:xfrm>
              <a:off x="363092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EC3F23D-0478-C667-99CE-DEF12E84D12F}"/>
                </a:ext>
              </a:extLst>
            </p:cNvPr>
            <p:cNvCxnSpPr>
              <a:cxnSpLocks/>
            </p:cNvCxnSpPr>
            <p:nvPr/>
          </p:nvCxnSpPr>
          <p:spPr>
            <a:xfrm>
              <a:off x="406955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FC30A93-9C4D-BB48-39CC-F7DA8EFE6A23}"/>
                </a:ext>
              </a:extLst>
            </p:cNvPr>
            <p:cNvCxnSpPr>
              <a:cxnSpLocks/>
            </p:cNvCxnSpPr>
            <p:nvPr/>
          </p:nvCxnSpPr>
          <p:spPr>
            <a:xfrm>
              <a:off x="450818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2C7465-2F3E-1EED-EF7F-FCD484447CAF}"/>
                </a:ext>
              </a:extLst>
            </p:cNvPr>
            <p:cNvCxnSpPr>
              <a:cxnSpLocks/>
            </p:cNvCxnSpPr>
            <p:nvPr/>
          </p:nvCxnSpPr>
          <p:spPr>
            <a:xfrm>
              <a:off x="494680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249594F-4C28-FF01-CCC6-5B47C502A504}"/>
                </a:ext>
              </a:extLst>
            </p:cNvPr>
            <p:cNvCxnSpPr>
              <a:cxnSpLocks/>
            </p:cNvCxnSpPr>
            <p:nvPr/>
          </p:nvCxnSpPr>
          <p:spPr>
            <a:xfrm>
              <a:off x="538543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A8F7DC6-D8C2-2A0A-53BD-C7861F37163B}"/>
                </a:ext>
              </a:extLst>
            </p:cNvPr>
            <p:cNvCxnSpPr>
              <a:cxnSpLocks/>
            </p:cNvCxnSpPr>
            <p:nvPr/>
          </p:nvCxnSpPr>
          <p:spPr>
            <a:xfrm>
              <a:off x="582405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DA4E4FD-7BC1-B175-DD04-962F4CA74CC5}"/>
                </a:ext>
              </a:extLst>
            </p:cNvPr>
            <p:cNvCxnSpPr>
              <a:cxnSpLocks/>
            </p:cNvCxnSpPr>
            <p:nvPr/>
          </p:nvCxnSpPr>
          <p:spPr>
            <a:xfrm>
              <a:off x="670131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5C534AC-F0B4-30CE-4148-0A35B33F1E45}"/>
                </a:ext>
              </a:extLst>
            </p:cNvPr>
            <p:cNvCxnSpPr>
              <a:cxnSpLocks/>
            </p:cNvCxnSpPr>
            <p:nvPr/>
          </p:nvCxnSpPr>
          <p:spPr>
            <a:xfrm>
              <a:off x="713993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8B31D42-97BD-CF73-86E9-D76FF685CF79}"/>
                </a:ext>
              </a:extLst>
            </p:cNvPr>
            <p:cNvCxnSpPr>
              <a:cxnSpLocks/>
            </p:cNvCxnSpPr>
            <p:nvPr/>
          </p:nvCxnSpPr>
          <p:spPr>
            <a:xfrm>
              <a:off x="757856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F44420C-7EAF-315F-1F70-B7B196776A3B}"/>
                </a:ext>
              </a:extLst>
            </p:cNvPr>
            <p:cNvCxnSpPr>
              <a:cxnSpLocks/>
            </p:cNvCxnSpPr>
            <p:nvPr/>
          </p:nvCxnSpPr>
          <p:spPr>
            <a:xfrm>
              <a:off x="801718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0B093FA-8059-1CC9-AA48-0B60C61B4815}"/>
                </a:ext>
              </a:extLst>
            </p:cNvPr>
            <p:cNvCxnSpPr>
              <a:cxnSpLocks/>
            </p:cNvCxnSpPr>
            <p:nvPr/>
          </p:nvCxnSpPr>
          <p:spPr>
            <a:xfrm>
              <a:off x="845581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CDE8221-598A-04A6-C851-03A9A25FF169}"/>
                </a:ext>
              </a:extLst>
            </p:cNvPr>
            <p:cNvCxnSpPr>
              <a:cxnSpLocks/>
            </p:cNvCxnSpPr>
            <p:nvPr/>
          </p:nvCxnSpPr>
          <p:spPr>
            <a:xfrm>
              <a:off x="889444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94D7720-6DED-4DCE-9EAE-E72E70DBF3BC}"/>
                </a:ext>
              </a:extLst>
            </p:cNvPr>
            <p:cNvCxnSpPr>
              <a:cxnSpLocks/>
            </p:cNvCxnSpPr>
            <p:nvPr/>
          </p:nvCxnSpPr>
          <p:spPr>
            <a:xfrm>
              <a:off x="933306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2A1BAE4-C2EA-DEB1-9491-C9DB50D72422}"/>
                </a:ext>
              </a:extLst>
            </p:cNvPr>
            <p:cNvCxnSpPr>
              <a:cxnSpLocks/>
            </p:cNvCxnSpPr>
            <p:nvPr/>
          </p:nvCxnSpPr>
          <p:spPr>
            <a:xfrm>
              <a:off x="977169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B879B45-8654-124E-BE36-255650DCAA00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31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F5EBB55-41B8-F7D2-0517-ABC0B5AB13B6}"/>
                </a:ext>
              </a:extLst>
            </p:cNvPr>
            <p:cNvCxnSpPr>
              <a:cxnSpLocks/>
            </p:cNvCxnSpPr>
            <p:nvPr/>
          </p:nvCxnSpPr>
          <p:spPr>
            <a:xfrm>
              <a:off x="10648950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F6EF39-D2E9-FC16-33C1-A310893EF71D}"/>
                </a:ext>
              </a:extLst>
            </p:cNvPr>
            <p:cNvSpPr txBox="1"/>
            <p:nvPr/>
          </p:nvSpPr>
          <p:spPr>
            <a:xfrm>
              <a:off x="173230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C31DFEC-A743-8124-72D7-1B0541DDD082}"/>
                </a:ext>
              </a:extLst>
            </p:cNvPr>
            <p:cNvSpPr txBox="1"/>
            <p:nvPr/>
          </p:nvSpPr>
          <p:spPr>
            <a:xfrm>
              <a:off x="2158334" y="3269218"/>
              <a:ext cx="308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E962506-1905-9706-A2C7-4E6505248066}"/>
                </a:ext>
              </a:extLst>
            </p:cNvPr>
            <p:cNvSpPr txBox="1"/>
            <p:nvPr/>
          </p:nvSpPr>
          <p:spPr>
            <a:xfrm>
              <a:off x="2586989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EEC3CE-D5B0-A9D8-0EEE-C113A0E09488}"/>
                </a:ext>
              </a:extLst>
            </p:cNvPr>
            <p:cNvSpPr txBox="1"/>
            <p:nvPr/>
          </p:nvSpPr>
          <p:spPr>
            <a:xfrm>
              <a:off x="2999021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498A65D-E257-6E86-93C9-334E23F2C313}"/>
                </a:ext>
              </a:extLst>
            </p:cNvPr>
            <p:cNvSpPr txBox="1"/>
            <p:nvPr/>
          </p:nvSpPr>
          <p:spPr>
            <a:xfrm>
              <a:off x="346519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829CBA8-747A-0582-E869-ACE82CAA8726}"/>
                </a:ext>
              </a:extLst>
            </p:cNvPr>
            <p:cNvSpPr txBox="1"/>
            <p:nvPr/>
          </p:nvSpPr>
          <p:spPr>
            <a:xfrm>
              <a:off x="3925085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F8DC41D-5B95-CFCD-B7E3-861227F4E0E9}"/>
                </a:ext>
              </a:extLst>
            </p:cNvPr>
            <p:cNvSpPr txBox="1"/>
            <p:nvPr/>
          </p:nvSpPr>
          <p:spPr>
            <a:xfrm>
              <a:off x="4376154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E8C3DE7-EAF7-8E9E-DA5B-6714BD05B612}"/>
                </a:ext>
              </a:extLst>
            </p:cNvPr>
            <p:cNvSpPr txBox="1"/>
            <p:nvPr/>
          </p:nvSpPr>
          <p:spPr>
            <a:xfrm>
              <a:off x="483245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A6096D5-BCA2-DCB8-83C9-36400BBCAFD1}"/>
                </a:ext>
              </a:extLst>
            </p:cNvPr>
            <p:cNvSpPr txBox="1"/>
            <p:nvPr/>
          </p:nvSpPr>
          <p:spPr>
            <a:xfrm flipH="1">
              <a:off x="5228823" y="3269218"/>
              <a:ext cx="345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920E8C8-BE03-3A38-A6ED-8D05B2FB4F25}"/>
                </a:ext>
              </a:extLst>
            </p:cNvPr>
            <p:cNvSpPr txBox="1"/>
            <p:nvPr/>
          </p:nvSpPr>
          <p:spPr>
            <a:xfrm>
              <a:off x="566827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A0335DB-DC6D-23B9-2890-579E3ACDD4B1}"/>
                </a:ext>
              </a:extLst>
            </p:cNvPr>
            <p:cNvSpPr txBox="1"/>
            <p:nvPr/>
          </p:nvSpPr>
          <p:spPr>
            <a:xfrm>
              <a:off x="6020602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D390443-60C9-3A93-5E6E-DA98D754064A}"/>
                </a:ext>
              </a:extLst>
            </p:cNvPr>
            <p:cNvSpPr txBox="1"/>
            <p:nvPr/>
          </p:nvSpPr>
          <p:spPr>
            <a:xfrm>
              <a:off x="6482245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B4243DE-14BA-5339-ECFB-D9CBB4BC5A56}"/>
                </a:ext>
              </a:extLst>
            </p:cNvPr>
            <p:cNvSpPr txBox="1"/>
            <p:nvPr/>
          </p:nvSpPr>
          <p:spPr>
            <a:xfrm>
              <a:off x="6881909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8C578D5-18E7-EFE4-0505-A755B5D8BD6E}"/>
                </a:ext>
              </a:extLst>
            </p:cNvPr>
            <p:cNvSpPr txBox="1"/>
            <p:nvPr/>
          </p:nvSpPr>
          <p:spPr>
            <a:xfrm>
              <a:off x="7341804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12A7A51-043A-D85E-62D4-763CA931F793}"/>
                </a:ext>
              </a:extLst>
            </p:cNvPr>
            <p:cNvSpPr txBox="1"/>
            <p:nvPr/>
          </p:nvSpPr>
          <p:spPr>
            <a:xfrm>
              <a:off x="7786286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9192FDA-B173-7D60-18A3-EF3FF4FFCAB2}"/>
                </a:ext>
              </a:extLst>
            </p:cNvPr>
            <p:cNvSpPr txBox="1"/>
            <p:nvPr/>
          </p:nvSpPr>
          <p:spPr>
            <a:xfrm>
              <a:off x="824069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466FC29-DE1B-71E4-2256-C76199C0A0A9}"/>
                </a:ext>
              </a:extLst>
            </p:cNvPr>
            <p:cNvSpPr txBox="1"/>
            <p:nvPr/>
          </p:nvSpPr>
          <p:spPr>
            <a:xfrm>
              <a:off x="869813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2B3DA97-C2CF-09B2-16E8-0AAC467D4004}"/>
                </a:ext>
              </a:extLst>
            </p:cNvPr>
            <p:cNvSpPr txBox="1"/>
            <p:nvPr/>
          </p:nvSpPr>
          <p:spPr>
            <a:xfrm>
              <a:off x="914952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17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B96353C-4AC6-F51E-3ED6-88704D07F47D}"/>
                </a:ext>
              </a:extLst>
            </p:cNvPr>
            <p:cNvSpPr txBox="1"/>
            <p:nvPr/>
          </p:nvSpPr>
          <p:spPr>
            <a:xfrm>
              <a:off x="951271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18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926D277-F4B4-D1E8-7146-21A8980A9148}"/>
                </a:ext>
              </a:extLst>
            </p:cNvPr>
            <p:cNvSpPr txBox="1"/>
            <p:nvPr/>
          </p:nvSpPr>
          <p:spPr>
            <a:xfrm>
              <a:off x="1001353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94B94C4-107E-78B5-575A-1ED62B075A76}"/>
                </a:ext>
              </a:extLst>
            </p:cNvPr>
            <p:cNvSpPr txBox="1"/>
            <p:nvPr/>
          </p:nvSpPr>
          <p:spPr>
            <a:xfrm>
              <a:off x="1051435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4533D89-2F70-43A0-237F-97D73FD3B68B}"/>
                </a:ext>
              </a:extLst>
            </p:cNvPr>
            <p:cNvCxnSpPr>
              <a:cxnSpLocks/>
            </p:cNvCxnSpPr>
            <p:nvPr/>
          </p:nvCxnSpPr>
          <p:spPr>
            <a:xfrm>
              <a:off x="626268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424DD50-7090-E927-E749-BCE45C880288}"/>
                </a:ext>
              </a:extLst>
            </p:cNvPr>
            <p:cNvCxnSpPr>
              <a:cxnSpLocks/>
            </p:cNvCxnSpPr>
            <p:nvPr/>
          </p:nvCxnSpPr>
          <p:spPr>
            <a:xfrm>
              <a:off x="231505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043648BE-B9C4-25DA-2CC0-EE02DCA71846}"/>
              </a:ext>
            </a:extLst>
          </p:cNvPr>
          <p:cNvSpPr txBox="1"/>
          <p:nvPr/>
        </p:nvSpPr>
        <p:spPr>
          <a:xfrm>
            <a:off x="647700" y="4887327"/>
            <a:ext cx="812290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Between 3 and 11, inclusive:</a:t>
            </a:r>
          </a:p>
          <a:p>
            <a:r>
              <a:rPr lang="en-US" sz="2800" dirty="0"/>
              <a:t> </a:t>
            </a:r>
            <a:r>
              <a:rPr lang="en-US" sz="2800" dirty="0" err="1"/>
              <a:t>Binomcdf</a:t>
            </a:r>
            <a:r>
              <a:rPr lang="en-US" sz="2800" dirty="0"/>
              <a:t> (20, 0.25, 11) – </a:t>
            </a:r>
            <a:r>
              <a:rPr lang="en-US" sz="2800" i="1" dirty="0" err="1">
                <a:solidFill>
                  <a:srgbClr val="FF0000"/>
                </a:solidFill>
              </a:rPr>
              <a:t>binomcdf</a:t>
            </a:r>
            <a:r>
              <a:rPr lang="en-US" sz="2800" i="1" dirty="0">
                <a:solidFill>
                  <a:srgbClr val="FF0000"/>
                </a:solidFill>
              </a:rPr>
              <a:t> (20, 0.25, 2) </a:t>
            </a:r>
            <a:r>
              <a:rPr lang="en-US" sz="2800" dirty="0"/>
              <a:t>=. 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242729D-FD3A-DC77-69A9-2D7DAACE8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435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5ADDA15-8B80-1114-713D-8060F3A09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413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870CB23-9602-7E60-95E5-23ABA9399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98650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8220E66-C776-551A-92D1-28AD12D95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25651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48D382A-CEE6-66FA-91FD-6CE5FDC42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2652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645C624-8195-F91B-2EA8-B60C022F0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24107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9FA82DB-D65F-9B77-B601-D4C65C8D9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06672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A370DE2-B9B2-2495-07FE-85972DB05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203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DFE2EB7-0DE3-ABB1-6785-7C5F3703CB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2351" y="2862859"/>
            <a:ext cx="178832" cy="17883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907DE6A-112B-0E10-4D10-ADD68FC9B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48865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4EED6F9-8A24-4BBF-7DDC-BB803533F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94353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D355DCE-9431-31BA-399A-42AE4CF1B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9567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93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8C160-ACBE-DDFE-02C0-5BC52B0B0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D284C-950E-3745-9063-3937311D6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646" y="723900"/>
            <a:ext cx="10725149" cy="185952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700" dirty="0"/>
            </a:br>
            <a:r>
              <a:rPr lang="en-US" sz="2700" dirty="0"/>
              <a:t>What is the probability of getting </a:t>
            </a:r>
            <a:r>
              <a:rPr lang="en-US" sz="2700" b="1" dirty="0"/>
              <a:t> between 3 and 11 </a:t>
            </a:r>
            <a:r>
              <a:rPr lang="en-US" sz="2700" dirty="0"/>
              <a:t>questions right?</a:t>
            </a:r>
            <a:br>
              <a:rPr lang="en-US" sz="2700" dirty="0"/>
            </a:br>
            <a:r>
              <a:rPr lang="en-US" sz="2700" dirty="0"/>
              <a:t>Between means not including the borders, so it would be: </a:t>
            </a:r>
            <a:br>
              <a:rPr lang="en-US" sz="2700" dirty="0"/>
            </a:br>
            <a:r>
              <a:rPr lang="en-US" sz="2700" dirty="0"/>
              <a:t>  4, 5, 6, 7, 8, 9, 10</a:t>
            </a:r>
            <a:br>
              <a:rPr lang="en-US" sz="2700" dirty="0"/>
            </a:br>
            <a:r>
              <a:rPr lang="en-US" sz="2700" dirty="0"/>
              <a:t>     </a:t>
            </a:r>
            <a:br>
              <a:rPr lang="en-US" sz="2700" dirty="0"/>
            </a:br>
            <a:r>
              <a:rPr lang="en-US" sz="2700" dirty="0"/>
              <a:t>We find the ones we want – 11 or fewer – and subtract the ones we don’t want, which are 3 or fewer. </a:t>
            </a:r>
            <a:endParaRPr lang="en-US" dirty="0"/>
          </a:p>
        </p:txBody>
      </p:sp>
      <p:grpSp>
        <p:nvGrpSpPr>
          <p:cNvPr id="3" name="Group 2" descr="21 small vertical lines labeled 0-20 in sequence, evenly spaced. &#10;There are red dots above 0, 1, 2, 3 and 4, to represent &quot;4 or fewer&quot; as what we want to exclude; green dots above 4, 5, 6, 7, 8, 9, and 10 to show the included numbers in the statement &quot;between 3 and 11.&quot; ">
            <a:extLst>
              <a:ext uri="{FF2B5EF4-FFF2-40B4-BE49-F238E27FC236}">
                <a16:creationId xmlns:a16="http://schemas.microsoft.com/office/drawing/2014/main" id="{DE739F7A-F990-235A-B0D5-96D3B6897D92}"/>
              </a:ext>
            </a:extLst>
          </p:cNvPr>
          <p:cNvGrpSpPr/>
          <p:nvPr/>
        </p:nvGrpSpPr>
        <p:grpSpPr>
          <a:xfrm>
            <a:off x="1544519" y="3238498"/>
            <a:ext cx="9213578" cy="809627"/>
            <a:chOff x="1732307" y="2828923"/>
            <a:chExt cx="9213578" cy="80962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1067C6E-5469-FFC8-E567-1FA76D6F20EB}"/>
                </a:ext>
              </a:extLst>
            </p:cNvPr>
            <p:cNvCxnSpPr>
              <a:cxnSpLocks/>
            </p:cNvCxnSpPr>
            <p:nvPr/>
          </p:nvCxnSpPr>
          <p:spPr>
            <a:xfrm>
              <a:off x="187642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A52FAD5-2B8A-A50F-FD80-C511E450DA19}"/>
                </a:ext>
              </a:extLst>
            </p:cNvPr>
            <p:cNvCxnSpPr>
              <a:cxnSpLocks/>
            </p:cNvCxnSpPr>
            <p:nvPr/>
          </p:nvCxnSpPr>
          <p:spPr>
            <a:xfrm>
              <a:off x="275367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E4191DA-B9E2-ACFB-C11D-E10556DF4DC3}"/>
                </a:ext>
              </a:extLst>
            </p:cNvPr>
            <p:cNvCxnSpPr>
              <a:cxnSpLocks/>
            </p:cNvCxnSpPr>
            <p:nvPr/>
          </p:nvCxnSpPr>
          <p:spPr>
            <a:xfrm>
              <a:off x="319230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CBBEF8F-D2A9-0432-B15A-1C7618E88F75}"/>
                </a:ext>
              </a:extLst>
            </p:cNvPr>
            <p:cNvCxnSpPr>
              <a:cxnSpLocks/>
            </p:cNvCxnSpPr>
            <p:nvPr/>
          </p:nvCxnSpPr>
          <p:spPr>
            <a:xfrm>
              <a:off x="363092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D8FC715-63B5-E17C-EFB3-BC825E8C0EC3}"/>
                </a:ext>
              </a:extLst>
            </p:cNvPr>
            <p:cNvCxnSpPr>
              <a:cxnSpLocks/>
            </p:cNvCxnSpPr>
            <p:nvPr/>
          </p:nvCxnSpPr>
          <p:spPr>
            <a:xfrm>
              <a:off x="406955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742A664-0667-8EEA-BB17-3632EF957DE4}"/>
                </a:ext>
              </a:extLst>
            </p:cNvPr>
            <p:cNvCxnSpPr>
              <a:cxnSpLocks/>
            </p:cNvCxnSpPr>
            <p:nvPr/>
          </p:nvCxnSpPr>
          <p:spPr>
            <a:xfrm>
              <a:off x="450818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04D2206-9C50-F341-5662-23CE2C402BEB}"/>
                </a:ext>
              </a:extLst>
            </p:cNvPr>
            <p:cNvCxnSpPr>
              <a:cxnSpLocks/>
            </p:cNvCxnSpPr>
            <p:nvPr/>
          </p:nvCxnSpPr>
          <p:spPr>
            <a:xfrm>
              <a:off x="494680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1B6222B-701C-E898-B9E3-5163CED36929}"/>
                </a:ext>
              </a:extLst>
            </p:cNvPr>
            <p:cNvCxnSpPr>
              <a:cxnSpLocks/>
            </p:cNvCxnSpPr>
            <p:nvPr/>
          </p:nvCxnSpPr>
          <p:spPr>
            <a:xfrm>
              <a:off x="538543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F28BD8A-62F8-E258-1BBA-72112F705A63}"/>
                </a:ext>
              </a:extLst>
            </p:cNvPr>
            <p:cNvCxnSpPr>
              <a:cxnSpLocks/>
            </p:cNvCxnSpPr>
            <p:nvPr/>
          </p:nvCxnSpPr>
          <p:spPr>
            <a:xfrm>
              <a:off x="582405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1498A3-B1F6-85F9-2B13-A51C7BD8CDDE}"/>
                </a:ext>
              </a:extLst>
            </p:cNvPr>
            <p:cNvCxnSpPr>
              <a:cxnSpLocks/>
            </p:cNvCxnSpPr>
            <p:nvPr/>
          </p:nvCxnSpPr>
          <p:spPr>
            <a:xfrm>
              <a:off x="670131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D9A2E4-6502-04EB-C9C2-0FC39743E9B8}"/>
                </a:ext>
              </a:extLst>
            </p:cNvPr>
            <p:cNvCxnSpPr>
              <a:cxnSpLocks/>
            </p:cNvCxnSpPr>
            <p:nvPr/>
          </p:nvCxnSpPr>
          <p:spPr>
            <a:xfrm>
              <a:off x="713993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AFA554D-ACCD-0CCE-BE2A-14CD74658642}"/>
                </a:ext>
              </a:extLst>
            </p:cNvPr>
            <p:cNvCxnSpPr>
              <a:cxnSpLocks/>
            </p:cNvCxnSpPr>
            <p:nvPr/>
          </p:nvCxnSpPr>
          <p:spPr>
            <a:xfrm>
              <a:off x="757856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642CA78-3C29-2F20-4DF9-C0B544ABA51D}"/>
                </a:ext>
              </a:extLst>
            </p:cNvPr>
            <p:cNvCxnSpPr>
              <a:cxnSpLocks/>
            </p:cNvCxnSpPr>
            <p:nvPr/>
          </p:nvCxnSpPr>
          <p:spPr>
            <a:xfrm>
              <a:off x="801718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E5FF862-E08C-7435-570D-5CB099FD15C1}"/>
                </a:ext>
              </a:extLst>
            </p:cNvPr>
            <p:cNvCxnSpPr>
              <a:cxnSpLocks/>
            </p:cNvCxnSpPr>
            <p:nvPr/>
          </p:nvCxnSpPr>
          <p:spPr>
            <a:xfrm>
              <a:off x="845581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F9261C3-9E06-E17E-A085-090C934C82CA}"/>
                </a:ext>
              </a:extLst>
            </p:cNvPr>
            <p:cNvCxnSpPr>
              <a:cxnSpLocks/>
            </p:cNvCxnSpPr>
            <p:nvPr/>
          </p:nvCxnSpPr>
          <p:spPr>
            <a:xfrm>
              <a:off x="889444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5350830-9372-5ECE-534C-4601BBF0A666}"/>
                </a:ext>
              </a:extLst>
            </p:cNvPr>
            <p:cNvCxnSpPr>
              <a:cxnSpLocks/>
            </p:cNvCxnSpPr>
            <p:nvPr/>
          </p:nvCxnSpPr>
          <p:spPr>
            <a:xfrm>
              <a:off x="9333067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7A537BA-5471-3923-22EF-4B828E8D4143}"/>
                </a:ext>
              </a:extLst>
            </p:cNvPr>
            <p:cNvCxnSpPr>
              <a:cxnSpLocks/>
            </p:cNvCxnSpPr>
            <p:nvPr/>
          </p:nvCxnSpPr>
          <p:spPr>
            <a:xfrm>
              <a:off x="9771693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0A0D412-652B-A3EB-B6E0-9FBBCF3F844A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319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6580650-81D7-751D-F3D6-6ABDD058BDAD}"/>
                </a:ext>
              </a:extLst>
            </p:cNvPr>
            <p:cNvCxnSpPr>
              <a:cxnSpLocks/>
            </p:cNvCxnSpPr>
            <p:nvPr/>
          </p:nvCxnSpPr>
          <p:spPr>
            <a:xfrm>
              <a:off x="10648950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4CBCCBF-3B86-328F-A62D-308F6179F6A5}"/>
                </a:ext>
              </a:extLst>
            </p:cNvPr>
            <p:cNvSpPr txBox="1"/>
            <p:nvPr/>
          </p:nvSpPr>
          <p:spPr>
            <a:xfrm>
              <a:off x="173230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16A4290-5BBD-0449-3468-F136D9FB6D31}"/>
                </a:ext>
              </a:extLst>
            </p:cNvPr>
            <p:cNvSpPr txBox="1"/>
            <p:nvPr/>
          </p:nvSpPr>
          <p:spPr>
            <a:xfrm>
              <a:off x="2158334" y="3269218"/>
              <a:ext cx="308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F2FD7D4-8939-A375-C24B-9D84DCE5BD43}"/>
                </a:ext>
              </a:extLst>
            </p:cNvPr>
            <p:cNvSpPr txBox="1"/>
            <p:nvPr/>
          </p:nvSpPr>
          <p:spPr>
            <a:xfrm>
              <a:off x="2586989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C3F326-70EE-B9B9-629F-DCD7ED92E36D}"/>
                </a:ext>
              </a:extLst>
            </p:cNvPr>
            <p:cNvSpPr txBox="1"/>
            <p:nvPr/>
          </p:nvSpPr>
          <p:spPr>
            <a:xfrm>
              <a:off x="2999021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806E8B7-19D0-1E46-857C-22AC77BA5663}"/>
                </a:ext>
              </a:extLst>
            </p:cNvPr>
            <p:cNvSpPr txBox="1"/>
            <p:nvPr/>
          </p:nvSpPr>
          <p:spPr>
            <a:xfrm>
              <a:off x="346519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E5549F1-4F84-5ED1-C02C-B1D21B8FD37C}"/>
                </a:ext>
              </a:extLst>
            </p:cNvPr>
            <p:cNvSpPr txBox="1"/>
            <p:nvPr/>
          </p:nvSpPr>
          <p:spPr>
            <a:xfrm>
              <a:off x="3925085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6F49C55-FB2D-D586-9F49-FD88A223910F}"/>
                </a:ext>
              </a:extLst>
            </p:cNvPr>
            <p:cNvSpPr txBox="1"/>
            <p:nvPr/>
          </p:nvSpPr>
          <p:spPr>
            <a:xfrm>
              <a:off x="4376154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C4913E3-F1E5-078C-641C-E3779A65BE70}"/>
                </a:ext>
              </a:extLst>
            </p:cNvPr>
            <p:cNvSpPr txBox="1"/>
            <p:nvPr/>
          </p:nvSpPr>
          <p:spPr>
            <a:xfrm>
              <a:off x="4832453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3546B74-063D-CA22-326C-0A55A19B865E}"/>
                </a:ext>
              </a:extLst>
            </p:cNvPr>
            <p:cNvSpPr txBox="1"/>
            <p:nvPr/>
          </p:nvSpPr>
          <p:spPr>
            <a:xfrm flipH="1">
              <a:off x="5228823" y="3269218"/>
              <a:ext cx="345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0A6EA3E-EB66-01A0-DEF6-69D8C98A4DAC}"/>
                </a:ext>
              </a:extLst>
            </p:cNvPr>
            <p:cNvSpPr txBox="1"/>
            <p:nvPr/>
          </p:nvSpPr>
          <p:spPr>
            <a:xfrm>
              <a:off x="5668277" y="32692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31598BD-2FEF-07A4-7D36-3195DA2F92C3}"/>
                </a:ext>
              </a:extLst>
            </p:cNvPr>
            <p:cNvSpPr txBox="1"/>
            <p:nvPr/>
          </p:nvSpPr>
          <p:spPr>
            <a:xfrm>
              <a:off x="6020602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E786A73-3AF6-3CA7-FD51-4D13C9289300}"/>
                </a:ext>
              </a:extLst>
            </p:cNvPr>
            <p:cNvSpPr txBox="1"/>
            <p:nvPr/>
          </p:nvSpPr>
          <p:spPr>
            <a:xfrm>
              <a:off x="6482245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C9CE359-5106-C277-6101-C70308999C9A}"/>
                </a:ext>
              </a:extLst>
            </p:cNvPr>
            <p:cNvSpPr txBox="1"/>
            <p:nvPr/>
          </p:nvSpPr>
          <p:spPr>
            <a:xfrm>
              <a:off x="6881909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A644460-9CCC-EBA9-251F-6DB5C37E0E77}"/>
                </a:ext>
              </a:extLst>
            </p:cNvPr>
            <p:cNvSpPr txBox="1"/>
            <p:nvPr/>
          </p:nvSpPr>
          <p:spPr>
            <a:xfrm>
              <a:off x="7341804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B004DA4-0C8C-4888-1CD5-48B7007DF913}"/>
                </a:ext>
              </a:extLst>
            </p:cNvPr>
            <p:cNvSpPr txBox="1"/>
            <p:nvPr/>
          </p:nvSpPr>
          <p:spPr>
            <a:xfrm>
              <a:off x="7786286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6D83026-1D24-8E50-DC95-BE61DA7303F2}"/>
                </a:ext>
              </a:extLst>
            </p:cNvPr>
            <p:cNvSpPr txBox="1"/>
            <p:nvPr/>
          </p:nvSpPr>
          <p:spPr>
            <a:xfrm>
              <a:off x="824069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901D3D2-AB3C-9646-85A0-449929824513}"/>
                </a:ext>
              </a:extLst>
            </p:cNvPr>
            <p:cNvSpPr txBox="1"/>
            <p:nvPr/>
          </p:nvSpPr>
          <p:spPr>
            <a:xfrm>
              <a:off x="869813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25426DE-D25B-A198-7FD9-CB8E79420846}"/>
                </a:ext>
              </a:extLst>
            </p:cNvPr>
            <p:cNvSpPr txBox="1"/>
            <p:nvPr/>
          </p:nvSpPr>
          <p:spPr>
            <a:xfrm>
              <a:off x="914952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17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A4E8FB3-93A8-AFB6-9B07-BA9487BC5E72}"/>
                </a:ext>
              </a:extLst>
            </p:cNvPr>
            <p:cNvSpPr txBox="1"/>
            <p:nvPr/>
          </p:nvSpPr>
          <p:spPr>
            <a:xfrm>
              <a:off x="9512713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18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0C55968-A511-B7F3-BE43-C9FD54C609D5}"/>
                </a:ext>
              </a:extLst>
            </p:cNvPr>
            <p:cNvSpPr txBox="1"/>
            <p:nvPr/>
          </p:nvSpPr>
          <p:spPr>
            <a:xfrm>
              <a:off x="10013530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19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ECDE1D5-A967-F17D-A878-BF8E9575E27E}"/>
                </a:ext>
              </a:extLst>
            </p:cNvPr>
            <p:cNvSpPr txBox="1"/>
            <p:nvPr/>
          </p:nvSpPr>
          <p:spPr>
            <a:xfrm>
              <a:off x="10514357" y="3269218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27CD1F9-7F8F-0B9C-B594-2821BC50B7EF}"/>
                </a:ext>
              </a:extLst>
            </p:cNvPr>
            <p:cNvCxnSpPr>
              <a:cxnSpLocks/>
            </p:cNvCxnSpPr>
            <p:nvPr/>
          </p:nvCxnSpPr>
          <p:spPr>
            <a:xfrm>
              <a:off x="6262685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B502510-40F6-69E1-B594-31F39C35D073}"/>
                </a:ext>
              </a:extLst>
            </p:cNvPr>
            <p:cNvCxnSpPr>
              <a:cxnSpLocks/>
            </p:cNvCxnSpPr>
            <p:nvPr/>
          </p:nvCxnSpPr>
          <p:spPr>
            <a:xfrm>
              <a:off x="2315051" y="2828923"/>
              <a:ext cx="0" cy="39052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9FD2F9FC-2753-83AC-C28A-563352F7F881}"/>
              </a:ext>
            </a:extLst>
          </p:cNvPr>
          <p:cNvSpPr txBox="1"/>
          <p:nvPr/>
        </p:nvSpPr>
        <p:spPr>
          <a:xfrm>
            <a:off x="647700" y="4887327"/>
            <a:ext cx="812290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Between 3 and 11, inclusive:</a:t>
            </a:r>
          </a:p>
          <a:p>
            <a:r>
              <a:rPr lang="en-US" sz="2800" dirty="0"/>
              <a:t> </a:t>
            </a:r>
            <a:r>
              <a:rPr lang="en-US" sz="2800" dirty="0" err="1"/>
              <a:t>Binomcdf</a:t>
            </a:r>
            <a:r>
              <a:rPr lang="en-US" sz="2800" dirty="0"/>
              <a:t> (20, 0.25, 10) – </a:t>
            </a:r>
            <a:r>
              <a:rPr lang="en-US" sz="2800" i="1" dirty="0" err="1">
                <a:solidFill>
                  <a:srgbClr val="FF0000"/>
                </a:solidFill>
              </a:rPr>
              <a:t>binomcdf</a:t>
            </a:r>
            <a:r>
              <a:rPr lang="en-US" sz="2800" i="1" dirty="0">
                <a:solidFill>
                  <a:srgbClr val="FF0000"/>
                </a:solidFill>
              </a:rPr>
              <a:t> (20, 0.25, 3) </a:t>
            </a:r>
            <a:r>
              <a:rPr lang="en-US" sz="2800" dirty="0"/>
              <a:t>=. 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91EF510-74C7-2A99-1ED1-31959E77E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435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0E178AF-684B-4E44-578E-1CDD13721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413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40A79A2-C58F-0CD6-0E5A-08DEA7BC6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98650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A115940-6DC1-DA45-73FE-B2C77910A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25651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3B225E7-F17A-4126-9FE2-CA3FD6906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2652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B507601-3397-8735-3346-A4C3D608E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06672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E098C6E-82FA-FA7B-DC0F-42365463F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2038" y="2862859"/>
            <a:ext cx="178832" cy="178832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1AFEB85-B667-B25A-AEBA-CAA63E92EC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2351" y="2862859"/>
            <a:ext cx="178832" cy="17883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36D78D7-F511-D72A-9A9D-C7E166142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48865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53CB531C-FB3F-E6C7-6567-B3E2EA012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94353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AEA6220-3F11-3A5B-A849-A76BFC8C4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9567" y="2862859"/>
            <a:ext cx="178832" cy="1788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26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Yes, you can download, share, &amp;/or change this if you: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4250" y="1854762"/>
            <a:ext cx="4629150" cy="2085485"/>
          </a:xfrm>
        </p:spPr>
        <p:txBody>
          <a:bodyPr>
            <a:noAutofit/>
          </a:bodyPr>
          <a:lstStyle/>
          <a:p>
            <a:r>
              <a:rPr lang="en-US" sz="1012" dirty="0"/>
              <a:t>Please attribute to Susan Jones with a link to </a:t>
            </a:r>
            <a:r>
              <a:rPr lang="en-US" sz="1012" dirty="0">
                <a:hlinkClick r:id="rId3"/>
              </a:rPr>
              <a:t>http://</a:t>
            </a:r>
            <a:r>
              <a:rPr lang="en-US" sz="1012" dirty="0" err="1">
                <a:hlinkClick r:id="rId3"/>
              </a:rPr>
              <a:t>www.resourceroom.net</a:t>
            </a:r>
            <a:r>
              <a:rPr lang="en-US" sz="1012" dirty="0"/>
              <a:t> </a:t>
            </a:r>
          </a:p>
          <a:p>
            <a:r>
              <a:rPr lang="en-US" sz="1012" dirty="0"/>
              <a:t>This work is licensed under </a:t>
            </a:r>
            <a:r>
              <a:rPr lang="en-US" sz="1012" dirty="0">
                <a:hlinkClick r:id="rId4"/>
              </a:rPr>
              <a:t>https://creativecommons.org/licenses/by/4.0/</a:t>
            </a:r>
            <a:r>
              <a:rPr lang="en-US" sz="1012" dirty="0"/>
              <a:t>  </a:t>
            </a:r>
          </a:p>
          <a:p>
            <a:r>
              <a:rPr lang="en-US" sz="1012" dirty="0"/>
              <a:t>This license lets others modify work even for commercial purposes, as long as credit is given to me. See </a:t>
            </a:r>
            <a:r>
              <a:rPr lang="en-US" sz="1012" dirty="0">
                <a:hlinkClick r:id="rId5"/>
              </a:rPr>
              <a:t>https://creativecommons.org/licenses/</a:t>
            </a:r>
            <a:r>
              <a:rPr lang="en-US" sz="1012" dirty="0"/>
              <a:t>  for more information &amp; links to the license deed and legal code.</a:t>
            </a:r>
          </a:p>
          <a:p>
            <a:endParaRPr lang="en-US" sz="1012" dirty="0"/>
          </a:p>
          <a:p>
            <a:pPr>
              <a:buNone/>
            </a:pPr>
            <a:r>
              <a:rPr lang="en-US" sz="1012" dirty="0"/>
              <a:t> </a:t>
            </a:r>
          </a:p>
          <a:p>
            <a:pPr>
              <a:buNone/>
            </a:pPr>
            <a:endParaRPr lang="en-US" sz="1012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45E9B-BC70-4C66-A4B5-1BCD3693A134}" type="datetime1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Sue Jones -- CC BY unless otherwise indicated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2" descr="http://i.creativecommons.org/l/by/3.0/88x31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4398" y="4543426"/>
            <a:ext cx="1290404" cy="45457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AA833C-C444-CC4C-6E3F-3F91B60EF9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318" y="6522893"/>
            <a:ext cx="335107" cy="33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47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3618</TotalTime>
  <Words>1321</Words>
  <Application>Microsoft Office PowerPoint</Application>
  <PresentationFormat>Widescreen</PresentationFormat>
  <Paragraphs>235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Wingdings</vt:lpstr>
      <vt:lpstr>Office Theme</vt:lpstr>
      <vt:lpstr>Binomial probability</vt:lpstr>
      <vt:lpstr>What is Binomial?  A Yes or No situation</vt:lpstr>
      <vt:lpstr>Using the TI-84</vt:lpstr>
      <vt:lpstr>Our binomial situation example </vt:lpstr>
      <vt:lpstr>binompdf</vt:lpstr>
      <vt:lpstr> BINOMCDF :  Cumulative probability (more than one possibility, added up)   </vt:lpstr>
      <vt:lpstr> What is the probability of getting at most 5 questions right?  0, 1, 2, 3, or 4 questions right.    It’s another way of saying “5 or fewer.”        Input into the calculator “5 or fewer.”     </vt:lpstr>
      <vt:lpstr> What is the probability of getting fewer than 5 questions right?  0, 1, 2, 3, or 4 questions right.           Input into the calculator “4 or fewer,”  so we don’t include 5.      </vt:lpstr>
      <vt:lpstr> What is the probability of getting  more than 5 questions right?   6, 7, 8, 9, 10…. Et cetera…       We need to figure out what we *don’t* want and then subtract that from 1.  Since we *don’t want the 5*  we include 5 in the “ones that don’t match.”    </vt:lpstr>
      <vt:lpstr> What is the probability of getting  5 or more questions right?  5, 6, 7, 8, 9, 10…. Et cetera…       We need to figure out what we *don’t* want and then subtract that from 1.  Since we *want the 5* we back up and ask for “4 or fewer  for the “ones that don’t match.”    </vt:lpstr>
      <vt:lpstr> “At least 5” also means getting  5 or more questions right.   The “less than 5 is what we don’t want.        We back up and ask for “4 or fewer  for the “ones that don’t match.”    </vt:lpstr>
      <vt:lpstr> What is the probability of getting  between 3 and 11 questions right, inclusive?  3, 4, 5, 6, 7, 8, 9, 10, 11       We find the ones we want – 11 or fewer – and subtract the ones we don’t want, which are 2 or fewer. </vt:lpstr>
      <vt:lpstr> What is the probability of getting  between 3 and 11 questions right? Between means not including the borders, so it would be:    4, 5, 6, 7, 8, 9, 10       We find the ones we want – 11 or fewer – and subtract the ones we don’t want, which are 3 or fewer. </vt:lpstr>
      <vt:lpstr>Yes, you can download, share, &amp;/or change this if you: </vt:lpstr>
    </vt:vector>
  </TitlesOfParts>
  <Company>Parkland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Jones</dc:creator>
  <cp:lastModifiedBy>Susan Jones</cp:lastModifiedBy>
  <cp:revision>2</cp:revision>
  <dcterms:created xsi:type="dcterms:W3CDTF">2026-10-13T20:23:11Z</dcterms:created>
  <dcterms:modified xsi:type="dcterms:W3CDTF">2026-10-19T21:48:33Z</dcterms:modified>
</cp:coreProperties>
</file>