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68" r:id="rId3"/>
    <p:sldId id="302" r:id="rId4"/>
    <p:sldId id="303" r:id="rId5"/>
    <p:sldId id="270" r:id="rId6"/>
    <p:sldId id="304" r:id="rId7"/>
    <p:sldId id="305" r:id="rId8"/>
    <p:sldId id="307" r:id="rId9"/>
    <p:sldId id="308" r:id="rId10"/>
    <p:sldId id="314" r:id="rId11"/>
    <p:sldId id="309" r:id="rId12"/>
    <p:sldId id="310" r:id="rId13"/>
    <p:sldId id="311" r:id="rId14"/>
    <p:sldId id="272" r:id="rId15"/>
    <p:sldId id="312" r:id="rId16"/>
    <p:sldId id="313" r:id="rId17"/>
    <p:sldId id="259" r:id="rId18"/>
    <p:sldId id="269" r:id="rId19"/>
    <p:sldId id="315" r:id="rId20"/>
    <p:sldId id="316" r:id="rId21"/>
    <p:sldId id="266" r:id="rId22"/>
    <p:sldId id="273" r:id="rId23"/>
    <p:sldId id="267" r:id="rId24"/>
    <p:sldId id="275" r:id="rId25"/>
    <p:sldId id="277" r:id="rId26"/>
    <p:sldId id="276" r:id="rId27"/>
    <p:sldId id="261" r:id="rId28"/>
    <p:sldId id="278" r:id="rId29"/>
    <p:sldId id="279" r:id="rId30"/>
    <p:sldId id="281" r:id="rId31"/>
    <p:sldId id="282" r:id="rId32"/>
    <p:sldId id="280" r:id="rId33"/>
    <p:sldId id="283" r:id="rId34"/>
    <p:sldId id="262" r:id="rId35"/>
    <p:sldId id="284" r:id="rId36"/>
    <p:sldId id="285" r:id="rId37"/>
    <p:sldId id="286" r:id="rId38"/>
    <p:sldId id="317" r:id="rId39"/>
    <p:sldId id="287" r:id="rId40"/>
    <p:sldId id="288" r:id="rId41"/>
    <p:sldId id="289" r:id="rId42"/>
    <p:sldId id="290" r:id="rId43"/>
    <p:sldId id="291" r:id="rId44"/>
    <p:sldId id="292" r:id="rId45"/>
    <p:sldId id="297" r:id="rId46"/>
    <p:sldId id="293" r:id="rId47"/>
    <p:sldId id="296" r:id="rId48"/>
    <p:sldId id="298" r:id="rId49"/>
    <p:sldId id="300" r:id="rId50"/>
    <p:sldId id="299" r:id="rId51"/>
    <p:sldId id="295" r:id="rId52"/>
    <p:sldId id="265" r:id="rId53"/>
    <p:sldId id="258" r:id="rId54"/>
    <p:sldId id="274" r:id="rId55"/>
    <p:sldId id="271" r:id="rId56"/>
    <p:sldId id="263" r:id="rId57"/>
    <p:sldId id="306"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2" autoAdjust="0"/>
    <p:restoredTop sz="73724" autoAdjust="0"/>
  </p:normalViewPr>
  <p:slideViewPr>
    <p:cSldViewPr snapToGrid="0">
      <p:cViewPr varScale="1">
        <p:scale>
          <a:sx n="81" d="100"/>
          <a:sy n="81" d="100"/>
        </p:scale>
        <p:origin x="210" y="96"/>
      </p:cViewPr>
      <p:guideLst/>
    </p:cSldViewPr>
  </p:slid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Jones" userId="3f7a5bd4-892c-4f72-b0af-0f865e9da536" providerId="ADAL" clId="{EEE55158-E66C-444E-9231-B2B3216AAF05}"/>
    <pc:docChg chg="custSel modSld sldOrd">
      <pc:chgData name="Susan Jones" userId="3f7a5bd4-892c-4f72-b0af-0f865e9da536" providerId="ADAL" clId="{EEE55158-E66C-444E-9231-B2B3216AAF05}" dt="2025-04-02T21:56:43.451" v="541" actId="20577"/>
      <pc:docMkLst>
        <pc:docMk/>
      </pc:docMkLst>
      <pc:sldChg chg="mod modShow">
        <pc:chgData name="Susan Jones" userId="3f7a5bd4-892c-4f72-b0af-0f865e9da536" providerId="ADAL" clId="{EEE55158-E66C-444E-9231-B2B3216AAF05}" dt="2025-04-02T21:54:01.781" v="162" actId="729"/>
        <pc:sldMkLst>
          <pc:docMk/>
          <pc:sldMk cId="3449358680" sldId="259"/>
        </pc:sldMkLst>
      </pc:sldChg>
      <pc:sldChg chg="modSp mod">
        <pc:chgData name="Susan Jones" userId="3f7a5bd4-892c-4f72-b0af-0f865e9da536" providerId="ADAL" clId="{EEE55158-E66C-444E-9231-B2B3216AAF05}" dt="2025-04-02T21:47:15.378" v="161" actId="20577"/>
        <pc:sldMkLst>
          <pc:docMk/>
          <pc:sldMk cId="2193659133" sldId="268"/>
        </pc:sldMkLst>
        <pc:spChg chg="mod">
          <ac:chgData name="Susan Jones" userId="3f7a5bd4-892c-4f72-b0af-0f865e9da536" providerId="ADAL" clId="{EEE55158-E66C-444E-9231-B2B3216AAF05}" dt="2025-04-02T21:47:15.378" v="161" actId="20577"/>
          <ac:spMkLst>
            <pc:docMk/>
            <pc:sldMk cId="2193659133" sldId="268"/>
            <ac:spMk id="3" creationId="{0797C400-B1A7-9BF1-61A5-17F8FA316B61}"/>
          </ac:spMkLst>
        </pc:spChg>
      </pc:sldChg>
      <pc:sldChg chg="modSp mod">
        <pc:chgData name="Susan Jones" userId="3f7a5bd4-892c-4f72-b0af-0f865e9da536" providerId="ADAL" clId="{EEE55158-E66C-444E-9231-B2B3216AAF05}" dt="2025-04-02T21:55:01.200" v="403" actId="27636"/>
        <pc:sldMkLst>
          <pc:docMk/>
          <pc:sldMk cId="552882593" sldId="269"/>
        </pc:sldMkLst>
        <pc:spChg chg="mod">
          <ac:chgData name="Susan Jones" userId="3f7a5bd4-892c-4f72-b0af-0f865e9da536" providerId="ADAL" clId="{EEE55158-E66C-444E-9231-B2B3216AAF05}" dt="2025-04-02T21:55:01.200" v="403" actId="27636"/>
          <ac:spMkLst>
            <pc:docMk/>
            <pc:sldMk cId="552882593" sldId="269"/>
            <ac:spMk id="3" creationId="{8122B326-7134-908D-81FF-FEC55E817D23}"/>
          </ac:spMkLst>
        </pc:spChg>
      </pc:sldChg>
      <pc:sldChg chg="modSp mod">
        <pc:chgData name="Susan Jones" userId="3f7a5bd4-892c-4f72-b0af-0f865e9da536" providerId="ADAL" clId="{EEE55158-E66C-444E-9231-B2B3216AAF05}" dt="2025-04-02T21:39:41.324" v="3" actId="20577"/>
        <pc:sldMkLst>
          <pc:docMk/>
          <pc:sldMk cId="1412798072" sldId="300"/>
        </pc:sldMkLst>
        <pc:spChg chg="mod">
          <ac:chgData name="Susan Jones" userId="3f7a5bd4-892c-4f72-b0af-0f865e9da536" providerId="ADAL" clId="{EEE55158-E66C-444E-9231-B2B3216AAF05}" dt="2025-04-02T21:39:41.324" v="3" actId="20577"/>
          <ac:spMkLst>
            <pc:docMk/>
            <pc:sldMk cId="1412798072" sldId="300"/>
            <ac:spMk id="3" creationId="{4F6FA160-FAEB-E63F-273A-741F4B5E4CFC}"/>
          </ac:spMkLst>
        </pc:spChg>
      </pc:sldChg>
      <pc:sldChg chg="ord">
        <pc:chgData name="Susan Jones" userId="3f7a5bd4-892c-4f72-b0af-0f865e9da536" providerId="ADAL" clId="{EEE55158-E66C-444E-9231-B2B3216AAF05}" dt="2025-04-02T21:55:33.236" v="405"/>
        <pc:sldMkLst>
          <pc:docMk/>
          <pc:sldMk cId="2946874710" sldId="315"/>
        </pc:sldMkLst>
      </pc:sldChg>
      <pc:sldChg chg="modNotesTx">
        <pc:chgData name="Susan Jones" userId="3f7a5bd4-892c-4f72-b0af-0f865e9da536" providerId="ADAL" clId="{EEE55158-E66C-444E-9231-B2B3216AAF05}" dt="2025-04-02T21:56:43.451" v="541" actId="20577"/>
        <pc:sldMkLst>
          <pc:docMk/>
          <pc:sldMk cId="3962236209"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C3F2C-1BE3-4B98-846F-A9573CEFA019}"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B7B43-009C-4D02-9500-7514C3D08DB1}" type="slidenum">
              <a:rPr lang="en-US" smtClean="0"/>
              <a:t>‹#›</a:t>
            </a:fld>
            <a:endParaRPr lang="en-US"/>
          </a:p>
        </p:txBody>
      </p:sp>
    </p:spTree>
    <p:extLst>
      <p:ext uri="{BB962C8B-B14F-4D97-AF65-F5344CB8AC3E}">
        <p14:creationId xmlns:p14="http://schemas.microsoft.com/office/powerpoint/2010/main" val="1514928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roquest.com/openview/4288d5008ad2b6195e7ac09a61178af5/1?cbl=47765&amp;pq-origsite=gscholar"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proquest.com/indexingvolumeissuelinkhandler/47765/Journal+of+Developmental+Education/02011Y04Y01$23Spring+2011$3b++Vol.+34+$283$29/34/3;jsessionid=0328D34F685C6BD97487AD7075F17F19.i-0148d69414ae1f1a6"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journals.sagepub.com/doi/full/10.3102/0162373716649056"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i.org/10.1162/edfp_a_00365"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ppic.org/publication/a-new-era-of-student-access-at-californias-community-college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files.eric.ed.gov/fulltext/EJ1117729.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crc.tc.columbia.edu/media/k2/attachments/effects-corequisite-remediation-tennessee.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oi.org/10.3102/0162373717715708"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oi.org/10.1007/s10649-020-09947-2"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ap.nationalacademies.org/catalog/25547/increasing-student-success-in-developmental-mathematics-proceedings-of-a-worksho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cee.org/college-and-work-read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lohttps:/www.ecs.org/50-state-comparison-developmental-education-policies-202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05F6B-B78B-A3CC-CF52-5DEB2E725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63388-BD06-3667-306A-1ACC5A5EC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AF8054-28B5-6727-758D-F0FF514BE863}"/>
              </a:ext>
            </a:extLst>
          </p:cNvPr>
          <p:cNvSpPr>
            <a:spLocks noGrp="1"/>
          </p:cNvSpPr>
          <p:nvPr>
            <p:ph type="body" idx="1"/>
          </p:nvPr>
        </p:nvSpPr>
        <p:spPr/>
        <p:txBody>
          <a:bodyPr/>
          <a:lstStyle/>
          <a:p>
            <a:r>
              <a:rPr lang="en-US"/>
              <a:t>Sue duly notes that this is underplaying the competence and knowledge aspect.   If students are coming from poorly funded schools, they’ll be in worse shape. </a:t>
            </a:r>
          </a:p>
          <a:p>
            <a:r>
              <a:rPr lang="en-US"/>
              <a:t>Also I want visuals here. I need that stupid visual with the </a:t>
            </a:r>
          </a:p>
        </p:txBody>
      </p:sp>
      <p:sp>
        <p:nvSpPr>
          <p:cNvPr id="4" name="Slide Number Placeholder 3">
            <a:extLst>
              <a:ext uri="{FF2B5EF4-FFF2-40B4-BE49-F238E27FC236}">
                <a16:creationId xmlns:a16="http://schemas.microsoft.com/office/drawing/2014/main" id="{94984ECF-400A-F116-00DC-264D664FF7FB}"/>
              </a:ext>
            </a:extLst>
          </p:cNvPr>
          <p:cNvSpPr>
            <a:spLocks noGrp="1"/>
          </p:cNvSpPr>
          <p:nvPr>
            <p:ph type="sldNum" sz="quarter" idx="5"/>
          </p:nvPr>
        </p:nvSpPr>
        <p:spPr/>
        <p:txBody>
          <a:bodyPr/>
          <a:lstStyle/>
          <a:p>
            <a:fld id="{80EB7B43-009C-4D02-9500-7514C3D08DB1}" type="slidenum">
              <a:rPr lang="en-US" smtClean="0"/>
              <a:t>2</a:t>
            </a:fld>
            <a:endParaRPr lang="en-US"/>
          </a:p>
        </p:txBody>
      </p:sp>
    </p:spTree>
    <p:extLst>
      <p:ext uri="{BB962C8B-B14F-4D97-AF65-F5344CB8AC3E}">
        <p14:creationId xmlns:p14="http://schemas.microsoft.com/office/powerpoint/2010/main" val="361055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C4CCB-1BA0-1485-2AC0-398AA242E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EF4457-2584-2AC3-881B-F0ECB8CAA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178BA3-D9F5-153E-9E02-365544CD7309}"/>
              </a:ext>
            </a:extLst>
          </p:cNvPr>
          <p:cNvSpPr>
            <a:spLocks noGrp="1"/>
          </p:cNvSpPr>
          <p:nvPr>
            <p:ph type="body" idx="1"/>
          </p:nvPr>
        </p:nvSpPr>
        <p:spPr/>
        <p:txBody>
          <a:bodyPr/>
          <a:lstStyle/>
          <a:p>
            <a:r>
              <a:rPr lang="en-US" dirty="0"/>
              <a:t> </a:t>
            </a:r>
          </a:p>
          <a:p>
            <a:r>
              <a:rPr lang="en-US" sz="2800" dirty="0"/>
              <a:t>Of course, since this is *their* agenda, it shouldn’t be eliminated. They just need to improve the implementation! – a double standard.</a:t>
            </a:r>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Bragg, D. D., &amp; Durham, B. (2012, May 6). Perspectives on Access and Equity in the Era of (Community) College Completion. </a:t>
            </a:r>
            <a:r>
              <a:rPr lang="en-US" sz="1800" b="0" i="1" u="none" strike="noStrike" dirty="0">
                <a:solidFill>
                  <a:srgbClr val="000000"/>
                </a:solidFill>
                <a:effectLst/>
                <a:latin typeface="Arial" panose="020B0604020202020204" pitchFamily="34" charset="0"/>
              </a:rPr>
              <a:t>Community College Review</a:t>
            </a:r>
            <a:r>
              <a:rPr lang="en-US" sz="1800" b="0" i="0" u="none" strike="noStrike" dirty="0">
                <a:solidFill>
                  <a:srgbClr val="000000"/>
                </a:solidFill>
                <a:effectLst/>
                <a:latin typeface="Arial" panose="020B0604020202020204" pitchFamily="34" charset="0"/>
              </a:rPr>
              <a:t>. Retrieved from https://journals.sagepub.com/doi/full/10.1177/0091552112444724</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ACAEE64A-9FAE-DF55-573F-0D752A47437B}"/>
              </a:ext>
            </a:extLst>
          </p:cNvPr>
          <p:cNvSpPr>
            <a:spLocks noGrp="1"/>
          </p:cNvSpPr>
          <p:nvPr>
            <p:ph type="sldNum" sz="quarter" idx="5"/>
          </p:nvPr>
        </p:nvSpPr>
        <p:spPr/>
        <p:txBody>
          <a:bodyPr/>
          <a:lstStyle/>
          <a:p>
            <a:fld id="{80EB7B43-009C-4D02-9500-7514C3D08DB1}" type="slidenum">
              <a:rPr lang="en-US" smtClean="0"/>
              <a:t>18</a:t>
            </a:fld>
            <a:endParaRPr lang="en-US"/>
          </a:p>
        </p:txBody>
      </p:sp>
    </p:spTree>
    <p:extLst>
      <p:ext uri="{BB962C8B-B14F-4D97-AF65-F5344CB8AC3E}">
        <p14:creationId xmlns:p14="http://schemas.microsoft.com/office/powerpoint/2010/main" val="137242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develeopmental</a:t>
            </a:r>
            <a:r>
              <a:rPr lang="en-US" dirty="0"/>
              <a:t> math we need to reform:    Blocking that door to that </a:t>
            </a:r>
            <a:r>
              <a:rPr lang="en-US" dirty="0" err="1"/>
              <a:t>smooooth</a:t>
            </a:r>
            <a:r>
              <a:rPr lang="en-US" dirty="0"/>
              <a:t> road to college level math!!!   That’s their picture.   </a:t>
            </a:r>
          </a:p>
        </p:txBody>
      </p:sp>
      <p:sp>
        <p:nvSpPr>
          <p:cNvPr id="4" name="Slide Number Placeholder 3"/>
          <p:cNvSpPr>
            <a:spLocks noGrp="1"/>
          </p:cNvSpPr>
          <p:nvPr>
            <p:ph type="sldNum" sz="quarter" idx="5"/>
          </p:nvPr>
        </p:nvSpPr>
        <p:spPr/>
        <p:txBody>
          <a:bodyPr/>
          <a:lstStyle/>
          <a:p>
            <a:fld id="{80EB7B43-009C-4D02-9500-7514C3D08DB1}" type="slidenum">
              <a:rPr lang="en-US" smtClean="0"/>
              <a:t>19</a:t>
            </a:fld>
            <a:endParaRPr lang="en-US"/>
          </a:p>
        </p:txBody>
      </p:sp>
    </p:spTree>
    <p:extLst>
      <p:ext uri="{BB962C8B-B14F-4D97-AF65-F5344CB8AC3E}">
        <p14:creationId xmlns:p14="http://schemas.microsoft.com/office/powerpoint/2010/main" val="1549984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different perspective:    the reformers want to close the door and send the dev ed student up an icy  path to a stress-filled future where only a few more of them will succeed – and more </a:t>
            </a:r>
            <a:r>
              <a:rPr lang="en-US"/>
              <a:t>people just drop out. </a:t>
            </a:r>
            <a:endParaRPr lang="en-US" dirty="0"/>
          </a:p>
          <a:p>
            <a:r>
              <a:rPr lang="en-US" dirty="0"/>
              <a:t>No, these memes aren’t the best but I don’t have the Gates Foundation funding a graphic designer.  </a:t>
            </a:r>
          </a:p>
        </p:txBody>
      </p:sp>
      <p:sp>
        <p:nvSpPr>
          <p:cNvPr id="4" name="Slide Number Placeholder 3"/>
          <p:cNvSpPr>
            <a:spLocks noGrp="1"/>
          </p:cNvSpPr>
          <p:nvPr>
            <p:ph type="sldNum" sz="quarter" idx="5"/>
          </p:nvPr>
        </p:nvSpPr>
        <p:spPr/>
        <p:txBody>
          <a:bodyPr/>
          <a:lstStyle/>
          <a:p>
            <a:fld id="{80EB7B43-009C-4D02-9500-7514C3D08DB1}" type="slidenum">
              <a:rPr lang="en-US" smtClean="0"/>
              <a:t>20</a:t>
            </a:fld>
            <a:endParaRPr lang="en-US"/>
          </a:p>
        </p:txBody>
      </p:sp>
    </p:spTree>
    <p:extLst>
      <p:ext uri="{BB962C8B-B14F-4D97-AF65-F5344CB8AC3E}">
        <p14:creationId xmlns:p14="http://schemas.microsoft.com/office/powerpoint/2010/main" val="4059691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these folks are relatively new “benefactors’ to postsecondary education.  Robin Isserles, in her _Costs of Completion_ book, analyzes trends in foundations and benefactors providing financial support to postsecondary institutions.  Groups like the Kellogg Foundation and the Carnegie institute would provide support with scholarships, and research done *at the colleges,*  with a positive view of the colleges and their efforts.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Our new </a:t>
            </a:r>
            <a:r>
              <a:rPr lang="en-US" dirty="0" err="1"/>
              <a:t>edu</a:t>
            </a:r>
            <a:r>
              <a:rPr lang="en-US" dirty="0"/>
              <a:t>-philanthropists, such as the Bill and Melinda Gates foundation and Lumina Foundation, espouse *reform* with very strong, negative views, and much of the funding goes to think tanks, contract research firms, and nonprofit consultants. At best, it’s an echo chamber.   </a:t>
            </a:r>
          </a:p>
          <a:p>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21</a:t>
            </a:fld>
            <a:endParaRPr lang="en-US"/>
          </a:p>
        </p:txBody>
      </p:sp>
    </p:spTree>
    <p:extLst>
      <p:ext uri="{BB962C8B-B14F-4D97-AF65-F5344CB8AC3E}">
        <p14:creationId xmlns:p14="http://schemas.microsoft.com/office/powerpoint/2010/main" val="3698602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4126C-1CA0-55A5-8D82-47484E316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879FD0-9DC5-67C4-7EAA-B1861E4820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4B7F5-8CC7-97FD-A1A7-9408CB8B3D7A}"/>
              </a:ext>
            </a:extLst>
          </p:cNvPr>
          <p:cNvSpPr>
            <a:spLocks noGrp="1"/>
          </p:cNvSpPr>
          <p:nvPr>
            <p:ph type="body" idx="1"/>
          </p:nvPr>
        </p:nvSpPr>
        <p:spPr/>
        <p:txBody>
          <a:bodyPr/>
          <a:lstStyle/>
          <a:p>
            <a:pPr algn="l">
              <a:buNone/>
            </a:pPr>
            <a:r>
              <a:rPr lang="en-US" dirty="0"/>
              <a:t> Brandon *was in the zoom meeting* with me in March saying this. </a:t>
            </a:r>
            <a:r>
              <a:rPr lang="en-US" b="0" i="0" dirty="0" err="1">
                <a:solidFill>
                  <a:srgbClr val="555555"/>
                </a:solidFill>
                <a:effectLst/>
                <a:latin typeface="roboto_slabregular"/>
              </a:rPr>
              <a:t>pdate</a:t>
            </a:r>
            <a:r>
              <a:rPr lang="en-US" b="0" i="0" dirty="0">
                <a:solidFill>
                  <a:srgbClr val="555555"/>
                </a:solidFill>
                <a:effectLst/>
                <a:latin typeface="roboto_slabregular"/>
              </a:rPr>
              <a:t>: Report on Innovations in Developmental Mathematics - Moving Mathematical Graveyards</a:t>
            </a:r>
          </a:p>
          <a:p>
            <a:pPr algn="l">
              <a:spcAft>
                <a:spcPts val="750"/>
              </a:spcAft>
              <a:buNone/>
            </a:pPr>
            <a:r>
              <a:rPr lang="en-US" b="0" i="0" u="none" strike="noStrike" dirty="0" err="1">
                <a:solidFill>
                  <a:srgbClr val="118189"/>
                </a:solidFill>
                <a:effectLst/>
                <a:latin typeface="Roboto" panose="02000000000000000000" pitchFamily="2" charset="0"/>
                <a:hlinkClick r:id="rId3"/>
              </a:rPr>
              <a:t>Merseth</a:t>
            </a:r>
            <a:r>
              <a:rPr lang="en-US" b="0" i="0" u="none" strike="noStrike" dirty="0">
                <a:solidFill>
                  <a:srgbClr val="118189"/>
                </a:solidFill>
                <a:effectLst/>
                <a:latin typeface="Roboto" panose="02000000000000000000" pitchFamily="2" charset="0"/>
                <a:hlinkClick r:id="rId3"/>
              </a:rPr>
              <a:t>, Katherine K</a:t>
            </a:r>
            <a:endParaRPr lang="en-US" b="0" i="0" dirty="0">
              <a:solidFill>
                <a:srgbClr val="555555"/>
              </a:solidFill>
              <a:effectLst/>
              <a:latin typeface="Roboto" panose="02000000000000000000" pitchFamily="2" charset="0"/>
            </a:endParaRPr>
          </a:p>
          <a:p>
            <a:pPr algn="l">
              <a:spcAft>
                <a:spcPts val="600"/>
              </a:spcAft>
              <a:buNone/>
            </a:pPr>
            <a:r>
              <a:rPr lang="en-US" b="0" i="0" dirty="0">
                <a:solidFill>
                  <a:srgbClr val="555555"/>
                </a:solidFill>
                <a:effectLst/>
                <a:latin typeface="Roboto" panose="02000000000000000000" pitchFamily="2" charset="0"/>
              </a:rPr>
              <a:t>.  </a:t>
            </a:r>
            <a:r>
              <a:rPr lang="en-US" b="0" i="0" u="none" strike="noStrike" dirty="0">
                <a:solidFill>
                  <a:srgbClr val="118189"/>
                </a:solidFill>
                <a:effectLst/>
                <a:latin typeface="Roboto-Bold"/>
                <a:hlinkClick r:id="rId3"/>
              </a:rPr>
              <a:t>Journal of Developmental Education</a:t>
            </a:r>
            <a:endParaRPr lang="en-US" b="0" i="0" dirty="0">
              <a:solidFill>
                <a:srgbClr val="555555"/>
              </a:solidFill>
              <a:effectLst/>
              <a:latin typeface="Roboto" panose="02000000000000000000" pitchFamily="2" charset="0"/>
            </a:endParaRPr>
          </a:p>
          <a:p>
            <a:pPr algn="l">
              <a:spcAft>
                <a:spcPts val="750"/>
              </a:spcAft>
            </a:pPr>
            <a:r>
              <a:rPr lang="en-US" b="1" i="0" dirty="0">
                <a:solidFill>
                  <a:srgbClr val="555555"/>
                </a:solidFill>
                <a:effectLst/>
                <a:latin typeface="Roboto" panose="02000000000000000000" pitchFamily="2" charset="0"/>
              </a:rPr>
              <a:t>; Boone</a:t>
            </a:r>
            <a:r>
              <a:rPr lang="en-US" b="0" i="0" dirty="0">
                <a:solidFill>
                  <a:srgbClr val="2A5DB0"/>
                </a:solidFill>
                <a:effectLst/>
                <a:latin typeface="Roboto" panose="02000000000000000000" pitchFamily="2" charset="0"/>
                <a:hlinkClick r:id="rId4" tooltip="Click to search for more items from this issue"/>
              </a:rPr>
              <a:t> Vol. 34, </a:t>
            </a:r>
            <a:r>
              <a:rPr lang="en-US" b="0" i="0" dirty="0" err="1">
                <a:solidFill>
                  <a:srgbClr val="2A5DB0"/>
                </a:solidFill>
                <a:effectLst/>
                <a:latin typeface="Roboto" panose="02000000000000000000" pitchFamily="2" charset="0"/>
                <a:hlinkClick r:id="rId4" tooltip="Click to search for more items from this issue"/>
              </a:rPr>
              <a:t>Iss</a:t>
            </a:r>
            <a:r>
              <a:rPr lang="en-US" b="0" i="0" dirty="0">
                <a:solidFill>
                  <a:srgbClr val="2A5DB0"/>
                </a:solidFill>
                <a:effectLst/>
                <a:latin typeface="Roboto" panose="02000000000000000000" pitchFamily="2" charset="0"/>
                <a:hlinkClick r:id="rId4" tooltip="Click to search for more items from this issue"/>
              </a:rPr>
              <a:t>. 3, </a:t>
            </a:r>
            <a:r>
              <a:rPr lang="en-US" b="0" i="0" dirty="0">
                <a:solidFill>
                  <a:srgbClr val="555555"/>
                </a:solidFill>
                <a:effectLst/>
                <a:latin typeface="Roboto" panose="02000000000000000000" pitchFamily="2" charset="0"/>
              </a:rPr>
              <a:t> (Spring 2011): 32-33,36-38.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They have claimed to me that they have “evolved” in their opinion of developmental education but in November 2024, Brandon </a:t>
            </a:r>
            <a:r>
              <a:rPr lang="en-US" dirty="0" err="1">
                <a:latin typeface="Times New Roman" panose="02020603050405020304" pitchFamily="18" charset="0"/>
              </a:rPr>
              <a:t>Postas</a:t>
            </a:r>
            <a:r>
              <a:rPr lang="en-US" dirty="0">
                <a:latin typeface="Times New Roman" panose="02020603050405020304" pitchFamily="18" charset="0"/>
              </a:rPr>
              <a:t> posted an op ed reciting the same claims with a link to the article.   </a:t>
            </a:r>
          </a:p>
          <a:p>
            <a:endParaRPr lang="en-US" dirty="0"/>
          </a:p>
        </p:txBody>
      </p:sp>
      <p:sp>
        <p:nvSpPr>
          <p:cNvPr id="4" name="Slide Number Placeholder 3">
            <a:extLst>
              <a:ext uri="{FF2B5EF4-FFF2-40B4-BE49-F238E27FC236}">
                <a16:creationId xmlns:a16="http://schemas.microsoft.com/office/drawing/2014/main" id="{7E122ACA-DA38-61C9-4CAD-FD9AA75EABAA}"/>
              </a:ext>
            </a:extLst>
          </p:cNvPr>
          <p:cNvSpPr>
            <a:spLocks noGrp="1"/>
          </p:cNvSpPr>
          <p:nvPr>
            <p:ph type="sldNum" sz="quarter" idx="5"/>
          </p:nvPr>
        </p:nvSpPr>
        <p:spPr/>
        <p:txBody>
          <a:bodyPr/>
          <a:lstStyle/>
          <a:p>
            <a:fld id="{80EB7B43-009C-4D02-9500-7514C3D08DB1}" type="slidenum">
              <a:rPr lang="en-US" smtClean="0"/>
              <a:t>22</a:t>
            </a:fld>
            <a:endParaRPr lang="en-US"/>
          </a:p>
        </p:txBody>
      </p:sp>
    </p:spTree>
    <p:extLst>
      <p:ext uri="{BB962C8B-B14F-4D97-AF65-F5344CB8AC3E}">
        <p14:creationId xmlns:p14="http://schemas.microsoft.com/office/powerpoint/2010/main" val="3433438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they are *not* even mentioning addressing the problem of inequities in the opportunities students have to learn math so that they could succeed in college level math courses. </a:t>
            </a:r>
          </a:p>
        </p:txBody>
      </p:sp>
      <p:sp>
        <p:nvSpPr>
          <p:cNvPr id="4" name="Slide Number Placeholder 3"/>
          <p:cNvSpPr>
            <a:spLocks noGrp="1"/>
          </p:cNvSpPr>
          <p:nvPr>
            <p:ph type="sldNum" sz="quarter" idx="5"/>
          </p:nvPr>
        </p:nvSpPr>
        <p:spPr/>
        <p:txBody>
          <a:bodyPr/>
          <a:lstStyle/>
          <a:p>
            <a:fld id="{80EB7B43-009C-4D02-9500-7514C3D08DB1}" type="slidenum">
              <a:rPr lang="en-US" smtClean="0"/>
              <a:t>23</a:t>
            </a:fld>
            <a:endParaRPr lang="en-US"/>
          </a:p>
        </p:txBody>
      </p:sp>
    </p:spTree>
    <p:extLst>
      <p:ext uri="{BB962C8B-B14F-4D97-AF65-F5344CB8AC3E}">
        <p14:creationId xmlns:p14="http://schemas.microsoft.com/office/powerpoint/2010/main" val="1000660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https://maa.org/math-values/supporting-students-across-readiness-levels-in-corequisite-models/</a:t>
            </a:r>
            <a:r>
              <a:rPr lang="en-US" sz="1800" dirty="0">
                <a:effectLst/>
                <a:latin typeface="Times New Roman" panose="02020603050405020304" pitchFamily="18" charset="0"/>
              </a:rPr>
              <a:t>Xiaotao Ran, F. X., PhD. (n.d.). </a:t>
            </a:r>
            <a:r>
              <a:rPr lang="en-US" sz="1800" i="1" dirty="0">
                <a:effectLst/>
                <a:latin typeface="Times New Roman" panose="02020603050405020304" pitchFamily="18" charset="0"/>
              </a:rPr>
              <a:t>Supporting students across readiness levels in corequisite models – Mathematical Association of America</a:t>
            </a:r>
            <a:r>
              <a:rPr lang="en-US" sz="1800" dirty="0">
                <a:effectLst/>
                <a:latin typeface="Times New Roman" panose="02020603050405020304" pitchFamily="18" charset="0"/>
              </a:rPr>
              <a:t>. Mathematical Association of America. Retrieved March 29, 2025, from https://maa.org/math-values/supporting-students-across-readiness-levels-in-corequisite-models/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rPr>
              <a:t>https://occrl.libsyn.com/developmental-education-reform-in-Illinois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rPr>
              <a:t>When I sent an email citing research and asking if he had considered that, he replied that he is no longer involved in that project.  What does that say?   </a:t>
            </a:r>
          </a:p>
          <a:p>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24</a:t>
            </a:fld>
            <a:endParaRPr lang="en-US"/>
          </a:p>
        </p:txBody>
      </p:sp>
    </p:spTree>
    <p:extLst>
      <p:ext uri="{BB962C8B-B14F-4D97-AF65-F5344CB8AC3E}">
        <p14:creationId xmlns:p14="http://schemas.microsoft.com/office/powerpoint/2010/main" val="2289556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  States such as California   (Bickerstaff &amp; Melguizo, 2024) and Illinois (Illinois General Assembly, 2021)have passed laws requiring schools to “maximize the likelihood” that students will “enter and complete transfer-level coursework in English and mathematics/quantitative reasoning in a one-year time frame,” regardless of the level of student need. Florida has eliminated prerequisites for gateway college level courses (Florida Developmental Education Reform: How Colleges are Paving Pathways to Student Success, 2016).   Many other states are in various stages of the process of regulating how schools design and deliver courses and support to underprepared students (Hodges, et al., 2020). These organizations claim to be listening to “resistant” school faculty, staff and administrators, but It’s important to get beyond often oversimplified reports and look more deeply at results to discern patterns indicating inequities may be being exacerbated, not ameliorated.</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25</a:t>
            </a:fld>
            <a:endParaRPr lang="en-US"/>
          </a:p>
        </p:txBody>
      </p:sp>
    </p:spTree>
    <p:extLst>
      <p:ext uri="{BB962C8B-B14F-4D97-AF65-F5344CB8AC3E}">
        <p14:creationId xmlns:p14="http://schemas.microsoft.com/office/powerpoint/2010/main" val="558363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https://justequations.org/blog/math-as-a-gatekeeper-examining-the-evidence   </a:t>
            </a:r>
          </a:p>
        </p:txBody>
      </p:sp>
      <p:sp>
        <p:nvSpPr>
          <p:cNvPr id="4" name="Slide Number Placeholder 3"/>
          <p:cNvSpPr>
            <a:spLocks noGrp="1"/>
          </p:cNvSpPr>
          <p:nvPr>
            <p:ph type="sldNum" sz="quarter" idx="5"/>
          </p:nvPr>
        </p:nvSpPr>
        <p:spPr/>
        <p:txBody>
          <a:bodyPr/>
          <a:lstStyle/>
          <a:p>
            <a:fld id="{80EB7B43-009C-4D02-9500-7514C3D08DB1}" type="slidenum">
              <a:rPr lang="en-US" smtClean="0"/>
              <a:t>26</a:t>
            </a:fld>
            <a:endParaRPr lang="en-US"/>
          </a:p>
        </p:txBody>
      </p:sp>
    </p:spTree>
    <p:extLst>
      <p:ext uri="{BB962C8B-B14F-4D97-AF65-F5344CB8AC3E}">
        <p14:creationId xmlns:p14="http://schemas.microsoft.com/office/powerpoint/2010/main" val="3127716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Seems they’re </a:t>
            </a:r>
            <a:r>
              <a:rPr lang="en-US" dirty="0" err="1"/>
              <a:t>deniying</a:t>
            </a:r>
            <a:r>
              <a:rPr lang="en-US" dirty="0"/>
              <a:t> the inequities?   </a:t>
            </a:r>
          </a:p>
        </p:txBody>
      </p:sp>
      <p:sp>
        <p:nvSpPr>
          <p:cNvPr id="4" name="Slide Number Placeholder 3"/>
          <p:cNvSpPr>
            <a:spLocks noGrp="1"/>
          </p:cNvSpPr>
          <p:nvPr>
            <p:ph type="sldNum" sz="quarter" idx="5"/>
          </p:nvPr>
        </p:nvSpPr>
        <p:spPr/>
        <p:txBody>
          <a:bodyPr/>
          <a:lstStyle/>
          <a:p>
            <a:fld id="{80EB7B43-009C-4D02-9500-7514C3D08DB1}" type="slidenum">
              <a:rPr lang="en-US" smtClean="0"/>
              <a:t>27</a:t>
            </a:fld>
            <a:endParaRPr lang="en-US"/>
          </a:p>
        </p:txBody>
      </p:sp>
    </p:spTree>
    <p:extLst>
      <p:ext uri="{BB962C8B-B14F-4D97-AF65-F5344CB8AC3E}">
        <p14:creationId xmlns:p14="http://schemas.microsoft.com/office/powerpoint/2010/main" val="196489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Thomas Bailey was chair of that panel in 2016.   </a:t>
            </a:r>
          </a:p>
        </p:txBody>
      </p:sp>
      <p:sp>
        <p:nvSpPr>
          <p:cNvPr id="4" name="Slide Number Placeholder 3"/>
          <p:cNvSpPr>
            <a:spLocks noGrp="1"/>
          </p:cNvSpPr>
          <p:nvPr>
            <p:ph type="sldNum" sz="quarter" idx="5"/>
          </p:nvPr>
        </p:nvSpPr>
        <p:spPr/>
        <p:txBody>
          <a:bodyPr/>
          <a:lstStyle/>
          <a:p>
            <a:fld id="{80EB7B43-009C-4D02-9500-7514C3D08DB1}" type="slidenum">
              <a:rPr lang="en-US" smtClean="0"/>
              <a:t>4</a:t>
            </a:fld>
            <a:endParaRPr lang="en-US"/>
          </a:p>
        </p:txBody>
      </p:sp>
    </p:spTree>
    <p:extLst>
      <p:ext uri="{BB962C8B-B14F-4D97-AF65-F5344CB8AC3E}">
        <p14:creationId xmlns:p14="http://schemas.microsoft.com/office/powerpoint/2010/main" val="5289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Cafarella B.</a:t>
            </a:r>
            <a:r>
              <a:rPr lang="en-US" b="1" dirty="0"/>
              <a:t> Developmental Math: What's the Answer?. </a:t>
            </a:r>
            <a:r>
              <a:rPr lang="en-US" dirty="0"/>
              <a:t>Community College Enterprise [serial online]. Spring2016 2016;22(1):55-67</a:t>
            </a:r>
          </a:p>
          <a:p>
            <a:r>
              <a:rPr lang="en-US" dirty="0"/>
              <a:t>Showalter D, Wollett C, Reynolds S. Teaching a High-Level Contextualized Mathematics Curriculum to Adult Basic Learners. Journal Of Research &amp; Practice For Adult Literacy, Secondary &amp; Basic Education [serial online]. Summer2014 2014;3(2):21.  </a:t>
            </a:r>
          </a:p>
          <a:p>
            <a:endParaRPr lang="en-US" dirty="0"/>
          </a:p>
          <a:p>
            <a:r>
              <a:rPr lang="en-US" dirty="0"/>
              <a:t>Zientek L, Schneider C, Onwuegbuzie A. Instructors' Perceptions About Student Success and  Placement in Developmental Mathematics Courses. Community College Enterprise [serial online]. Spring2014 2014;20(1):67-84.</a:t>
            </a:r>
          </a:p>
          <a:p>
            <a:r>
              <a:rPr lang="en-US" dirty="0"/>
              <a:t>Boylan H.</a:t>
            </a:r>
            <a:r>
              <a:rPr lang="en-US" b="1" dirty="0"/>
              <a:t> Improving Success in Developmental Mathematics: An Interview with Paul Nolting</a:t>
            </a:r>
            <a:r>
              <a:rPr lang="en-US" dirty="0"/>
              <a:t>. Journal Of Developmental Education[serial online]. Spring2011 2011;34(3):20-27.</a:t>
            </a:r>
          </a:p>
        </p:txBody>
      </p:sp>
      <p:sp>
        <p:nvSpPr>
          <p:cNvPr id="4" name="Slide Number Placeholder 3"/>
          <p:cNvSpPr>
            <a:spLocks noGrp="1"/>
          </p:cNvSpPr>
          <p:nvPr>
            <p:ph type="sldNum" sz="quarter" idx="5"/>
          </p:nvPr>
        </p:nvSpPr>
        <p:spPr/>
        <p:txBody>
          <a:bodyPr/>
          <a:lstStyle/>
          <a:p>
            <a:fld id="{80EB7B43-009C-4D02-9500-7514C3D08DB1}" type="slidenum">
              <a:rPr lang="en-US" smtClean="0"/>
              <a:t>29</a:t>
            </a:fld>
            <a:endParaRPr lang="en-US"/>
          </a:p>
        </p:txBody>
      </p:sp>
    </p:spTree>
    <p:extLst>
      <p:ext uri="{BB962C8B-B14F-4D97-AF65-F5344CB8AC3E}">
        <p14:creationId xmlns:p14="http://schemas.microsoft.com/office/powerpoint/2010/main" val="4069180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Here’s some actual research into what the students know.  And the teachers know this. This study </a:t>
            </a:r>
          </a:p>
          <a:p>
            <a:r>
              <a:rPr lang="en-US" b="0" i="0" dirty="0">
                <a:solidFill>
                  <a:srgbClr val="333333"/>
                </a:solidFill>
                <a:effectLst/>
                <a:latin typeface="Georgia" panose="02040502050405020303" pitchFamily="18" charset="0"/>
              </a:rPr>
              <a:t>Stigler, J.W. et al. (2010) What community college developmental mathematics students understand about mathematics. </a:t>
            </a:r>
            <a:r>
              <a:rPr lang="en-US" b="0" i="0" dirty="0" err="1">
                <a:solidFill>
                  <a:srgbClr val="333333"/>
                </a:solidFill>
                <a:effectLst/>
                <a:latin typeface="Georgia" panose="02040502050405020303" pitchFamily="18" charset="0"/>
              </a:rPr>
              <a:t>MathAMATYC</a:t>
            </a:r>
            <a:r>
              <a:rPr lang="en-US" b="0" i="0" dirty="0">
                <a:solidFill>
                  <a:srgbClr val="333333"/>
                </a:solidFill>
                <a:effectLst/>
                <a:latin typeface="Georgia" panose="02040502050405020303" pitchFamily="18" charset="0"/>
              </a:rPr>
              <a:t> Educ. 10, 4–16</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The 10 problems </a:t>
            </a:r>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30</a:t>
            </a:fld>
            <a:endParaRPr lang="en-US"/>
          </a:p>
        </p:txBody>
      </p:sp>
    </p:spTree>
    <p:extLst>
      <p:ext uri="{BB962C8B-B14F-4D97-AF65-F5344CB8AC3E}">
        <p14:creationId xmlns:p14="http://schemas.microsoft.com/office/powerpoint/2010/main" val="2854828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32</a:t>
            </a:fld>
            <a:endParaRPr lang="en-US"/>
          </a:p>
        </p:txBody>
      </p:sp>
    </p:spTree>
    <p:extLst>
      <p:ext uri="{BB962C8B-B14F-4D97-AF65-F5344CB8AC3E}">
        <p14:creationId xmlns:p14="http://schemas.microsoft.com/office/powerpoint/2010/main" val="742560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A3A3A"/>
                </a:solidFill>
                <a:effectLst/>
                <a:latin typeface="Source Sans Pro" panose="020F0502020204030204" pitchFamily="34" charset="0"/>
              </a:rPr>
              <a:t>Attewell, Paul A., et al. “New Evidence on College Remediation.” </a:t>
            </a:r>
            <a:r>
              <a:rPr lang="en-US" b="0" i="1" dirty="0">
                <a:solidFill>
                  <a:srgbClr val="3A3A3A"/>
                </a:solidFill>
                <a:effectLst/>
                <a:latin typeface="Source Sans Pro" panose="020F0502020204030204" pitchFamily="34" charset="0"/>
              </a:rPr>
              <a:t>The Journal of Higher Education (Columbus)</a:t>
            </a:r>
            <a:r>
              <a:rPr lang="en-US" b="0" i="0" dirty="0">
                <a:solidFill>
                  <a:srgbClr val="3A3A3A"/>
                </a:solidFill>
                <a:effectLst/>
                <a:latin typeface="Source Sans Pro" panose="020F0502020204030204" pitchFamily="34" charset="0"/>
              </a:rPr>
              <a:t>, vol. 77, no. 5, 2006, pp. 886–924, https://doi.org/10.1353/jhe.2006.0037</a:t>
            </a:r>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34</a:t>
            </a:fld>
            <a:endParaRPr lang="en-US"/>
          </a:p>
        </p:txBody>
      </p:sp>
    </p:spTree>
    <p:extLst>
      <p:ext uri="{BB962C8B-B14F-4D97-AF65-F5344CB8AC3E}">
        <p14:creationId xmlns:p14="http://schemas.microsoft.com/office/powerpoint/2010/main" val="298839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programs often cited as justification </a:t>
            </a:r>
            <a:r>
              <a:rPr lang="en-US" dirty="0">
                <a:hlinkClick r:id="rId3"/>
              </a:rPr>
              <a:t>"Should Students Assessed as Needing Remedial Mathematics Take College-Level Quantitative Courses Instead? A Randomized Controlled </a:t>
            </a:r>
            <a:r>
              <a:rPr lang="en-US" dirty="0" err="1">
                <a:hlinkClick r:id="rId3"/>
              </a:rPr>
              <a:t>Trial."</a:t>
            </a:r>
            <a:r>
              <a:rPr lang="en-US" dirty="0" err="1"/>
              <a:t>Alexandra</a:t>
            </a:r>
            <a:r>
              <a:rPr lang="en-US" dirty="0"/>
              <a:t> Logue tweeted that hey, there was lots of evidence that supporting students in college level math *worked* with a link to a study: </a:t>
            </a:r>
            <a:r>
              <a:rPr lang="en-US" dirty="0">
                <a:hlinkClick r:id="rId3"/>
              </a:rPr>
              <a:t>"Should Students Assessed as Needing Remedial Mathematics Take College-Level Quantitative Courses Instead? A Randomized Controlled Trial."</a:t>
            </a:r>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35</a:t>
            </a:fld>
            <a:endParaRPr lang="en-US"/>
          </a:p>
        </p:txBody>
      </p:sp>
    </p:spTree>
    <p:extLst>
      <p:ext uri="{BB962C8B-B14F-4D97-AF65-F5344CB8AC3E}">
        <p14:creationId xmlns:p14="http://schemas.microsoft.com/office/powerpoint/2010/main" val="1562953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Barhshay</a:t>
            </a:r>
            <a:r>
              <a:rPr lang="en-US" dirty="0"/>
              <a:t>, Hechinger Report </a:t>
            </a:r>
          </a:p>
          <a:p>
            <a:pPr rtl="0">
              <a:buNone/>
            </a:pPr>
            <a:r>
              <a:rPr lang="en-US" sz="1800" b="0" i="0" u="none" strike="noStrike" dirty="0">
                <a:solidFill>
                  <a:srgbClr val="000000"/>
                </a:solidFill>
                <a:effectLst/>
                <a:latin typeface="Arial" panose="020B0604020202020204" pitchFamily="34" charset="0"/>
              </a:rPr>
              <a:t>College Readiness in</a:t>
            </a:r>
            <a:endParaRPr lang="en-US" dirty="0">
              <a:effectLst/>
            </a:endParaRPr>
          </a:p>
          <a:p>
            <a:pPr rtl="0">
              <a:buNone/>
            </a:pPr>
            <a:r>
              <a:rPr lang="en-US" sz="1800" b="0" i="0" u="none" strike="noStrike" dirty="0">
                <a:solidFill>
                  <a:srgbClr val="000000"/>
                </a:solidFill>
                <a:effectLst/>
                <a:latin typeface="Arial" panose="020B0604020202020204" pitchFamily="34" charset="0"/>
              </a:rPr>
              <a:t>Post-Remedial Academia:</a:t>
            </a:r>
            <a:endParaRPr lang="en-US" dirty="0">
              <a:effectLst/>
            </a:endParaRPr>
          </a:p>
          <a:p>
            <a:pPr rtl="0">
              <a:buNone/>
            </a:pPr>
            <a:r>
              <a:rPr lang="en-US" sz="1800" b="0" i="0" u="none" strike="noStrike" dirty="0">
                <a:solidFill>
                  <a:srgbClr val="000000"/>
                </a:solidFill>
                <a:effectLst/>
                <a:latin typeface="Arial" panose="020B0604020202020204" pitchFamily="34" charset="0"/>
              </a:rPr>
              <a:t>Faculty Observations from</a:t>
            </a:r>
            <a:endParaRPr lang="en-US" dirty="0">
              <a:effectLst/>
            </a:endParaRPr>
          </a:p>
          <a:p>
            <a:pPr rtl="0">
              <a:buNone/>
            </a:pPr>
            <a:r>
              <a:rPr lang="en-US" sz="1800" b="0" i="0" u="none" strike="noStrike" dirty="0">
                <a:solidFill>
                  <a:srgbClr val="000000"/>
                </a:solidFill>
                <a:effectLst/>
                <a:latin typeface="Arial" panose="020B0604020202020204" pitchFamily="34" charset="0"/>
              </a:rPr>
              <a:t>Three Urban Community</a:t>
            </a:r>
            <a:endParaRPr lang="en-US" dirty="0">
              <a:effectLst/>
            </a:endParaRPr>
          </a:p>
          <a:p>
            <a:pPr rtl="0"/>
            <a:r>
              <a:rPr lang="en-US" sz="1800" b="0" i="0" u="none" strike="noStrike" dirty="0">
                <a:solidFill>
                  <a:srgbClr val="000000"/>
                </a:solidFill>
                <a:effectLst/>
                <a:latin typeface="Arial" panose="020B0604020202020204" pitchFamily="34" charset="0"/>
              </a:rPr>
              <a:t>Colleges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Lane, C., </a:t>
            </a:r>
            <a:r>
              <a:rPr lang="en-US" sz="1800" b="0" i="0" u="none" strike="noStrike" dirty="0" err="1">
                <a:solidFill>
                  <a:srgbClr val="000000"/>
                </a:solidFill>
                <a:effectLst/>
                <a:latin typeface="Arial" panose="020B0604020202020204" pitchFamily="34" charset="0"/>
              </a:rPr>
              <a:t>Schrynemakers</a:t>
            </a:r>
            <a:r>
              <a:rPr lang="en-US" sz="1800" b="0" i="0" u="none" strike="noStrike" dirty="0">
                <a:solidFill>
                  <a:srgbClr val="000000"/>
                </a:solidFill>
                <a:effectLst/>
                <a:latin typeface="Arial" panose="020B0604020202020204" pitchFamily="34" charset="0"/>
              </a:rPr>
              <a:t>, I., &amp; </a:t>
            </a:r>
            <a:r>
              <a:rPr lang="en-US" sz="1800" b="0" i="0" u="none" strike="noStrike" dirty="0" err="1">
                <a:solidFill>
                  <a:srgbClr val="000000"/>
                </a:solidFill>
                <a:effectLst/>
                <a:latin typeface="Arial" panose="020B0604020202020204" pitchFamily="34" charset="0"/>
              </a:rPr>
              <a:t>Miseon</a:t>
            </a:r>
            <a:r>
              <a:rPr lang="en-US" sz="1800" b="0" i="0" u="none" strike="noStrike" dirty="0">
                <a:solidFill>
                  <a:srgbClr val="000000"/>
                </a:solidFill>
                <a:effectLst/>
                <a:latin typeface="Arial" panose="020B0604020202020204" pitchFamily="34" charset="0"/>
              </a:rPr>
              <a:t>, K. (2020). Examining the Academic Effects of Developmental Education Reform: Faculty Perceptions from a Large, Public, Urban </a:t>
            </a:r>
            <a:r>
              <a:rPr lang="en-US" sz="1800" b="0" i="0" u="none" strike="noStrike" dirty="0" err="1">
                <a:solidFill>
                  <a:srgbClr val="000000"/>
                </a:solidFill>
                <a:effectLst/>
                <a:latin typeface="Arial" panose="020B0604020202020204" pitchFamily="34" charset="0"/>
              </a:rPr>
              <a:t>Univeristy</a:t>
            </a:r>
            <a:r>
              <a:rPr lang="en-US" sz="1800" b="0" i="0" u="none" strike="noStrike" dirty="0">
                <a:solidFill>
                  <a:srgbClr val="000000"/>
                </a:solidFill>
                <a:effectLst/>
                <a:latin typeface="Arial" panose="020B0604020202020204" pitchFamily="34" charset="0"/>
              </a:rPr>
              <a:t>. </a:t>
            </a:r>
            <a:r>
              <a:rPr lang="en-US" sz="1800" b="0" i="1" u="none" strike="noStrike" dirty="0">
                <a:solidFill>
                  <a:srgbClr val="000000"/>
                </a:solidFill>
                <a:effectLst/>
                <a:latin typeface="Arial" panose="020B0604020202020204" pitchFamily="34" charset="0"/>
              </a:rPr>
              <a:t>The Community College Enterprise</a:t>
            </a:r>
            <a:r>
              <a:rPr lang="en-US" sz="1800" b="0" i="0" u="none" strike="noStrike" dirty="0">
                <a:solidFill>
                  <a:srgbClr val="000000"/>
                </a:solidFill>
                <a:effectLst/>
                <a:latin typeface="Arial" panose="020B0604020202020204" pitchFamily="34" charset="0"/>
              </a:rPr>
              <a:t>, pp. 27-57.</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37</a:t>
            </a:fld>
            <a:endParaRPr lang="en-US"/>
          </a:p>
        </p:txBody>
      </p:sp>
    </p:spTree>
    <p:extLst>
      <p:ext uri="{BB962C8B-B14F-4D97-AF65-F5344CB8AC3E}">
        <p14:creationId xmlns:p14="http://schemas.microsoft.com/office/powerpoint/2010/main" val="1034723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Texas study inspired me to collect these studies and articles, when they claimed interventions were successful because of </a:t>
            </a:r>
            <a:r>
              <a:rPr lang="en-US" dirty="0" err="1"/>
              <a:t>imprAkiva</a:t>
            </a:r>
            <a:r>
              <a:rPr lang="en-US" dirty="0"/>
              <a:t> Yonah Meiselman, Lauren </a:t>
            </a:r>
            <a:r>
              <a:rPr lang="en-US" dirty="0" err="1"/>
              <a:t>Schudde</a:t>
            </a:r>
            <a:r>
              <a:rPr lang="en-US" dirty="0"/>
              <a:t>; The Impact of Corequisite Math on Community College Student Outcomes: Evidence from Texas. </a:t>
            </a:r>
            <a:r>
              <a:rPr lang="en-US" i="1" dirty="0"/>
              <a:t>Education Finance and Policy</a:t>
            </a:r>
            <a:r>
              <a:rPr lang="en-US" dirty="0"/>
              <a:t> 2022; 17 (4): 719–744. </a:t>
            </a:r>
            <a:r>
              <a:rPr lang="en-US" dirty="0" err="1"/>
              <a:t>doi</a:t>
            </a:r>
            <a:r>
              <a:rPr lang="en-US" dirty="0"/>
              <a:t>: </a:t>
            </a:r>
            <a:r>
              <a:rPr lang="en-US" dirty="0">
                <a:hlinkClick r:id="rId3"/>
              </a:rPr>
              <a:t>https://doi.org/10.1162/edfp_a_00365</a:t>
            </a:r>
            <a:r>
              <a:rPr lang="en-US" dirty="0"/>
              <a:t>ovement – and more than 90% of students were still failing.  This is the standard practice. https://postsecondaryreadiness.org/strengths-and-challenges-corequisite-developmental-education-texas/</a:t>
            </a:r>
          </a:p>
          <a:p>
            <a:endParaRPr lang="en-US" dirty="0"/>
          </a:p>
          <a:p>
            <a:r>
              <a:rPr lang="en-US" dirty="0"/>
              <a:t>https://postsecondaryreadiness.org/strengths-and-challenges-corequisite-developmental-education-texas/</a:t>
            </a:r>
          </a:p>
          <a:p>
            <a:r>
              <a:rPr lang="en-US" dirty="0"/>
              <a:t>Have I mentioned that being disingenuous is a pattern?   </a:t>
            </a:r>
          </a:p>
        </p:txBody>
      </p:sp>
      <p:sp>
        <p:nvSpPr>
          <p:cNvPr id="4" name="Slide Number Placeholder 3"/>
          <p:cNvSpPr>
            <a:spLocks noGrp="1"/>
          </p:cNvSpPr>
          <p:nvPr>
            <p:ph type="sldNum" sz="quarter" idx="5"/>
          </p:nvPr>
        </p:nvSpPr>
        <p:spPr/>
        <p:txBody>
          <a:bodyPr/>
          <a:lstStyle/>
          <a:p>
            <a:fld id="{80EB7B43-009C-4D02-9500-7514C3D08DB1}" type="slidenum">
              <a:rPr lang="en-US" smtClean="0"/>
              <a:t>39</a:t>
            </a:fld>
            <a:endParaRPr lang="en-US"/>
          </a:p>
        </p:txBody>
      </p:sp>
    </p:spTree>
    <p:extLst>
      <p:ext uri="{BB962C8B-B14F-4D97-AF65-F5344CB8AC3E}">
        <p14:creationId xmlns:p14="http://schemas.microsoft.com/office/powerpoint/2010/main" val="1153716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notice that the chart doesn’t go to 100% .   In our Math Literacy course – a developmental ed course that we’re expected to eliminate – students are taught that this is misleading.  How many students are we failing?    They are *not* disaggregated by skill level.   Could it be that the students we’re failing came in without the knowledge base to succeed?   </a:t>
            </a:r>
          </a:p>
          <a:p>
            <a:endParaRPr lang="en-US" dirty="0"/>
          </a:p>
          <a:p>
            <a:r>
              <a:rPr lang="en-US" dirty="0"/>
              <a:t>https://partnershipfcc.org/publications/a-progress-report-on-reforming-developmental-education-in-illinois/   </a:t>
            </a:r>
            <a:r>
              <a:rPr lang="en-US" sz="1800" b="0" i="0" u="none" strike="noStrike" dirty="0">
                <a:solidFill>
                  <a:srgbClr val="000000"/>
                </a:solidFill>
                <a:effectLst/>
                <a:latin typeface="Arial" panose="020B0604020202020204" pitchFamily="34" charset="0"/>
              </a:rPr>
              <a:t>Saucedo, J., &amp; Roe, L. (2o24, July 29). Developmental Education Reform in Illinois. </a:t>
            </a:r>
            <a:r>
              <a:rPr lang="en-US" sz="1800" b="0" i="1" u="none" strike="noStrike" dirty="0">
                <a:solidFill>
                  <a:srgbClr val="000000"/>
                </a:solidFill>
                <a:effectLst/>
                <a:latin typeface="Arial" panose="020B0604020202020204" pitchFamily="34" charset="0"/>
              </a:rPr>
              <a:t>Democracy's College, Episode 57</a:t>
            </a:r>
            <a:r>
              <a:rPr lang="en-US" sz="1800" b="0" i="0" u="none" strike="noStrike" dirty="0">
                <a:solidFill>
                  <a:srgbClr val="000000"/>
                </a:solidFill>
                <a:effectLst/>
                <a:latin typeface="Arial" panose="020B0604020202020204" pitchFamily="34" charset="0"/>
              </a:rPr>
              <a:t>. (S. Bennett, Interviewer) Retrieved from https://occrl.illinois.edu/docs/librariesprovider2/podcast/episode-57-developmental-education-reform-in-illinois.pdf</a:t>
            </a:r>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40</a:t>
            </a:fld>
            <a:endParaRPr lang="en-US"/>
          </a:p>
        </p:txBody>
      </p:sp>
    </p:spTree>
    <p:extLst>
      <p:ext uri="{BB962C8B-B14F-4D97-AF65-F5344CB8AC3E}">
        <p14:creationId xmlns:p14="http://schemas.microsoft.com/office/powerpoint/2010/main" val="743458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dirty="0">
                <a:solidFill>
                  <a:srgbClr val="6B9F25"/>
                </a:solidFill>
                <a:effectLst/>
                <a:latin typeface="Trebuchet MS" panose="020B0603020202020204" pitchFamily="34" charset="0"/>
                <a:hlinkClick r:id="rId3"/>
              </a:rPr>
              <a:t>"new era of student success at California Community Colleges" </a:t>
            </a:r>
            <a:r>
              <a:rPr lang="en-US" sz="1200" b="0" i="0" u="sng" strike="noStrike" dirty="0">
                <a:solidFill>
                  <a:srgbClr val="6B9F25"/>
                </a:solidFill>
                <a:effectLst/>
                <a:latin typeface="Trebuchet MS" panose="020B0603020202020204" pitchFamily="34" charset="0"/>
              </a:rPr>
              <a:t>    </a:t>
            </a:r>
            <a:r>
              <a:rPr lang="en-US" dirty="0"/>
              <a:t> It’s not the percent of students; it’s the percent of students taking any English or Math course for the first time.  </a:t>
            </a:r>
          </a:p>
          <a:p>
            <a:r>
              <a:rPr lang="en-US" dirty="0"/>
              <a:t>The completion *rate*  -- comparing enrollment to completion -- for math is lower.</a:t>
            </a:r>
          </a:p>
          <a:p>
            <a:r>
              <a:rPr lang="en-US" dirty="0"/>
              <a:t>The completion is 40% -- less than half. </a:t>
            </a:r>
          </a:p>
          <a:p>
            <a:r>
              <a:rPr lang="en-US" dirty="0"/>
              <a:t> It notes that equity gaps persist *and* needs of lower entry level students need to be addressed (without asking whether they would benefit from a pre-requisite course).</a:t>
            </a:r>
          </a:p>
        </p:txBody>
      </p:sp>
      <p:sp>
        <p:nvSpPr>
          <p:cNvPr id="4" name="Slide Number Placeholder 3"/>
          <p:cNvSpPr>
            <a:spLocks noGrp="1"/>
          </p:cNvSpPr>
          <p:nvPr>
            <p:ph type="sldNum" sz="quarter" idx="5"/>
          </p:nvPr>
        </p:nvSpPr>
        <p:spPr/>
        <p:txBody>
          <a:bodyPr/>
          <a:lstStyle/>
          <a:p>
            <a:fld id="{80EB7B43-009C-4D02-9500-7514C3D08DB1}" type="slidenum">
              <a:rPr lang="en-US" smtClean="0"/>
              <a:t>41</a:t>
            </a:fld>
            <a:endParaRPr lang="en-US"/>
          </a:p>
        </p:txBody>
      </p:sp>
    </p:spTree>
    <p:extLst>
      <p:ext uri="{BB962C8B-B14F-4D97-AF65-F5344CB8AC3E}">
        <p14:creationId xmlns:p14="http://schemas.microsoft.com/office/powerpoint/2010/main" val="557341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https://www.ccdaily.com/2020/01/florida-colleges-meet-developmental-ed-challenge/</a:t>
            </a:r>
          </a:p>
        </p:txBody>
      </p:sp>
      <p:sp>
        <p:nvSpPr>
          <p:cNvPr id="4" name="Slide Number Placeholder 3"/>
          <p:cNvSpPr>
            <a:spLocks noGrp="1"/>
          </p:cNvSpPr>
          <p:nvPr>
            <p:ph type="sldNum" sz="quarter" idx="5"/>
          </p:nvPr>
        </p:nvSpPr>
        <p:spPr/>
        <p:txBody>
          <a:bodyPr/>
          <a:lstStyle/>
          <a:p>
            <a:fld id="{80EB7B43-009C-4D02-9500-7514C3D08DB1}" type="slidenum">
              <a:rPr lang="en-US" smtClean="0"/>
              <a:t>42</a:t>
            </a:fld>
            <a:endParaRPr lang="en-US"/>
          </a:p>
        </p:txBody>
      </p:sp>
    </p:spTree>
    <p:extLst>
      <p:ext uri="{BB962C8B-B14F-4D97-AF65-F5344CB8AC3E}">
        <p14:creationId xmlns:p14="http://schemas.microsoft.com/office/powerpoint/2010/main" val="418546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you can, have links to DREAAM and Urbana Connection and First Followers.  .   </a:t>
            </a:r>
          </a:p>
        </p:txBody>
      </p:sp>
      <p:sp>
        <p:nvSpPr>
          <p:cNvPr id="4" name="Slide Number Placeholder 3"/>
          <p:cNvSpPr>
            <a:spLocks noGrp="1"/>
          </p:cNvSpPr>
          <p:nvPr>
            <p:ph type="sldNum" sz="quarter" idx="5"/>
          </p:nvPr>
        </p:nvSpPr>
        <p:spPr/>
        <p:txBody>
          <a:bodyPr/>
          <a:lstStyle/>
          <a:p>
            <a:fld id="{80EB7B43-009C-4D02-9500-7514C3D08DB1}" type="slidenum">
              <a:rPr lang="en-US" smtClean="0"/>
              <a:t>5</a:t>
            </a:fld>
            <a:endParaRPr lang="en-US"/>
          </a:p>
        </p:txBody>
      </p:sp>
    </p:spTree>
    <p:extLst>
      <p:ext uri="{BB962C8B-B14F-4D97-AF65-F5344CB8AC3E}">
        <p14:creationId xmlns:p14="http://schemas.microsoft.com/office/powerpoint/2010/main" val="3429742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https://postsecondaryreadiness.org/florida-developmental-education-reform-equity/</a:t>
            </a:r>
          </a:p>
        </p:txBody>
      </p:sp>
      <p:sp>
        <p:nvSpPr>
          <p:cNvPr id="4" name="Slide Number Placeholder 3"/>
          <p:cNvSpPr>
            <a:spLocks noGrp="1"/>
          </p:cNvSpPr>
          <p:nvPr>
            <p:ph type="sldNum" sz="quarter" idx="5"/>
          </p:nvPr>
        </p:nvSpPr>
        <p:spPr/>
        <p:txBody>
          <a:bodyPr/>
          <a:lstStyle/>
          <a:p>
            <a:fld id="{80EB7B43-009C-4D02-9500-7514C3D08DB1}" type="slidenum">
              <a:rPr lang="en-US" smtClean="0"/>
              <a:t>43</a:t>
            </a:fld>
            <a:endParaRPr lang="en-US"/>
          </a:p>
        </p:txBody>
      </p:sp>
    </p:spTree>
    <p:extLst>
      <p:ext uri="{BB962C8B-B14F-4D97-AF65-F5344CB8AC3E}">
        <p14:creationId xmlns:p14="http://schemas.microsoft.com/office/powerpoint/2010/main" val="591401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Roboto Mono Web"/>
              </a:rPr>
              <a:t>Mix AN, Jones TB, Brower RL, Hu S. Equality, Efficiency, and Developmental Education Reform: The Impact of SB 1720 on the Mission of the Florida College System. Community Coll Rev. 2019;48(1):1-22. </a:t>
            </a:r>
            <a:r>
              <a:rPr lang="en-US" b="0" i="0" dirty="0" err="1">
                <a:solidFill>
                  <a:srgbClr val="1B1B1B"/>
                </a:solidFill>
                <a:effectLst/>
                <a:latin typeface="Roboto Mono Web"/>
              </a:rPr>
              <a:t>doi</a:t>
            </a:r>
            <a:r>
              <a:rPr lang="en-US" b="0" i="0" dirty="0">
                <a:solidFill>
                  <a:srgbClr val="1B1B1B"/>
                </a:solidFill>
                <a:effectLst/>
                <a:latin typeface="Roboto Mono Web"/>
              </a:rPr>
              <a:t>: 10.1177/0091552119876327. </a:t>
            </a:r>
            <a:r>
              <a:rPr lang="en-US" b="0" i="0" dirty="0" err="1">
                <a:solidFill>
                  <a:srgbClr val="1B1B1B"/>
                </a:solidFill>
                <a:effectLst/>
                <a:latin typeface="Roboto Mono Web"/>
              </a:rPr>
              <a:t>Epub</a:t>
            </a:r>
            <a:r>
              <a:rPr lang="en-US" b="0" i="0" dirty="0">
                <a:solidFill>
                  <a:srgbClr val="1B1B1B"/>
                </a:solidFill>
                <a:effectLst/>
                <a:latin typeface="Roboto Mono Web"/>
              </a:rPr>
              <a:t> 2019 Sep 27. PMID: 32801401; PMCID: PMC7413031.</a:t>
            </a:r>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44</a:t>
            </a:fld>
            <a:endParaRPr lang="en-US"/>
          </a:p>
        </p:txBody>
      </p:sp>
    </p:spTree>
    <p:extLst>
      <p:ext uri="{BB962C8B-B14F-4D97-AF65-F5344CB8AC3E}">
        <p14:creationId xmlns:p14="http://schemas.microsoft.com/office/powerpoint/2010/main" val="1203528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333333"/>
                </a:solidFill>
                <a:effectLst/>
                <a:latin typeface="Georgia" panose="02040502050405020303" pitchFamily="18" charset="0"/>
              </a:rPr>
              <a:t>Cafarella B.</a:t>
            </a:r>
            <a:r>
              <a:rPr lang="en-US" sz="1800" b="1" i="0" u="none" strike="noStrike" dirty="0">
                <a:solidFill>
                  <a:srgbClr val="333333"/>
                </a:solidFill>
                <a:effectLst/>
                <a:latin typeface="Georgia" panose="02040502050405020303" pitchFamily="18" charset="0"/>
              </a:rPr>
              <a:t> Acceleration and Compression in Developmental Mathematics: Faculty Viewpoints. </a:t>
            </a:r>
            <a:r>
              <a:rPr lang="en-US" sz="1800" b="0" i="0" u="none" strike="noStrike" dirty="0">
                <a:solidFill>
                  <a:srgbClr val="333333"/>
                </a:solidFill>
                <a:effectLst/>
                <a:latin typeface="Georgia" panose="02040502050405020303" pitchFamily="18" charset="0"/>
              </a:rPr>
              <a:t>Journal Of Developmental Education [serial online]. Winter2016 2016;39(2):12-25. </a:t>
            </a:r>
            <a:r>
              <a:rPr lang="en-US" sz="1800" b="0" i="0" u="sng" strike="noStrike" dirty="0">
                <a:solidFill>
                  <a:srgbClr val="1155CC"/>
                </a:solidFill>
                <a:effectLst/>
                <a:latin typeface="Georgia" panose="02040502050405020303" pitchFamily="18" charset="0"/>
                <a:hlinkClick r:id="rId3"/>
              </a:rPr>
              <a:t>https://files.eric.ed.gov/fulltext/EJ1117729.pdf</a:t>
            </a:r>
            <a:r>
              <a:rPr lang="en-US" sz="1800" b="0" i="0" u="none" strike="noStrike" dirty="0">
                <a:solidFill>
                  <a:srgbClr val="333333"/>
                </a:solidFill>
                <a:effectLst/>
                <a:latin typeface="Georgia" panose="02040502050405020303"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333333"/>
                </a:solidFill>
                <a:effectLst/>
                <a:latin typeface="Georgia" panose="02040502050405020303" pitchFamily="18" charset="0"/>
              </a:rPr>
              <a:t>Saxon D, Martirosyan N. </a:t>
            </a:r>
            <a:r>
              <a:rPr lang="en-US" sz="1800" b="1" i="0" u="none" strike="noStrike" dirty="0">
                <a:solidFill>
                  <a:srgbClr val="333333"/>
                </a:solidFill>
                <a:effectLst/>
                <a:latin typeface="Georgia" panose="02040502050405020303" pitchFamily="18" charset="0"/>
              </a:rPr>
              <a:t>NADE Members Respond: Improving Accelerated Developmental Mathematics Courses.</a:t>
            </a:r>
            <a:r>
              <a:rPr lang="en-US" sz="1800" b="0" i="0" u="none" strike="noStrike" dirty="0">
                <a:solidFill>
                  <a:srgbClr val="333333"/>
                </a:solidFill>
                <a:effectLst/>
                <a:latin typeface="Georgia" panose="02040502050405020303" pitchFamily="18" charset="0"/>
              </a:rPr>
              <a:t> </a:t>
            </a:r>
            <a:r>
              <a:rPr lang="en-US" sz="1800" b="0" i="1" u="none" strike="noStrike" dirty="0">
                <a:solidFill>
                  <a:srgbClr val="333333"/>
                </a:solidFill>
                <a:effectLst/>
                <a:latin typeface="Georgia" panose="02040502050405020303" pitchFamily="18" charset="0"/>
              </a:rPr>
              <a:t>Journal Of </a:t>
            </a:r>
            <a:r>
              <a:rPr lang="en-US" sz="1800" b="0" i="0" u="none" strike="noStrike" dirty="0">
                <a:solidFill>
                  <a:srgbClr val="000000"/>
                </a:solidFill>
                <a:effectLst/>
                <a:latin typeface="Arial" panose="020B0604020202020204" pitchFamily="34" charset="0"/>
              </a:rPr>
              <a:t>Developmental</a:t>
            </a:r>
            <a:r>
              <a:rPr lang="en-US" sz="1800" b="0" i="1" u="none" strike="noStrike" dirty="0">
                <a:solidFill>
                  <a:srgbClr val="333333"/>
                </a:solidFill>
                <a:effectLst/>
                <a:latin typeface="Georgia" panose="02040502050405020303" pitchFamily="18" charset="0"/>
              </a:rPr>
              <a:t> Education</a:t>
            </a:r>
            <a:r>
              <a:rPr lang="en-US" sz="1800" b="0" i="0" u="none" strike="noStrike" dirty="0">
                <a:solidFill>
                  <a:srgbClr val="333333"/>
                </a:solidFill>
                <a:effectLst/>
                <a:latin typeface="Georgia" panose="02040502050405020303" pitchFamily="18" charset="0"/>
              </a:rPr>
              <a:t> [serial online]. Fall2017 2017;41(1):24-27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45</a:t>
            </a:fld>
            <a:endParaRPr lang="en-US"/>
          </a:p>
        </p:txBody>
      </p:sp>
    </p:spTree>
    <p:extLst>
      <p:ext uri="{BB962C8B-B14F-4D97-AF65-F5344CB8AC3E}">
        <p14:creationId xmlns:p14="http://schemas.microsoft.com/office/powerpoint/2010/main" val="2049710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has been posted at least half a dozen times on LinkedIn by the likes of the Dana Institute and assorted individuals.   It’s just one more example of so many of putting a very hard spin on the information to make it look positive, and I’m afraid to say it might fool some of the administrators and people who don’t actually work with students.  You know, the ones making these “co-req for all!” laws.   I emailed the author to confirm my interpretations.   </a:t>
            </a:r>
          </a:p>
          <a:p>
            <a:endParaRPr lang="en-US" dirty="0"/>
          </a:p>
          <a:p>
            <a:r>
              <a:rPr lang="en-US" sz="1800" b="0" i="0" u="sng" strike="noStrike" dirty="0">
                <a:solidFill>
                  <a:srgbClr val="1155CC"/>
                </a:solidFill>
                <a:effectLst/>
                <a:latin typeface="Arial" panose="020B0604020202020204" pitchFamily="34" charset="0"/>
                <a:hlinkClick r:id="rId3"/>
              </a:rPr>
              <a:t>https://ccrc.tc.columbia.edu/media/k2/attachments/effects-corequisite-remediation-tennessee.pdf</a:t>
            </a:r>
            <a:r>
              <a:rPr lang="en-US" sz="1800" b="0" i="0" u="none" strike="noStrike" dirty="0">
                <a:solidFill>
                  <a:srgbClr val="000000"/>
                </a:solidFill>
                <a:effectLst/>
                <a:latin typeface="Arial" panose="020B0604020202020204" pitchFamily="34" charset="0"/>
              </a:rPr>
              <a:t>    the longer article </a:t>
            </a:r>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46</a:t>
            </a:fld>
            <a:endParaRPr lang="en-US"/>
          </a:p>
        </p:txBody>
      </p:sp>
    </p:spTree>
    <p:extLst>
      <p:ext uri="{BB962C8B-B14F-4D97-AF65-F5344CB8AC3E}">
        <p14:creationId xmlns:p14="http://schemas.microsoft.com/office/powerpoint/2010/main" val="3543043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Goudas, Alexandras M., and Hunter R. Boylan. “Addressing Flawed Research in Developmental Education.” </a:t>
            </a:r>
            <a:r>
              <a:rPr lang="en-US" i="1" dirty="0"/>
              <a:t>Journal of Developmental Education</a:t>
            </a:r>
            <a:r>
              <a:rPr lang="en-US" dirty="0"/>
              <a:t>, vol. 44, no. 3, 2021, pp. 4–33. </a:t>
            </a:r>
            <a:r>
              <a:rPr lang="en-US" i="1" dirty="0"/>
              <a:t>JSTOR</a:t>
            </a:r>
            <a:r>
              <a:rPr lang="en-US" dirty="0"/>
              <a:t>, http://www.jstor.org/stable/45381112. Accessed 29 Mar. 2025.  </a:t>
            </a:r>
          </a:p>
          <a:p>
            <a:r>
              <a:rPr lang="en-US" dirty="0"/>
              <a:t>Wood, J. L. (2012). From the Right to Fail to the Right to Succeed: Black Males in Community Colleges. About Campus, 17(2), 30-32. https://doi.org/10.1002/aca.21078 (Original work published 2012)  </a:t>
            </a:r>
          </a:p>
          <a:p>
            <a:endParaRPr lang="en-US" dirty="0"/>
          </a:p>
          <a:p>
            <a:r>
              <a:rPr lang="en-US" sz="1800" b="0" i="0" u="none" strike="noStrike" dirty="0">
                <a:solidFill>
                  <a:srgbClr val="333333"/>
                </a:solidFill>
                <a:effectLst/>
                <a:latin typeface="Arial" panose="020B0604020202020204" pitchFamily="34" charset="0"/>
              </a:rPr>
              <a:t>Boatman, A., &amp; Long, B. T. (2018). Does Remediation Work for All Students? How the Effects of Postsecondary Remedial and Developmental Courses Vary by Level of Academic Preparation. </a:t>
            </a:r>
            <a:r>
              <a:rPr lang="en-US" sz="1800" b="0" i="1" u="none" strike="noStrike" dirty="0">
                <a:solidFill>
                  <a:srgbClr val="333333"/>
                </a:solidFill>
                <a:effectLst/>
                <a:latin typeface="Arial" panose="020B0604020202020204" pitchFamily="34" charset="0"/>
              </a:rPr>
              <a:t>Educational Evaluation and Policy Analysis</a:t>
            </a:r>
            <a:r>
              <a:rPr lang="en-US" sz="1800" b="0" i="0" u="none" strike="noStrike" dirty="0">
                <a:solidFill>
                  <a:srgbClr val="333333"/>
                </a:solidFill>
                <a:effectLst/>
                <a:latin typeface="Arial" panose="020B0604020202020204" pitchFamily="34" charset="0"/>
              </a:rPr>
              <a:t>, </a:t>
            </a:r>
            <a:r>
              <a:rPr lang="en-US" sz="1800" b="0" i="1" u="none" strike="noStrike" dirty="0">
                <a:solidFill>
                  <a:srgbClr val="333333"/>
                </a:solidFill>
                <a:effectLst/>
                <a:latin typeface="Arial" panose="020B0604020202020204" pitchFamily="34" charset="0"/>
              </a:rPr>
              <a:t>40</a:t>
            </a:r>
            <a:r>
              <a:rPr lang="en-US" sz="1800" b="0" i="0" u="none" strike="noStrike" dirty="0">
                <a:solidFill>
                  <a:srgbClr val="333333"/>
                </a:solidFill>
                <a:effectLst/>
                <a:latin typeface="Arial" panose="020B0604020202020204" pitchFamily="34" charset="0"/>
              </a:rPr>
              <a:t>(1), 29–58. </a:t>
            </a:r>
            <a:r>
              <a:rPr lang="en-US" sz="1800" b="0" i="0" u="sng" strike="noStrike" dirty="0">
                <a:solidFill>
                  <a:srgbClr val="006ACC"/>
                </a:solidFill>
                <a:effectLst/>
                <a:latin typeface="Arial" panose="020B0604020202020204" pitchFamily="34" charset="0"/>
                <a:hlinkClick r:id="rId3"/>
              </a:rPr>
              <a:t>https://doi.org/10.3102/0162373717715708</a:t>
            </a:r>
            <a:r>
              <a:rPr lang="en-US" sz="1800" b="0" i="0" u="none" strike="noStrike" dirty="0">
                <a:solidFill>
                  <a:srgbClr val="FFFFFF"/>
                </a:solidFill>
                <a:effectLst/>
                <a:latin typeface="Arial" panose="020B0604020202020204" pitchFamily="34" charset="0"/>
              </a:rPr>
              <a:t> </a:t>
            </a:r>
            <a:endParaRPr lang="en-US" dirty="0"/>
          </a:p>
          <a:p>
            <a:endParaRPr lang="en-US" dirty="0"/>
          </a:p>
          <a:p>
            <a:r>
              <a:rPr lang="en-US" b="0" i="0" dirty="0">
                <a:solidFill>
                  <a:srgbClr val="3A3A3A"/>
                </a:solidFill>
                <a:effectLst/>
                <a:latin typeface="Source Sans Pro" panose="020B0503030403020204" pitchFamily="34" charset="0"/>
              </a:rPr>
              <a:t>Bahr, Peter Riley. “Does Mathematics Remediation Work?: A Comparative Analysis of Academic Attainment among Community College Students.” </a:t>
            </a:r>
            <a:r>
              <a:rPr lang="en-US" b="0" i="1" dirty="0">
                <a:solidFill>
                  <a:srgbClr val="3A3A3A"/>
                </a:solidFill>
                <a:effectLst/>
                <a:latin typeface="Source Sans Pro" panose="020B0503030403020204" pitchFamily="34" charset="0"/>
              </a:rPr>
              <a:t>Research in Higher Education</a:t>
            </a:r>
            <a:r>
              <a:rPr lang="en-US" b="0" i="0" dirty="0">
                <a:solidFill>
                  <a:srgbClr val="3A3A3A"/>
                </a:solidFill>
                <a:effectLst/>
                <a:latin typeface="Source Sans Pro" panose="020B0503030403020204" pitchFamily="34" charset="0"/>
              </a:rPr>
              <a:t>, vol. 49, no. 5, 2008, pp. 420–50, https://doi.org/10.1007/s11162-008-9089-4.</a:t>
            </a:r>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47</a:t>
            </a:fld>
            <a:endParaRPr lang="en-US"/>
          </a:p>
        </p:txBody>
      </p:sp>
    </p:spTree>
    <p:extLst>
      <p:ext uri="{BB962C8B-B14F-4D97-AF65-F5344CB8AC3E}">
        <p14:creationId xmlns:p14="http://schemas.microsoft.com/office/powerpoint/2010/main" val="1907464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It was also noted in several reports that guiding students to take math courses more closely aligned to their career goals was a critical driver of the positive effects. What if, for students who demonstrate the need for it, that same guidance could be applied to developmental coursework, designed so that students could accelerate if that meets their needs, but with built-in flexibility for students with more complex needs? Other aspects of the co-requisite placement included academic and non-academic support, and changes in instructional design. These could also be applied to developmental courses. Most of these studies did not include applying best practice principles to developmental math courses as an option.</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48</a:t>
            </a:fld>
            <a:endParaRPr lang="en-US"/>
          </a:p>
        </p:txBody>
      </p:sp>
    </p:spTree>
    <p:extLst>
      <p:ext uri="{BB962C8B-B14F-4D97-AF65-F5344CB8AC3E}">
        <p14:creationId xmlns:p14="http://schemas.microsoft.com/office/powerpoint/2010/main" val="65602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https://www.tbr.edu/sites/default/files/media/2021/11/GainingMomentumExecutiveSummaryNovember%202021.pdf</a:t>
            </a:r>
          </a:p>
        </p:txBody>
      </p:sp>
      <p:sp>
        <p:nvSpPr>
          <p:cNvPr id="4" name="Slide Number Placeholder 3"/>
          <p:cNvSpPr>
            <a:spLocks noGrp="1"/>
          </p:cNvSpPr>
          <p:nvPr>
            <p:ph type="sldNum" sz="quarter" idx="5"/>
          </p:nvPr>
        </p:nvSpPr>
        <p:spPr/>
        <p:txBody>
          <a:bodyPr/>
          <a:lstStyle/>
          <a:p>
            <a:fld id="{80EB7B43-009C-4D02-9500-7514C3D08DB1}" type="slidenum">
              <a:rPr lang="en-US" smtClean="0"/>
              <a:t>51</a:t>
            </a:fld>
            <a:endParaRPr lang="en-US"/>
          </a:p>
        </p:txBody>
      </p:sp>
    </p:spTree>
    <p:extLst>
      <p:ext uri="{BB962C8B-B14F-4D97-AF65-F5344CB8AC3E}">
        <p14:creationId xmlns:p14="http://schemas.microsoft.com/office/powerpoint/2010/main" val="3371428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Attewell, Paul, et al. “New Evidence on College Remediation.” </a:t>
            </a:r>
            <a:r>
              <a:rPr lang="en-US" i="1" dirty="0"/>
              <a:t>The Journal of Higher Education</a:t>
            </a:r>
            <a:r>
              <a:rPr lang="en-US" dirty="0"/>
              <a:t>, vol. 77, no. 5, 2006, pp. 886–924. </a:t>
            </a:r>
            <a:r>
              <a:rPr lang="en-US" i="1" dirty="0"/>
              <a:t>JSTOR</a:t>
            </a:r>
            <a:r>
              <a:rPr lang="en-US" dirty="0"/>
              <a:t>, http://www.jstor.org/stable/3838791. Accessed 29 Mar. 2025.</a:t>
            </a:r>
          </a:p>
          <a:p>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52</a:t>
            </a:fld>
            <a:endParaRPr lang="en-US"/>
          </a:p>
        </p:txBody>
      </p:sp>
    </p:spTree>
    <p:extLst>
      <p:ext uri="{BB962C8B-B14F-4D97-AF65-F5344CB8AC3E}">
        <p14:creationId xmlns:p14="http://schemas.microsoft.com/office/powerpoint/2010/main" val="1858475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the Just Equations </a:t>
            </a:r>
          </a:p>
        </p:txBody>
      </p:sp>
      <p:sp>
        <p:nvSpPr>
          <p:cNvPr id="4" name="Slide Number Placeholder 3"/>
          <p:cNvSpPr>
            <a:spLocks noGrp="1"/>
          </p:cNvSpPr>
          <p:nvPr>
            <p:ph type="sldNum" sz="quarter" idx="5"/>
          </p:nvPr>
        </p:nvSpPr>
        <p:spPr/>
        <p:txBody>
          <a:bodyPr/>
          <a:lstStyle/>
          <a:p>
            <a:fld id="{80EB7B43-009C-4D02-9500-7514C3D08DB1}" type="slidenum">
              <a:rPr lang="en-US" smtClean="0"/>
              <a:t>54</a:t>
            </a:fld>
            <a:endParaRPr lang="en-US"/>
          </a:p>
        </p:txBody>
      </p:sp>
    </p:spTree>
    <p:extLst>
      <p:ext uri="{BB962C8B-B14F-4D97-AF65-F5344CB8AC3E}">
        <p14:creationId xmlns:p14="http://schemas.microsoft.com/office/powerpoint/2010/main" val="3096039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Fyfe, E. R., Matthews, P. G., &amp; Amsel, E. (2020). College developmental math students’ knowledge of the equal sign. </a:t>
            </a:r>
            <a:r>
              <a:rPr lang="en-US" i="1" dirty="0"/>
              <a:t>Educational Studies in Mathematics</a:t>
            </a:r>
            <a:r>
              <a:rPr lang="en-US" dirty="0"/>
              <a:t>, </a:t>
            </a:r>
            <a:r>
              <a:rPr lang="en-US" i="1" dirty="0"/>
              <a:t>104</a:t>
            </a:r>
            <a:r>
              <a:rPr lang="en-US" dirty="0"/>
              <a:t>(1), 65–85. </a:t>
            </a:r>
            <a:r>
              <a:rPr lang="en-US" dirty="0">
                <a:hlinkClick r:id="rId3"/>
              </a:rPr>
              <a:t>https://doi.org/10.1007/s10649-020-09947-2</a:t>
            </a:r>
            <a:r>
              <a:rPr lang="en-US" dirty="0"/>
              <a:t> </a:t>
            </a:r>
          </a:p>
        </p:txBody>
      </p:sp>
      <p:sp>
        <p:nvSpPr>
          <p:cNvPr id="4" name="Slide Number Placeholder 3"/>
          <p:cNvSpPr>
            <a:spLocks noGrp="1"/>
          </p:cNvSpPr>
          <p:nvPr>
            <p:ph type="sldNum" sz="quarter" idx="5"/>
          </p:nvPr>
        </p:nvSpPr>
        <p:spPr/>
        <p:txBody>
          <a:bodyPr/>
          <a:lstStyle/>
          <a:p>
            <a:fld id="{80EB7B43-009C-4D02-9500-7514C3D08DB1}" type="slidenum">
              <a:rPr lang="en-US" smtClean="0"/>
              <a:t>55</a:t>
            </a:fld>
            <a:endParaRPr lang="en-US"/>
          </a:p>
        </p:txBody>
      </p:sp>
    </p:spTree>
    <p:extLst>
      <p:ext uri="{BB962C8B-B14F-4D97-AF65-F5344CB8AC3E}">
        <p14:creationId xmlns:p14="http://schemas.microsoft.com/office/powerpoint/2010/main" val="251169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Lakeland College in Illinois eliminated developmental math courses, and designed a new basic college level course. Hey, if you’re going to call the pre-algebra skills college level, I’m on it!!!That said, if you’re going to cram them in and students have to do all the foundations in a hurry and *then* </a:t>
            </a:r>
          </a:p>
          <a:p>
            <a:endParaRPr lang="en-US" dirty="0"/>
          </a:p>
          <a:p>
            <a:r>
              <a:rPr lang="en-US" dirty="0"/>
              <a:t>https://blog.mrmeyer.com/2013/the-fault-tolerant-school/   </a:t>
            </a:r>
            <a:r>
              <a:rPr lang="en-US" sz="1800" b="0" i="0" u="none" strike="noStrike" dirty="0">
                <a:solidFill>
                  <a:srgbClr val="000000"/>
                </a:solidFill>
                <a:effectLst/>
                <a:latin typeface="Arial" panose="020B0604020202020204" pitchFamily="34" charset="0"/>
              </a:rPr>
              <a:t>Increasing Student Success in Developmental Mathematics. (2019). </a:t>
            </a:r>
            <a:r>
              <a:rPr lang="en-US" sz="1800" b="0" i="1" u="none" strike="noStrike" dirty="0">
                <a:solidFill>
                  <a:srgbClr val="000000"/>
                </a:solidFill>
                <a:effectLst/>
                <a:latin typeface="Arial" panose="020B0604020202020204" pitchFamily="34" charset="0"/>
              </a:rPr>
              <a:t>Increasing Student Success in Developmental Mathematics.</a:t>
            </a:r>
            <a:r>
              <a:rPr lang="en-US" sz="1800" b="0" i="0" u="none" strike="noStrike" dirty="0">
                <a:solidFill>
                  <a:srgbClr val="000000"/>
                </a:solidFill>
                <a:effectLst/>
                <a:latin typeface="Arial" panose="020B0604020202020204" pitchFamily="34" charset="0"/>
              </a:rPr>
              <a:t> Washington, D.C. : The National Academies Press. Retrieved from </a:t>
            </a:r>
            <a:r>
              <a:rPr lang="en-US" sz="1800" b="0" i="0" u="sng" strike="noStrike" dirty="0">
                <a:solidFill>
                  <a:srgbClr val="1155CC"/>
                </a:solidFill>
                <a:effectLst/>
                <a:latin typeface="Arial" panose="020B0604020202020204" pitchFamily="34" charset="0"/>
                <a:hlinkClick r:id="rId3"/>
              </a:rPr>
              <a:t>https://nap.nationalacademies.org/catalog/25547/increasing-student-success-in-developmental-mathematics-proceedings-of-a-workshop</a:t>
            </a:r>
            <a:r>
              <a:rPr lang="en-US" sz="1800" b="0" i="0" u="none" strike="noStrike" dirty="0">
                <a:solidFill>
                  <a:srgbClr val="000000"/>
                </a:solidFill>
                <a:effectLst/>
                <a:latin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6</a:t>
            </a:fld>
            <a:endParaRPr lang="en-US"/>
          </a:p>
        </p:txBody>
      </p:sp>
    </p:spTree>
    <p:extLst>
      <p:ext uri="{BB962C8B-B14F-4D97-AF65-F5344CB8AC3E}">
        <p14:creationId xmlns:p14="http://schemas.microsoft.com/office/powerpoint/2010/main" val="1042652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time!  </a:t>
            </a:r>
          </a:p>
        </p:txBody>
      </p:sp>
      <p:sp>
        <p:nvSpPr>
          <p:cNvPr id="4" name="Slide Number Placeholder 3"/>
          <p:cNvSpPr>
            <a:spLocks noGrp="1"/>
          </p:cNvSpPr>
          <p:nvPr>
            <p:ph type="sldNum" sz="quarter" idx="5"/>
          </p:nvPr>
        </p:nvSpPr>
        <p:spPr/>
        <p:txBody>
          <a:bodyPr/>
          <a:lstStyle/>
          <a:p>
            <a:fld id="{80EB7B43-009C-4D02-9500-7514C3D08DB1}" type="slidenum">
              <a:rPr lang="en-US" smtClean="0"/>
              <a:t>57</a:t>
            </a:fld>
            <a:endParaRPr lang="en-US"/>
          </a:p>
        </p:txBody>
      </p:sp>
    </p:spTree>
    <p:extLst>
      <p:ext uri="{BB962C8B-B14F-4D97-AF65-F5344CB8AC3E}">
        <p14:creationId xmlns:p14="http://schemas.microsoft.com/office/powerpoint/2010/main" val="156668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Cafarella’s dis</a:t>
            </a:r>
          </a:p>
        </p:txBody>
      </p:sp>
      <p:sp>
        <p:nvSpPr>
          <p:cNvPr id="4" name="Slide Number Placeholder 3"/>
          <p:cNvSpPr>
            <a:spLocks noGrp="1"/>
          </p:cNvSpPr>
          <p:nvPr>
            <p:ph type="sldNum" sz="quarter" idx="5"/>
          </p:nvPr>
        </p:nvSpPr>
        <p:spPr/>
        <p:txBody>
          <a:bodyPr/>
          <a:lstStyle/>
          <a:p>
            <a:fld id="{80EB7B43-009C-4D02-9500-7514C3D08DB1}" type="slidenum">
              <a:rPr lang="en-US" smtClean="0"/>
              <a:t>8</a:t>
            </a:fld>
            <a:endParaRPr lang="en-US"/>
          </a:p>
        </p:txBody>
      </p:sp>
    </p:spTree>
    <p:extLst>
      <p:ext uri="{BB962C8B-B14F-4D97-AF65-F5344CB8AC3E}">
        <p14:creationId xmlns:p14="http://schemas.microsoft.com/office/powerpoint/2010/main" val="370267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and One of the </a:t>
            </a:r>
            <a:r>
              <a:rPr lang="en-US" dirty="0" err="1"/>
              <a:t>impor</a:t>
            </a:r>
            <a:r>
              <a:rPr lang="en-US" dirty="0"/>
              <a:t>-</a:t>
            </a:r>
            <a:br>
              <a:rPr lang="en-US" dirty="0"/>
            </a:br>
            <a:r>
              <a:rPr lang="en-US" dirty="0"/>
              <a:t>tant facets of concerted cultivation is that the children are raised with</a:t>
            </a:r>
            <a:br>
              <a:rPr lang="en-US" dirty="0"/>
            </a:br>
            <a:r>
              <a:rPr lang="en-US" dirty="0"/>
              <a:t>a sense that they are entitled to ask questions, to interact, to question,</a:t>
            </a:r>
            <a:br>
              <a:rPr lang="en-US" dirty="0"/>
            </a:br>
            <a:r>
              <a:rPr lang="en-US" dirty="0"/>
              <a:t>even to challenge institutional authority. In my research, as well as</a:t>
            </a:r>
            <a:br>
              <a:rPr lang="en-US" dirty="0"/>
            </a:br>
            <a:r>
              <a:rPr lang="en-US" dirty="0"/>
              <a:t>among the students I teach and advise, I find that they have not yet</a:t>
            </a:r>
            <a:br>
              <a:rPr lang="en-US" dirty="0"/>
            </a:br>
            <a:r>
              <a:rPr lang="en-US" dirty="0"/>
              <a:t>developed the confidence, the comfort, or the basic sense that they can</a:t>
            </a:r>
            <a:br>
              <a:rPr lang="en-US" dirty="0"/>
            </a:br>
            <a:r>
              <a:rPr lang="en-US" dirty="0"/>
              <a:t>and should ask questions and advocate on their own behalf. Much like</a:t>
            </a:r>
            <a:br>
              <a:rPr lang="en-US" dirty="0"/>
            </a:br>
            <a:r>
              <a:rPr lang="en-US" dirty="0"/>
              <a:t>Lareau found, for so many of the poor and working-class students I</a:t>
            </a:r>
            <a:br>
              <a:rPr lang="en-US" dirty="0"/>
            </a:br>
            <a:r>
              <a:rPr lang="en-US" dirty="0"/>
              <a:t>have taught and studied, they have learned “to keep their distance from</a:t>
            </a:r>
            <a:br>
              <a:rPr lang="en-US" dirty="0"/>
            </a:br>
            <a:r>
              <a:rPr lang="en-US" dirty="0"/>
              <a:t>people in positions of authority, to be distrustful of institutions, and,</a:t>
            </a:r>
            <a:br>
              <a:rPr lang="en-US" dirty="0"/>
            </a:br>
            <a:r>
              <a:rPr lang="en-US" dirty="0"/>
              <a:t>at times, to resist officials’ authority” (Lareau 2002:773)</a:t>
            </a:r>
          </a:p>
          <a:p>
            <a:pPr marL="0" indent="0">
              <a:buNone/>
            </a:pPr>
            <a:r>
              <a:rPr lang="en-US" dirty="0"/>
              <a:t>Moving forward, if we are committed to a</a:t>
            </a:r>
            <a:br>
              <a:rPr lang="en-US" dirty="0"/>
            </a:br>
            <a:r>
              <a:rPr lang="en-US" dirty="0"/>
              <a:t>more comprehensive notion of student success, we must think much</a:t>
            </a:r>
            <a:br>
              <a:rPr lang="en-US" dirty="0"/>
            </a:br>
            <a:r>
              <a:rPr lang="en-US" dirty="0"/>
              <a:t>more about whether, and to what extent, we want to disrupt or displace</a:t>
            </a:r>
            <a:br>
              <a:rPr lang="en-US" dirty="0"/>
            </a:br>
            <a:r>
              <a:rPr lang="en-US" dirty="0"/>
              <a:t>the habitus and life worlds of the students we are hoping to help </a:t>
            </a:r>
            <a:r>
              <a:rPr lang="en-US" dirty="0" err="1"/>
              <a:t>suc</a:t>
            </a:r>
            <a:r>
              <a:rPr lang="en-US" dirty="0"/>
              <a:t>-</a:t>
            </a:r>
            <a:br>
              <a:rPr lang="en-US" dirty="0"/>
            </a:br>
            <a:r>
              <a:rPr lang="en-US" dirty="0" err="1"/>
              <a:t>ceed</a:t>
            </a:r>
            <a:r>
              <a:rPr lang="en-US" dirty="0"/>
              <a:t>. When our students maintain deep connections and obligations</a:t>
            </a:r>
            <a:br>
              <a:rPr lang="en-US" dirty="0"/>
            </a:br>
            <a:r>
              <a:rPr lang="en-US" dirty="0"/>
              <a:t>to their families, to their basic livelihoods, to their multiple roles and</a:t>
            </a:r>
            <a:br>
              <a:rPr lang="en-US" dirty="0"/>
            </a:br>
            <a:r>
              <a:rPr lang="en-US" dirty="0"/>
              <a:t>identities, it is imperative that we consider how the policies and reform</a:t>
            </a:r>
            <a:br>
              <a:rPr lang="en-US" dirty="0"/>
            </a:br>
            <a:r>
              <a:rPr lang="en-US" dirty="0"/>
              <a:t>initiatives build upon or break down these connections, and whether</a:t>
            </a:r>
            <a:br>
              <a:rPr lang="en-US" dirty="0"/>
            </a:br>
            <a:r>
              <a:rPr lang="en-US" dirty="0"/>
              <a:t>the institutions they attend considers and appreciates these conflicts,</a:t>
            </a:r>
            <a:br>
              <a:rPr lang="en-US" dirty="0"/>
            </a:br>
            <a:r>
              <a:rPr lang="en-US" dirty="0"/>
              <a:t>especially if these connections seem to contradict what we assume to</a:t>
            </a:r>
            <a:br>
              <a:rPr lang="en-US" dirty="0"/>
            </a:br>
            <a:r>
              <a:rPr lang="en-US" dirty="0"/>
              <a:t>be necessary to succeed academically. The tendency to reduce the def-</a:t>
            </a:r>
            <a:br>
              <a:rPr lang="en-US" dirty="0"/>
            </a:br>
            <a:r>
              <a:rPr lang="en-US" dirty="0" err="1"/>
              <a:t>inition</a:t>
            </a:r>
            <a:r>
              <a:rPr lang="en-US" dirty="0"/>
              <a:t> of success to degree attainment is woefully inadequate. </a:t>
            </a:r>
            <a:r>
              <a:rPr lang="en-US"/>
              <a:t>At a</a:t>
            </a:r>
            <a:br>
              <a:rPr lang="en-US"/>
            </a:br>
            <a:r>
              <a:rPr lang="en-US"/>
              <a:t>basic level, what is it that we want for these students (Schor and Freire</a:t>
            </a:r>
            <a:br>
              <a:rPr lang="en-US"/>
            </a:br>
            <a:r>
              <a:rPr lang="en-US"/>
              <a:t>1987; hooks 1994)?</a:t>
            </a:r>
            <a:r>
              <a:rPr lang="en-US">
                <a:sym typeface="Wingdings" panose="05000000000000000000" pitchFamily="2" charset="2"/>
              </a:rPr>
              <a:t> </a:t>
            </a:r>
            <a:endParaRPr lang="en-US" dirty="0"/>
          </a:p>
        </p:txBody>
      </p:sp>
      <p:sp>
        <p:nvSpPr>
          <p:cNvPr id="4" name="Slide Number Placeholder 3"/>
          <p:cNvSpPr>
            <a:spLocks noGrp="1"/>
          </p:cNvSpPr>
          <p:nvPr>
            <p:ph type="sldNum" sz="quarter" idx="5"/>
          </p:nvPr>
        </p:nvSpPr>
        <p:spPr/>
        <p:txBody>
          <a:bodyPr/>
          <a:lstStyle/>
          <a:p>
            <a:fld id="{80EB7B43-009C-4D02-9500-7514C3D08DB1}" type="slidenum">
              <a:rPr lang="en-US" smtClean="0"/>
              <a:t>12</a:t>
            </a:fld>
            <a:endParaRPr lang="en-US"/>
          </a:p>
        </p:txBody>
      </p:sp>
    </p:spTree>
    <p:extLst>
      <p:ext uri="{BB962C8B-B14F-4D97-AF65-F5344CB8AC3E}">
        <p14:creationId xmlns:p14="http://schemas.microsoft.com/office/powerpoint/2010/main" val="171344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100"/>
              </a:lnSpc>
              <a:spcBef>
                <a:spcPts val="1500"/>
              </a:spcBef>
              <a:spcAft>
                <a:spcPts val="1500"/>
              </a:spcAft>
              <a:buNone/>
            </a:pPr>
            <a:r>
              <a:rPr lang="en-US" sz="1800" b="0" i="0" u="none" strike="noStrike" dirty="0">
                <a:solidFill>
                  <a:srgbClr val="333333"/>
                </a:solidFill>
                <a:effectLst/>
                <a:latin typeface="Georgia" panose="02040502050405020303" pitchFamily="18" charset="0"/>
              </a:rPr>
              <a:t>https://ncee.org/what-does-it-really-mean-to-be-college-and-work-ready/   </a:t>
            </a:r>
            <a:r>
              <a:rPr lang="en-US" b="0" i="0" dirty="0">
                <a:solidFill>
                  <a:srgbClr val="464646"/>
                </a:solidFill>
                <a:effectLst/>
                <a:latin typeface="Helvetica Neue"/>
              </a:rPr>
              <a:t> National Center on Education and the Economy, </a:t>
            </a:r>
            <a:r>
              <a:rPr lang="en-US" b="0" i="1" u="none" strike="noStrike" dirty="0">
                <a:solidFill>
                  <a:srgbClr val="5DB5BA"/>
                </a:solidFill>
                <a:effectLst/>
                <a:latin typeface="Helvetica Neue"/>
                <a:hlinkClick r:id="rId3"/>
              </a:rPr>
              <a:t>What Does It Really Mean to Be College and Work Ready? The Mathematics and English Literacy Required of First Year Community College Students</a:t>
            </a:r>
            <a:r>
              <a:rPr lang="en-US" b="0" i="0" dirty="0">
                <a:solidFill>
                  <a:srgbClr val="464646"/>
                </a:solidFill>
                <a:effectLst/>
                <a:latin typeface="Helvetica Neue"/>
              </a:rPr>
              <a:t> (Washington, D.C.: National Center on Education and the Economy, May 2013).</a:t>
            </a:r>
          </a:p>
          <a:p>
            <a:pPr algn="l">
              <a:lnSpc>
                <a:spcPts val="1350"/>
              </a:lnSpc>
              <a:spcBef>
                <a:spcPts val="2100"/>
              </a:spcBef>
              <a:spcAft>
                <a:spcPts val="750"/>
              </a:spcAft>
            </a:pPr>
            <a:r>
              <a:rPr lang="en-US" b="0" i="1" cap="all" dirty="0">
                <a:solidFill>
                  <a:srgbClr val="333333"/>
                </a:solidFill>
                <a:effectLst/>
                <a:latin typeface="soleil"/>
              </a:rPr>
              <a:t>Topics:</a:t>
            </a:r>
            <a:r>
              <a:rPr lang="en-US" b="0" i="0" dirty="0">
                <a:solidFill>
                  <a:srgbClr val="333333"/>
                </a:solidFill>
                <a:effectLst/>
                <a:latin typeface="Helvetica Neue"/>
              </a:rPr>
              <a:t> </a:t>
            </a:r>
          </a:p>
          <a:p>
            <a:r>
              <a:rPr lang="en-US" dirty="0"/>
              <a:t>  </a:t>
            </a:r>
          </a:p>
        </p:txBody>
      </p:sp>
      <p:sp>
        <p:nvSpPr>
          <p:cNvPr id="4" name="Slide Number Placeholder 3"/>
          <p:cNvSpPr>
            <a:spLocks noGrp="1"/>
          </p:cNvSpPr>
          <p:nvPr>
            <p:ph type="sldNum" sz="quarter" idx="5"/>
          </p:nvPr>
        </p:nvSpPr>
        <p:spPr/>
        <p:txBody>
          <a:bodyPr/>
          <a:lstStyle/>
          <a:p>
            <a:fld id="{80EB7B43-009C-4D02-9500-7514C3D08DB1}" type="slidenum">
              <a:rPr lang="en-US" smtClean="0"/>
              <a:t>13</a:t>
            </a:fld>
            <a:endParaRPr lang="en-US"/>
          </a:p>
        </p:txBody>
      </p:sp>
    </p:spTree>
    <p:extLst>
      <p:ext uri="{BB962C8B-B14F-4D97-AF65-F5344CB8AC3E}">
        <p14:creationId xmlns:p14="http://schemas.microsoft.com/office/powerpoint/2010/main" val="20577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Baber, Lorenzo DuBois. “‘Living in the Along’: Validating Experiences Among Urban Community College Students in a College Transition Program.” </a:t>
            </a:r>
            <a:r>
              <a:rPr lang="en-US" i="1" dirty="0"/>
              <a:t>Community College Review</a:t>
            </a:r>
            <a:r>
              <a:rPr lang="en-US" dirty="0"/>
              <a:t>, vol. 46, no. 3, 2018, pp. 316–40, https://doi.org/10.1177/0091552118775813</a:t>
            </a:r>
          </a:p>
        </p:txBody>
      </p:sp>
      <p:sp>
        <p:nvSpPr>
          <p:cNvPr id="4" name="Slide Number Placeholder 3"/>
          <p:cNvSpPr>
            <a:spLocks noGrp="1"/>
          </p:cNvSpPr>
          <p:nvPr>
            <p:ph type="sldNum" sz="quarter" idx="5"/>
          </p:nvPr>
        </p:nvSpPr>
        <p:spPr/>
        <p:txBody>
          <a:bodyPr/>
          <a:lstStyle/>
          <a:p>
            <a:fld id="{80EB7B43-009C-4D02-9500-7514C3D08DB1}" type="slidenum">
              <a:rPr lang="en-US" smtClean="0"/>
              <a:t>14</a:t>
            </a:fld>
            <a:endParaRPr lang="en-US"/>
          </a:p>
        </p:txBody>
      </p:sp>
    </p:spTree>
    <p:extLst>
      <p:ext uri="{BB962C8B-B14F-4D97-AF65-F5344CB8AC3E}">
        <p14:creationId xmlns:p14="http://schemas.microsoft.com/office/powerpoint/2010/main" val="2270871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
              <a:buChar char="•"/>
            </a:pPr>
            <a:r>
              <a:rPr lang="en-US" dirty="0">
                <a:hlinkClick r:id="rId3"/>
              </a:rPr>
              <a:t>long version </a:t>
            </a:r>
            <a:endParaRPr lang="en-US" dirty="0"/>
          </a:p>
          <a:p>
            <a:pPr marL="285750" indent="-285750">
              <a:spcBef>
                <a:spcPts val="1000"/>
              </a:spcBef>
              <a:buFont typeface="Arial"/>
              <a:buChar char="•"/>
            </a:pPr>
            <a:r>
              <a:rPr lang="en-US" dirty="0">
                <a:hlinkClick r:id="rId3"/>
              </a:rPr>
              <a:t>https://www.ecs.org/50-state-comparison-developmental-education-policies-2025</a:t>
            </a:r>
            <a:r>
              <a:rPr lang="en-US" dirty="0"/>
              <a:t> “ Developmental education, sometimes referred to as remedial education, is designed to develop foundational knowledge in reading, writing and mathematics for students whom the institution deems underprepared for college-level course work based on placement policies and readiness assessments.” No, they are not the same. </a:t>
            </a:r>
          </a:p>
          <a:p>
            <a:pPr marL="285750" indent="-285750">
              <a:spcBef>
                <a:spcPts val="1000"/>
              </a:spcBef>
              <a:buFont typeface="Arial"/>
              <a:buChar char="•"/>
            </a:pPr>
            <a:r>
              <a:rPr lang="en-US" dirty="0"/>
              <a:t>Hence it was not surprising that many colleges turned to developmental education, or remedial courses for underprepared students. Source 5, page 8. </a:t>
            </a:r>
          </a:p>
          <a:p>
            <a:pPr marL="285750" indent="-285750">
              <a:spcBef>
                <a:spcPts val="1000"/>
              </a:spcBef>
              <a:buFont typeface="Arial"/>
              <a:buChar char="•"/>
            </a:pPr>
            <a:r>
              <a:rPr lang="en-US" dirty="0"/>
              <a:t>But when she went to enroll at her local community college, a counselor said she had to take a placement test. When the results came back, Gandy was told she needed remedial classes… It was a huge blow. Financially, because remedial classes, also known as developmental classes, cost money but don't count as credit toward a degree. Source 6 PARAGRAPH 5 (so don’t *quote* it, okay?) GO TO CONFLATION PPT </a:t>
            </a:r>
          </a:p>
        </p:txBody>
      </p:sp>
      <p:sp>
        <p:nvSpPr>
          <p:cNvPr id="4" name="Slide Number Placeholder 3"/>
          <p:cNvSpPr>
            <a:spLocks noGrp="1"/>
          </p:cNvSpPr>
          <p:nvPr>
            <p:ph type="sldNum" sz="quarter" idx="5"/>
          </p:nvPr>
        </p:nvSpPr>
        <p:spPr/>
        <p:txBody>
          <a:bodyPr/>
          <a:lstStyle/>
          <a:p>
            <a:fld id="{80EB7B43-009C-4D02-9500-7514C3D08DB1}" type="slidenum">
              <a:rPr lang="en-US" smtClean="0"/>
              <a:t>17</a:t>
            </a:fld>
            <a:endParaRPr lang="en-US"/>
          </a:p>
        </p:txBody>
      </p:sp>
    </p:spTree>
    <p:extLst>
      <p:ext uri="{BB962C8B-B14F-4D97-AF65-F5344CB8AC3E}">
        <p14:creationId xmlns:p14="http://schemas.microsoft.com/office/powerpoint/2010/main" val="305631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57C944-2292-4319-8280-7AA12929FD4D}"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2D5D8-EE8D-4B8B-BC13-8BA702D6D0A8}" type="slidenum">
              <a:rPr lang="en-US" smtClean="0"/>
              <a:t>‹#›</a:t>
            </a:fld>
            <a:endParaRPr lang="en-US"/>
          </a:p>
        </p:txBody>
      </p:sp>
    </p:spTree>
    <p:extLst>
      <p:ext uri="{BB962C8B-B14F-4D97-AF65-F5344CB8AC3E}">
        <p14:creationId xmlns:p14="http://schemas.microsoft.com/office/powerpoint/2010/main" val="253067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57C944-2292-4319-8280-7AA12929FD4D}"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2D5D8-EE8D-4B8B-BC13-8BA702D6D0A8}" type="slidenum">
              <a:rPr lang="en-US" smtClean="0"/>
              <a:t>‹#›</a:t>
            </a:fld>
            <a:endParaRPr lang="en-US"/>
          </a:p>
        </p:txBody>
      </p:sp>
    </p:spTree>
    <p:extLst>
      <p:ext uri="{BB962C8B-B14F-4D97-AF65-F5344CB8AC3E}">
        <p14:creationId xmlns:p14="http://schemas.microsoft.com/office/powerpoint/2010/main" val="3506016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57C944-2292-4319-8280-7AA12929FD4D}"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2D5D8-EE8D-4B8B-BC13-8BA702D6D0A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245721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57C944-2292-4319-8280-7AA12929FD4D}"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2D5D8-EE8D-4B8B-BC13-8BA702D6D0A8}" type="slidenum">
              <a:rPr lang="en-US" smtClean="0"/>
              <a:t>‹#›</a:t>
            </a:fld>
            <a:endParaRPr lang="en-US"/>
          </a:p>
        </p:txBody>
      </p:sp>
    </p:spTree>
    <p:extLst>
      <p:ext uri="{BB962C8B-B14F-4D97-AF65-F5344CB8AC3E}">
        <p14:creationId xmlns:p14="http://schemas.microsoft.com/office/powerpoint/2010/main" val="3035127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57C944-2292-4319-8280-7AA12929FD4D}"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2D5D8-EE8D-4B8B-BC13-8BA702D6D0A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934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57C944-2292-4319-8280-7AA12929FD4D}"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2D5D8-EE8D-4B8B-BC13-8BA702D6D0A8}" type="slidenum">
              <a:rPr lang="en-US" smtClean="0"/>
              <a:t>‹#›</a:t>
            </a:fld>
            <a:endParaRPr lang="en-US"/>
          </a:p>
        </p:txBody>
      </p:sp>
    </p:spTree>
    <p:extLst>
      <p:ext uri="{BB962C8B-B14F-4D97-AF65-F5344CB8AC3E}">
        <p14:creationId xmlns:p14="http://schemas.microsoft.com/office/powerpoint/2010/main" val="2580007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57C944-2292-4319-8280-7AA12929FD4D}"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2D5D8-EE8D-4B8B-BC13-8BA702D6D0A8}" type="slidenum">
              <a:rPr lang="en-US" smtClean="0"/>
              <a:t>‹#›</a:t>
            </a:fld>
            <a:endParaRPr lang="en-US"/>
          </a:p>
        </p:txBody>
      </p:sp>
    </p:spTree>
    <p:extLst>
      <p:ext uri="{BB962C8B-B14F-4D97-AF65-F5344CB8AC3E}">
        <p14:creationId xmlns:p14="http://schemas.microsoft.com/office/powerpoint/2010/main" val="3172937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57C944-2292-4319-8280-7AA12929FD4D}"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2D5D8-EE8D-4B8B-BC13-8BA702D6D0A8}" type="slidenum">
              <a:rPr lang="en-US" smtClean="0"/>
              <a:t>‹#›</a:t>
            </a:fld>
            <a:endParaRPr lang="en-US"/>
          </a:p>
        </p:txBody>
      </p:sp>
    </p:spTree>
    <p:extLst>
      <p:ext uri="{BB962C8B-B14F-4D97-AF65-F5344CB8AC3E}">
        <p14:creationId xmlns:p14="http://schemas.microsoft.com/office/powerpoint/2010/main" val="3443803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42C2-CBA6-4DF8-2A8C-03EDDF9B2033}"/>
              </a:ext>
            </a:extLst>
          </p:cNvPr>
          <p:cNvSpPr>
            <a:spLocks noGrp="1"/>
          </p:cNvSpPr>
          <p:nvPr>
            <p:ph type="title" hasCustomPrompt="1"/>
          </p:nvPr>
        </p:nvSpPr>
        <p:spPr>
          <a:xfrm>
            <a:off x="1999716" y="365125"/>
            <a:ext cx="6383708" cy="1325563"/>
          </a:xfrm>
        </p:spPr>
        <p:txBody>
          <a:bodyPr/>
          <a:lstStyle>
            <a:lvl1pPr>
              <a:defRPr/>
            </a:lvl1pPr>
          </a:lstStyle>
          <a:p>
            <a:r>
              <a:rPr lang="en-US" dirty="0"/>
              <a:t>Topic</a:t>
            </a:r>
          </a:p>
        </p:txBody>
      </p:sp>
      <p:sp>
        <p:nvSpPr>
          <p:cNvPr id="3" name="Date Placeholder 2">
            <a:extLst>
              <a:ext uri="{FF2B5EF4-FFF2-40B4-BE49-F238E27FC236}">
                <a16:creationId xmlns:a16="http://schemas.microsoft.com/office/drawing/2014/main" id="{B4ABC62A-EFB5-CBB4-AB40-F0FF44DC29D3}"/>
              </a:ext>
            </a:extLst>
          </p:cNvPr>
          <p:cNvSpPr>
            <a:spLocks noGrp="1"/>
          </p:cNvSpPr>
          <p:nvPr>
            <p:ph type="dt" sz="half" idx="10"/>
          </p:nvPr>
        </p:nvSpPr>
        <p:spPr/>
        <p:txBody>
          <a:bodyPr/>
          <a:lstStyle/>
          <a:p>
            <a:fld id="{77632CB1-6DB5-40DF-856B-0BAF6AE41BF6}" type="datetimeFigureOut">
              <a:rPr lang="en-US" smtClean="0"/>
              <a:t>4/1/2025</a:t>
            </a:fld>
            <a:endParaRPr lang="en-US"/>
          </a:p>
        </p:txBody>
      </p:sp>
      <p:sp>
        <p:nvSpPr>
          <p:cNvPr id="4" name="Footer Placeholder 3">
            <a:extLst>
              <a:ext uri="{FF2B5EF4-FFF2-40B4-BE49-F238E27FC236}">
                <a16:creationId xmlns:a16="http://schemas.microsoft.com/office/drawing/2014/main" id="{E8CDFB12-9948-C0CD-CA3F-40292FDBE8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D4B70D-92F7-87E6-7E1E-725AA88B38B4}"/>
              </a:ext>
            </a:extLst>
          </p:cNvPr>
          <p:cNvSpPr>
            <a:spLocks noGrp="1"/>
          </p:cNvSpPr>
          <p:nvPr>
            <p:ph type="sldNum" sz="quarter" idx="12"/>
          </p:nvPr>
        </p:nvSpPr>
        <p:spPr/>
        <p:txBody>
          <a:bodyPr/>
          <a:lstStyle/>
          <a:p>
            <a:fld id="{423D0447-E7C6-4B66-BB26-DD26DA58BA6E}" type="slidenum">
              <a:rPr lang="en-US" smtClean="0"/>
              <a:t>‹#›</a:t>
            </a:fld>
            <a:endParaRPr lang="en-US"/>
          </a:p>
        </p:txBody>
      </p:sp>
      <p:sp>
        <p:nvSpPr>
          <p:cNvPr id="7" name="Text Placeholder 6">
            <a:extLst>
              <a:ext uri="{FF2B5EF4-FFF2-40B4-BE49-F238E27FC236}">
                <a16:creationId xmlns:a16="http://schemas.microsoft.com/office/drawing/2014/main" id="{65FD23C5-6C9B-6F67-B148-FF159A2CF866}"/>
              </a:ext>
            </a:extLst>
          </p:cNvPr>
          <p:cNvSpPr>
            <a:spLocks noGrp="1"/>
          </p:cNvSpPr>
          <p:nvPr>
            <p:ph type="body" sz="quarter" idx="13" hasCustomPrompt="1"/>
          </p:nvPr>
        </p:nvSpPr>
        <p:spPr>
          <a:xfrm>
            <a:off x="3238856" y="2178732"/>
            <a:ext cx="4324453" cy="914400"/>
          </a:xfrm>
        </p:spPr>
        <p:txBody>
          <a:bodyPr/>
          <a:lstStyle>
            <a:lvl1pPr>
              <a:defRPr sz="2000"/>
            </a:lvl1pPr>
            <a:lvl2pPr>
              <a:defRPr sz="1200"/>
            </a:lvl2pPr>
          </a:lstStyle>
          <a:p>
            <a:pPr lvl="0"/>
            <a:r>
              <a:rPr lang="en-US" dirty="0"/>
              <a:t>Information about the topic</a:t>
            </a:r>
          </a:p>
          <a:p>
            <a:pPr lvl="1"/>
            <a:endParaRPr lang="en-US" dirty="0"/>
          </a:p>
        </p:txBody>
      </p:sp>
      <p:sp>
        <p:nvSpPr>
          <p:cNvPr id="11" name="Text Placeholder 10">
            <a:extLst>
              <a:ext uri="{FF2B5EF4-FFF2-40B4-BE49-F238E27FC236}">
                <a16:creationId xmlns:a16="http://schemas.microsoft.com/office/drawing/2014/main" id="{FAEFF301-F336-E43B-8A57-7BA78ECAF82A}"/>
              </a:ext>
            </a:extLst>
          </p:cNvPr>
          <p:cNvSpPr>
            <a:spLocks noGrp="1"/>
          </p:cNvSpPr>
          <p:nvPr>
            <p:ph type="body" sz="quarter" idx="14" hasCustomPrompt="1"/>
          </p:nvPr>
        </p:nvSpPr>
        <p:spPr>
          <a:xfrm>
            <a:off x="9126537" y="623888"/>
            <a:ext cx="1376243" cy="914400"/>
          </a:xfrm>
        </p:spPr>
        <p:txBody>
          <a:bodyPr>
            <a:noAutofit/>
          </a:bodyPr>
          <a:lstStyle>
            <a:lvl1pPr marL="0" indent="0">
              <a:buNone/>
              <a:defRPr sz="2800"/>
            </a:lvl1pPr>
            <a:lvl2pPr marL="457200" indent="0">
              <a:buNone/>
              <a:defRPr/>
            </a:lvl2pPr>
          </a:lstStyle>
          <a:p>
            <a:pPr lvl="0"/>
            <a:r>
              <a:rPr lang="en-US" dirty="0"/>
              <a:t>Source ID (1a)</a:t>
            </a:r>
          </a:p>
        </p:txBody>
      </p:sp>
      <p:sp>
        <p:nvSpPr>
          <p:cNvPr id="13" name="Text Placeholder 12">
            <a:extLst>
              <a:ext uri="{FF2B5EF4-FFF2-40B4-BE49-F238E27FC236}">
                <a16:creationId xmlns:a16="http://schemas.microsoft.com/office/drawing/2014/main" id="{3818EECE-94CE-9FE0-A029-00466703F47F}"/>
              </a:ext>
            </a:extLst>
          </p:cNvPr>
          <p:cNvSpPr>
            <a:spLocks noGrp="1"/>
          </p:cNvSpPr>
          <p:nvPr>
            <p:ph type="body" sz="quarter" idx="15" hasCustomPrompt="1"/>
          </p:nvPr>
        </p:nvSpPr>
        <p:spPr>
          <a:xfrm>
            <a:off x="9290049" y="1854200"/>
            <a:ext cx="1376243" cy="812800"/>
          </a:xfrm>
        </p:spPr>
        <p:txBody>
          <a:bodyPr/>
          <a:lstStyle>
            <a:lvl1pPr>
              <a:defRPr/>
            </a:lvl1pPr>
          </a:lstStyle>
          <a:p>
            <a:pPr lvl="0"/>
            <a:r>
              <a:rPr lang="en-US" dirty="0"/>
              <a:t>page</a:t>
            </a:r>
          </a:p>
        </p:txBody>
      </p:sp>
    </p:spTree>
    <p:extLst>
      <p:ext uri="{BB962C8B-B14F-4D97-AF65-F5344CB8AC3E}">
        <p14:creationId xmlns:p14="http://schemas.microsoft.com/office/powerpoint/2010/main" val="237129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57C944-2292-4319-8280-7AA12929FD4D}"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2D5D8-EE8D-4B8B-BC13-8BA702D6D0A8}" type="slidenum">
              <a:rPr lang="en-US" smtClean="0"/>
              <a:t>‹#›</a:t>
            </a:fld>
            <a:endParaRPr lang="en-US"/>
          </a:p>
        </p:txBody>
      </p:sp>
    </p:spTree>
    <p:extLst>
      <p:ext uri="{BB962C8B-B14F-4D97-AF65-F5344CB8AC3E}">
        <p14:creationId xmlns:p14="http://schemas.microsoft.com/office/powerpoint/2010/main" val="421729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57C944-2292-4319-8280-7AA12929FD4D}"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2D5D8-EE8D-4B8B-BC13-8BA702D6D0A8}" type="slidenum">
              <a:rPr lang="en-US" smtClean="0"/>
              <a:t>‹#›</a:t>
            </a:fld>
            <a:endParaRPr lang="en-US"/>
          </a:p>
        </p:txBody>
      </p:sp>
    </p:spTree>
    <p:extLst>
      <p:ext uri="{BB962C8B-B14F-4D97-AF65-F5344CB8AC3E}">
        <p14:creationId xmlns:p14="http://schemas.microsoft.com/office/powerpoint/2010/main" val="404888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57C944-2292-4319-8280-7AA12929FD4D}"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2D5D8-EE8D-4B8B-BC13-8BA702D6D0A8}" type="slidenum">
              <a:rPr lang="en-US" smtClean="0"/>
              <a:t>‹#›</a:t>
            </a:fld>
            <a:endParaRPr lang="en-US"/>
          </a:p>
        </p:txBody>
      </p:sp>
    </p:spTree>
    <p:extLst>
      <p:ext uri="{BB962C8B-B14F-4D97-AF65-F5344CB8AC3E}">
        <p14:creationId xmlns:p14="http://schemas.microsoft.com/office/powerpoint/2010/main" val="260231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57C944-2292-4319-8280-7AA12929FD4D}"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42D5D8-EE8D-4B8B-BC13-8BA702D6D0A8}" type="slidenum">
              <a:rPr lang="en-US" smtClean="0"/>
              <a:t>‹#›</a:t>
            </a:fld>
            <a:endParaRPr lang="en-US"/>
          </a:p>
        </p:txBody>
      </p:sp>
    </p:spTree>
    <p:extLst>
      <p:ext uri="{BB962C8B-B14F-4D97-AF65-F5344CB8AC3E}">
        <p14:creationId xmlns:p14="http://schemas.microsoft.com/office/powerpoint/2010/main" val="242694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E57C944-2292-4319-8280-7AA12929FD4D}" type="datetimeFigureOut">
              <a:rPr lang="en-US" smtClean="0"/>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42D5D8-EE8D-4B8B-BC13-8BA702D6D0A8}" type="slidenum">
              <a:rPr lang="en-US" smtClean="0"/>
              <a:t>‹#›</a:t>
            </a:fld>
            <a:endParaRPr lang="en-US"/>
          </a:p>
        </p:txBody>
      </p:sp>
    </p:spTree>
    <p:extLst>
      <p:ext uri="{BB962C8B-B14F-4D97-AF65-F5344CB8AC3E}">
        <p14:creationId xmlns:p14="http://schemas.microsoft.com/office/powerpoint/2010/main" val="3102409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7C944-2292-4319-8280-7AA12929FD4D}" type="datetimeFigureOut">
              <a:rPr lang="en-US" smtClean="0"/>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42D5D8-EE8D-4B8B-BC13-8BA702D6D0A8}" type="slidenum">
              <a:rPr lang="en-US" smtClean="0"/>
              <a:t>‹#›</a:t>
            </a:fld>
            <a:endParaRPr lang="en-US"/>
          </a:p>
        </p:txBody>
      </p:sp>
    </p:spTree>
    <p:extLst>
      <p:ext uri="{BB962C8B-B14F-4D97-AF65-F5344CB8AC3E}">
        <p14:creationId xmlns:p14="http://schemas.microsoft.com/office/powerpoint/2010/main" val="334802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57C944-2292-4319-8280-7AA12929FD4D}"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2D5D8-EE8D-4B8B-BC13-8BA702D6D0A8}" type="slidenum">
              <a:rPr lang="en-US" smtClean="0"/>
              <a:t>‹#›</a:t>
            </a:fld>
            <a:endParaRPr lang="en-US"/>
          </a:p>
        </p:txBody>
      </p:sp>
    </p:spTree>
    <p:extLst>
      <p:ext uri="{BB962C8B-B14F-4D97-AF65-F5344CB8AC3E}">
        <p14:creationId xmlns:p14="http://schemas.microsoft.com/office/powerpoint/2010/main" val="47905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57C944-2292-4319-8280-7AA12929FD4D}"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2D5D8-EE8D-4B8B-BC13-8BA702D6D0A8}" type="slidenum">
              <a:rPr lang="en-US" smtClean="0"/>
              <a:t>‹#›</a:t>
            </a:fld>
            <a:endParaRPr lang="en-US"/>
          </a:p>
        </p:txBody>
      </p:sp>
    </p:spTree>
    <p:extLst>
      <p:ext uri="{BB962C8B-B14F-4D97-AF65-F5344CB8AC3E}">
        <p14:creationId xmlns:p14="http://schemas.microsoft.com/office/powerpoint/2010/main" val="284810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57C944-2292-4319-8280-7AA12929FD4D}" type="datetimeFigureOut">
              <a:rPr lang="en-US" smtClean="0"/>
              <a:t>4/1/2025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D42D5D8-EE8D-4B8B-BC13-8BA702D6D0A8}" type="slidenum">
              <a:rPr lang="en-US" smtClean="0"/>
              <a:t>‹#›</a:t>
            </a:fld>
            <a:endParaRPr lang="en-US"/>
          </a:p>
        </p:txBody>
      </p:sp>
    </p:spTree>
    <p:extLst>
      <p:ext uri="{BB962C8B-B14F-4D97-AF65-F5344CB8AC3E}">
        <p14:creationId xmlns:p14="http://schemas.microsoft.com/office/powerpoint/2010/main" val="435757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justequations.org/blog/math-as-a-gatekeeper-examining-the-evidenc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journals.sagepub.com/doi/full/10.3102/0162373716649056"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ppic.org/publication/a-new-era-of-student-access-at-californias-community-colleg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ppic.org/publication/a-new-era-of-student-access-at-californias-community-college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ecs.org/50-state-comparison-developmental-education-policies-2025"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7D65-3665-C3A1-4033-D7A5EAD33252}"/>
              </a:ext>
            </a:extLst>
          </p:cNvPr>
          <p:cNvSpPr>
            <a:spLocks noGrp="1"/>
          </p:cNvSpPr>
          <p:nvPr>
            <p:ph type="ctrTitle"/>
          </p:nvPr>
        </p:nvSpPr>
        <p:spPr/>
        <p:txBody>
          <a:bodyPr/>
          <a:lstStyle/>
          <a:p>
            <a:pPr algn="ctr"/>
            <a:r>
              <a:rPr lang="en-US" sz="1800" b="1" i="0" u="none" strike="noStrike">
                <a:solidFill>
                  <a:srgbClr val="000000"/>
                </a:solidFill>
                <a:effectLst/>
                <a:latin typeface="Arial" panose="020B0604020202020204" pitchFamily="34" charset="0"/>
              </a:rPr>
              <a:t>Developmental mathematics reform and equity in community colleges:  Analysis of recent trends and results</a:t>
            </a:r>
            <a:br>
              <a:rPr lang="en-US" sz="1800" b="1" i="0" u="none" strike="noStrike">
                <a:solidFill>
                  <a:srgbClr val="000000"/>
                </a:solidFill>
                <a:effectLst/>
                <a:latin typeface="Arial" panose="020B0604020202020204" pitchFamily="34" charset="0"/>
              </a:rPr>
            </a:br>
            <a:r>
              <a:rPr lang="en-US" sz="1800" b="1" i="0" u="none" strike="noStrike">
                <a:solidFill>
                  <a:srgbClr val="000000"/>
                </a:solidFill>
                <a:effectLst/>
                <a:latin typeface="Arial" panose="020B0604020202020204" pitchFamily="34" charset="0"/>
              </a:rPr>
              <a:t>Or:    What’s the rest of the story?  </a:t>
            </a:r>
            <a:br>
              <a:rPr lang="en-US">
                <a:effectLst/>
              </a:rPr>
            </a:br>
            <a:endParaRPr lang="en-US"/>
          </a:p>
        </p:txBody>
      </p:sp>
      <p:sp>
        <p:nvSpPr>
          <p:cNvPr id="3" name="Subtitle 2">
            <a:extLst>
              <a:ext uri="{FF2B5EF4-FFF2-40B4-BE49-F238E27FC236}">
                <a16:creationId xmlns:a16="http://schemas.microsoft.com/office/drawing/2014/main" id="{156B44AA-1733-5FB1-9048-6BA16E063911}"/>
              </a:ext>
            </a:extLst>
          </p:cNvPr>
          <p:cNvSpPr>
            <a:spLocks noGrp="1"/>
          </p:cNvSpPr>
          <p:nvPr>
            <p:ph type="subTitle" idx="1"/>
          </p:nvPr>
        </p:nvSpPr>
        <p:spPr/>
        <p:txBody>
          <a:bodyPr/>
          <a:lstStyle/>
          <a:p>
            <a:pPr algn="l"/>
            <a:r>
              <a:rPr lang="en-US"/>
              <a:t>Susan Jones, M.Ed. </a:t>
            </a:r>
            <a:br>
              <a:rPr lang="en-US"/>
            </a:br>
            <a:r>
              <a:rPr lang="en-US"/>
              <a:t>Parkland College</a:t>
            </a:r>
          </a:p>
          <a:p>
            <a:pPr algn="l"/>
            <a:r>
              <a:rPr lang="en-US"/>
              <a:t>Champaign, IL</a:t>
            </a:r>
          </a:p>
        </p:txBody>
      </p:sp>
    </p:spTree>
    <p:extLst>
      <p:ext uri="{BB962C8B-B14F-4D97-AF65-F5344CB8AC3E}">
        <p14:creationId xmlns:p14="http://schemas.microsoft.com/office/powerpoint/2010/main" val="3548885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177BE1C-D34B-E8D2-B684-8CEEA9F685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C09C54-59FA-856F-49AD-9DD37B04E87F}"/>
              </a:ext>
            </a:extLst>
          </p:cNvPr>
          <p:cNvSpPr>
            <a:spLocks noGrp="1"/>
          </p:cNvSpPr>
          <p:nvPr>
            <p:ph type="title"/>
          </p:nvPr>
        </p:nvSpPr>
        <p:spPr/>
        <p:txBody>
          <a:bodyPr/>
          <a:lstStyle/>
          <a:p>
            <a:r>
              <a:rPr lang="en-US" dirty="0"/>
              <a:t>Learning happened. Trust happened. </a:t>
            </a:r>
          </a:p>
        </p:txBody>
      </p:sp>
      <p:sp>
        <p:nvSpPr>
          <p:cNvPr id="3" name="Content Placeholder 2">
            <a:extLst>
              <a:ext uri="{FF2B5EF4-FFF2-40B4-BE49-F238E27FC236}">
                <a16:creationId xmlns:a16="http://schemas.microsoft.com/office/drawing/2014/main" id="{1EBC709A-F4CC-1C78-F315-B01CCA021B72}"/>
              </a:ext>
            </a:extLst>
          </p:cNvPr>
          <p:cNvSpPr>
            <a:spLocks noGrp="1"/>
          </p:cNvSpPr>
          <p:nvPr>
            <p:ph idx="1"/>
          </p:nvPr>
        </p:nvSpPr>
        <p:spPr/>
        <p:txBody>
          <a:bodyPr/>
          <a:lstStyle/>
          <a:p>
            <a:r>
              <a:rPr lang="en-US" dirty="0"/>
              <a:t> “Is that all it is??????”     I went **slowly.** He got things right. Then he got them right faster ;)   Then he started asking mathematical questions… in that first lesson. </a:t>
            </a:r>
          </a:p>
          <a:p>
            <a:r>
              <a:rPr lang="en-US" dirty="0"/>
              <a:t>He went back and talked.  Another student came up and confided… and literally, I worked w/ him and talked about the test and in half an hour he went downstairs and took it again and got the placement he needed.  </a:t>
            </a:r>
          </a:p>
          <a:p>
            <a:endParaRPr lang="en-US" dirty="0"/>
          </a:p>
        </p:txBody>
      </p:sp>
    </p:spTree>
    <p:extLst>
      <p:ext uri="{BB962C8B-B14F-4D97-AF65-F5344CB8AC3E}">
        <p14:creationId xmlns:p14="http://schemas.microsoft.com/office/powerpoint/2010/main" val="164134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3B00-F2DA-1A73-EA6B-76C8CA771A6A}"/>
              </a:ext>
            </a:extLst>
          </p:cNvPr>
          <p:cNvSpPr>
            <a:spLocks noGrp="1"/>
          </p:cNvSpPr>
          <p:nvPr>
            <p:ph type="title"/>
          </p:nvPr>
        </p:nvSpPr>
        <p:spPr/>
        <p:txBody>
          <a:bodyPr/>
          <a:lstStyle/>
          <a:p>
            <a:r>
              <a:rPr lang="en-US" dirty="0"/>
              <a:t>They kept coming. </a:t>
            </a:r>
          </a:p>
        </p:txBody>
      </p:sp>
      <p:sp>
        <p:nvSpPr>
          <p:cNvPr id="3" name="Content Placeholder 2">
            <a:extLst>
              <a:ext uri="{FF2B5EF4-FFF2-40B4-BE49-F238E27FC236}">
                <a16:creationId xmlns:a16="http://schemas.microsoft.com/office/drawing/2014/main" id="{4AAD0D97-26C3-B836-8314-226B5B3AF35C}"/>
              </a:ext>
            </a:extLst>
          </p:cNvPr>
          <p:cNvSpPr>
            <a:spLocks noGrp="1"/>
          </p:cNvSpPr>
          <p:nvPr>
            <p:ph idx="1"/>
          </p:nvPr>
        </p:nvSpPr>
        <p:spPr>
          <a:xfrm>
            <a:off x="677334" y="2160589"/>
            <a:ext cx="8596668" cy="4697411"/>
          </a:xfrm>
        </p:spPr>
        <p:txBody>
          <a:bodyPr>
            <a:normAutofit/>
          </a:bodyPr>
          <a:lstStyle/>
          <a:p>
            <a:pPr marL="0" indent="0">
              <a:buNone/>
            </a:pPr>
            <a:r>
              <a:rPr lang="en-US" dirty="0">
                <a:sym typeface="Wingdings" panose="05000000000000000000" pitchFamily="2" charset="2"/>
              </a:rPr>
              <a:t>I built the concepts as I’ve been doing here for 20 years.   </a:t>
            </a:r>
          </a:p>
          <a:p>
            <a:pPr marL="0" indent="0">
              <a:buNone/>
            </a:pPr>
            <a:r>
              <a:rPr lang="en-US" dirty="0">
                <a:sym typeface="Wingdings" panose="05000000000000000000" pitchFamily="2" charset="2"/>
              </a:rPr>
              <a:t>There were no grades, no quizzes, no tests for formal grades. There was practice – as much as they needed.  As fast as you can, as slowly as you must. </a:t>
            </a:r>
          </a:p>
          <a:p>
            <a:pPr marL="0" indent="0">
              <a:buNone/>
            </a:pPr>
            <a:r>
              <a:rPr lang="en-US" dirty="0">
                <a:sym typeface="Wingdings" panose="05000000000000000000" pitchFamily="2" charset="2"/>
              </a:rPr>
              <a:t>  We also used ALEKS – they knew they had to improve their score -- but they WANTED TO LEARN and understand.   </a:t>
            </a:r>
          </a:p>
          <a:p>
            <a:pPr marL="0" indent="0">
              <a:buNone/>
            </a:pPr>
            <a:r>
              <a:rPr lang="en-US" dirty="0">
                <a:sym typeface="Wingdings" panose="05000000000000000000" pitchFamily="2" charset="2"/>
              </a:rPr>
              <a:t>     They could have just come and put in the time and collected the stipend.  Not a one did that.  When I was working w/ other students, they kept working. </a:t>
            </a:r>
          </a:p>
          <a:p>
            <a:pPr marL="0" indent="0">
              <a:buNone/>
            </a:pPr>
            <a:r>
              <a:rPr lang="en-US" dirty="0">
                <a:sym typeface="Wingdings" panose="05000000000000000000" pitchFamily="2" charset="2"/>
              </a:rPr>
              <a:t>      I asked the director what magic he had done.  For my folks in classes, often they’re focused on FINISHING THE HOMEWORK, but it takes a while or them to realize that our courses are structured so that taking the time to understand it *is worth it.*   </a:t>
            </a:r>
          </a:p>
          <a:p>
            <a:pPr marL="0" indent="0">
              <a:buNone/>
            </a:pPr>
            <a:r>
              <a:rPr lang="en-US" dirty="0">
                <a:sym typeface="Wingdings" panose="05000000000000000000" pitchFamily="2" charset="2"/>
              </a:rPr>
              <a:t>    </a:t>
            </a:r>
          </a:p>
        </p:txBody>
      </p:sp>
    </p:spTree>
    <p:extLst>
      <p:ext uri="{BB962C8B-B14F-4D97-AF65-F5344CB8AC3E}">
        <p14:creationId xmlns:p14="http://schemas.microsoft.com/office/powerpoint/2010/main" val="76037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020BE-28C0-403B-6E5F-381D19AC9334}"/>
              </a:ext>
            </a:extLst>
          </p:cNvPr>
          <p:cNvSpPr>
            <a:spLocks noGrp="1"/>
          </p:cNvSpPr>
          <p:nvPr>
            <p:ph type="title"/>
          </p:nvPr>
        </p:nvSpPr>
        <p:spPr/>
        <p:txBody>
          <a:bodyPr/>
          <a:lstStyle/>
          <a:p>
            <a:r>
              <a:rPr lang="en-US" dirty="0"/>
              <a:t>This is where you quote Robin Isserles.  </a:t>
            </a:r>
          </a:p>
        </p:txBody>
      </p:sp>
      <p:sp>
        <p:nvSpPr>
          <p:cNvPr id="3" name="Content Placeholder 2">
            <a:extLst>
              <a:ext uri="{FF2B5EF4-FFF2-40B4-BE49-F238E27FC236}">
                <a16:creationId xmlns:a16="http://schemas.microsoft.com/office/drawing/2014/main" id="{4A998E85-BD3A-1B95-762B-ADBF5A23AE13}"/>
              </a:ext>
            </a:extLst>
          </p:cNvPr>
          <p:cNvSpPr>
            <a:spLocks noGrp="1"/>
          </p:cNvSpPr>
          <p:nvPr>
            <p:ph idx="1"/>
          </p:nvPr>
        </p:nvSpPr>
        <p:spPr/>
        <p:txBody>
          <a:bodyPr/>
          <a:lstStyle/>
          <a:p>
            <a:pPr marL="0" indent="0">
              <a:buNone/>
            </a:pPr>
            <a:r>
              <a:rPr lang="en-US" dirty="0">
                <a:sym typeface="Wingdings" panose="05000000000000000000" pitchFamily="2" charset="2"/>
              </a:rPr>
              <a:t> I asked the director what magic he had done.  For my folks in classes, often they’re focused on FINISHING THE HOMEWORK, but it takes a while or them to realize that our courses are structured so that taking the time to understand it *is worth it.*   </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He said he thought it was the money.   </a:t>
            </a:r>
          </a:p>
          <a:p>
            <a:pPr marL="0" indent="0">
              <a:buNone/>
            </a:pPr>
            <a:r>
              <a:rPr lang="en-US" dirty="0">
                <a:sym typeface="Wingdings" panose="05000000000000000000" pitchFamily="2" charset="2"/>
              </a:rPr>
              <a:t>I think </a:t>
            </a:r>
          </a:p>
          <a:p>
            <a:pPr marL="0" indent="0">
              <a:buNone/>
            </a:pP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2211609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4E60-F86F-7983-8DC1-51E7BEA83A15}"/>
              </a:ext>
            </a:extLst>
          </p:cNvPr>
          <p:cNvSpPr>
            <a:spLocks noGrp="1"/>
          </p:cNvSpPr>
          <p:nvPr>
            <p:ph type="title"/>
          </p:nvPr>
        </p:nvSpPr>
        <p:spPr/>
        <p:txBody>
          <a:bodyPr/>
          <a:lstStyle/>
          <a:p>
            <a:r>
              <a:rPr lang="en-US" dirty="0"/>
              <a:t>Make it meaningful , with room for acceleration.  </a:t>
            </a:r>
          </a:p>
        </p:txBody>
      </p:sp>
      <p:sp>
        <p:nvSpPr>
          <p:cNvPr id="3" name="Content Placeholder 2">
            <a:extLst>
              <a:ext uri="{FF2B5EF4-FFF2-40B4-BE49-F238E27FC236}">
                <a16:creationId xmlns:a16="http://schemas.microsoft.com/office/drawing/2014/main" id="{B02DC9C5-9F78-BB96-6CA3-60F0039FBA7C}"/>
              </a:ext>
            </a:extLst>
          </p:cNvPr>
          <p:cNvSpPr>
            <a:spLocks noGrp="1"/>
          </p:cNvSpPr>
          <p:nvPr>
            <p:ph idx="1"/>
          </p:nvPr>
        </p:nvSpPr>
        <p:spPr>
          <a:xfrm>
            <a:off x="589651" y="1722178"/>
            <a:ext cx="6024091" cy="3880773"/>
          </a:xfrm>
        </p:spPr>
        <p:txBody>
          <a:bodyPr>
            <a:normAutofit fontScale="85000" lnSpcReduction="10000"/>
          </a:bodyPr>
          <a:lstStyle/>
          <a:p>
            <a:r>
              <a:rPr lang="en-US" dirty="0"/>
              <a:t>There is no need to re-teach from high school courses.  We can respect their adult minds and teach the foundations in contexts  that make sense, and *teach the thought processes* needed for arithmetic, multiplicative thinking and proportional reasoning – as well as algebra.   </a:t>
            </a:r>
          </a:p>
          <a:p>
            <a:r>
              <a:rPr lang="en-US" dirty="0"/>
              <a:t>We can teach the process of keeping track of different kinds of units, in the context understanding equality, with arithmetic, ratios and proportions. *These* are the skills most needed whether for college math or career preparation. </a:t>
            </a:r>
          </a:p>
          <a:p>
            <a:r>
              <a:rPr lang="en-US" dirty="0"/>
              <a:t>We can get people onto a pathway – that can go in whatever direction they want!   </a:t>
            </a:r>
          </a:p>
          <a:p>
            <a:r>
              <a:rPr lang="en-US" dirty="0"/>
              <a:t>That’s Jaden, who came for tutoring from our “Apprenticeship Preparation” program, at their graduation with our future mayor. He learned the  math and he’s still learning</a:t>
            </a:r>
          </a:p>
        </p:txBody>
      </p:sp>
      <p:pic>
        <p:nvPicPr>
          <p:cNvPr id="1026" name="Picture 2" descr="No alternative text description for this image">
            <a:extLst>
              <a:ext uri="{FF2B5EF4-FFF2-40B4-BE49-F238E27FC236}">
                <a16:creationId xmlns:a16="http://schemas.microsoft.com/office/drawing/2014/main" id="{5C6E6D0C-C466-FF9C-14FD-0E8661EB3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75" y="137786"/>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462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B7D2-343E-A2E5-F051-85B237810A4C}"/>
              </a:ext>
            </a:extLst>
          </p:cNvPr>
          <p:cNvSpPr>
            <a:spLocks noGrp="1"/>
          </p:cNvSpPr>
          <p:nvPr>
            <p:ph type="title"/>
          </p:nvPr>
        </p:nvSpPr>
        <p:spPr/>
        <p:txBody>
          <a:bodyPr/>
          <a:lstStyle/>
          <a:p>
            <a:r>
              <a:rPr lang="en-US" dirty="0"/>
              <a:t>Corequisites: “I’m the only one who doesn’t get it!!!”   </a:t>
            </a:r>
          </a:p>
        </p:txBody>
      </p:sp>
      <p:sp>
        <p:nvSpPr>
          <p:cNvPr id="3" name="Content Placeholder 2">
            <a:extLst>
              <a:ext uri="{FF2B5EF4-FFF2-40B4-BE49-F238E27FC236}">
                <a16:creationId xmlns:a16="http://schemas.microsoft.com/office/drawing/2014/main" id="{48C0AD3A-F21C-B426-DFA7-3E122F5EDC47}"/>
              </a:ext>
            </a:extLst>
          </p:cNvPr>
          <p:cNvSpPr>
            <a:spLocks noGrp="1"/>
          </p:cNvSpPr>
          <p:nvPr>
            <p:ph idx="1"/>
          </p:nvPr>
        </p:nvSpPr>
        <p:spPr/>
        <p:txBody>
          <a:bodyPr/>
          <a:lstStyle/>
          <a:p>
            <a:r>
              <a:rPr lang="en-US" dirty="0"/>
              <a:t>Is it worse to be in a class where it’s a lower level class, or to be in a class where you feel like everybody else knows it better than you – and that’s basically true?   </a:t>
            </a:r>
          </a:p>
          <a:p>
            <a:r>
              <a:rPr lang="en-US" dirty="0"/>
              <a:t>Students need both academic and interpersonal validation, (Baber, 2018)</a:t>
            </a:r>
          </a:p>
        </p:txBody>
      </p:sp>
    </p:spTree>
    <p:extLst>
      <p:ext uri="{BB962C8B-B14F-4D97-AF65-F5344CB8AC3E}">
        <p14:creationId xmlns:p14="http://schemas.microsoft.com/office/powerpoint/2010/main" val="710270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D5F7-D3DB-A00E-566A-E302B3771E3C}"/>
              </a:ext>
            </a:extLst>
          </p:cNvPr>
          <p:cNvSpPr>
            <a:spLocks noGrp="1"/>
          </p:cNvSpPr>
          <p:nvPr>
            <p:ph type="title"/>
          </p:nvPr>
        </p:nvSpPr>
        <p:spPr/>
        <p:txBody>
          <a:bodyPr/>
          <a:lstStyle/>
          <a:p>
            <a:r>
              <a:rPr lang="en-US" dirty="0"/>
              <a:t>Oh, we do a lot of this at Parkland College. </a:t>
            </a:r>
          </a:p>
        </p:txBody>
      </p:sp>
      <p:sp>
        <p:nvSpPr>
          <p:cNvPr id="3" name="Content Placeholder 2">
            <a:extLst>
              <a:ext uri="{FF2B5EF4-FFF2-40B4-BE49-F238E27FC236}">
                <a16:creationId xmlns:a16="http://schemas.microsoft.com/office/drawing/2014/main" id="{76C8554E-AF51-5944-A83B-9DCB4DFA9ABB}"/>
              </a:ext>
            </a:extLst>
          </p:cNvPr>
          <p:cNvSpPr>
            <a:spLocks noGrp="1"/>
          </p:cNvSpPr>
          <p:nvPr>
            <p:ph idx="1"/>
          </p:nvPr>
        </p:nvSpPr>
        <p:spPr/>
        <p:txBody>
          <a:bodyPr>
            <a:normAutofit lnSpcReduction="10000"/>
          </a:bodyPr>
          <a:lstStyle/>
          <a:p>
            <a:r>
              <a:rPr lang="en-US" dirty="0"/>
              <a:t>Our Pre-Algebra course has conceptual, mindful units in integers, fractions, decimals, and ratios and proportions, They are *all* designed to align with what students need to understand for different certificate, career, and transfer paths. Almost all students place at least this high.  </a:t>
            </a:r>
          </a:p>
          <a:p>
            <a:r>
              <a:rPr lang="en-US" dirty="0"/>
              <a:t>YES, students start here and graduate, and transfer.  </a:t>
            </a:r>
          </a:p>
          <a:p>
            <a:r>
              <a:rPr lang="en-US" dirty="0"/>
              <a:t>There are many doors opened. </a:t>
            </a:r>
          </a:p>
          <a:p>
            <a:pPr lvl="1"/>
            <a:r>
              <a:rPr lang="en-US" dirty="0"/>
              <a:t>Business math and technical math, the requirements for many certificates and associate’s degrees</a:t>
            </a:r>
          </a:p>
          <a:p>
            <a:pPr lvl="1"/>
            <a:r>
              <a:rPr lang="en-US" dirty="0"/>
              <a:t>Several health care certificates</a:t>
            </a:r>
          </a:p>
          <a:p>
            <a:pPr lvl="1"/>
            <a:r>
              <a:rPr lang="en-US" dirty="0"/>
              <a:t>If a student earns an A or a B, they are eligible for co-requisite Statistics. </a:t>
            </a:r>
          </a:p>
          <a:p>
            <a:pPr lvl="1"/>
            <a:r>
              <a:rPr lang="en-US" dirty="0"/>
              <a:t>Students can take Math 072 – Math Literacy – as a prerequisite for Statistics. </a:t>
            </a:r>
          </a:p>
          <a:p>
            <a:pPr lvl="1"/>
            <a:r>
              <a:rPr lang="en-US" dirty="0"/>
              <a:t>They can usually also take the assessment again. </a:t>
            </a:r>
          </a:p>
        </p:txBody>
      </p:sp>
    </p:spTree>
    <p:extLst>
      <p:ext uri="{BB962C8B-B14F-4D97-AF65-F5344CB8AC3E}">
        <p14:creationId xmlns:p14="http://schemas.microsoft.com/office/powerpoint/2010/main" val="2460295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67214-F9D3-E5F4-4C0C-A4F086F7A1F3}"/>
              </a:ext>
            </a:extLst>
          </p:cNvPr>
          <p:cNvSpPr>
            <a:spLocks noGrp="1"/>
          </p:cNvSpPr>
          <p:nvPr>
            <p:ph type="title"/>
          </p:nvPr>
        </p:nvSpPr>
        <p:spPr/>
        <p:txBody>
          <a:bodyPr/>
          <a:lstStyle/>
          <a:p>
            <a:r>
              <a:rPr lang="en-US" dirty="0"/>
              <a:t>We could use more support, though!  </a:t>
            </a:r>
          </a:p>
        </p:txBody>
      </p:sp>
      <p:sp>
        <p:nvSpPr>
          <p:cNvPr id="3" name="Content Placeholder 2">
            <a:extLst>
              <a:ext uri="{FF2B5EF4-FFF2-40B4-BE49-F238E27FC236}">
                <a16:creationId xmlns:a16="http://schemas.microsoft.com/office/drawing/2014/main" id="{53C929D8-4BBD-5C3E-6C29-E4BF360BC211}"/>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145643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15AE-69B0-132F-C698-E16E9DE658B4}"/>
              </a:ext>
            </a:extLst>
          </p:cNvPr>
          <p:cNvSpPr>
            <a:spLocks noGrp="1"/>
          </p:cNvSpPr>
          <p:nvPr>
            <p:ph type="title"/>
          </p:nvPr>
        </p:nvSpPr>
        <p:spPr/>
        <p:txBody>
          <a:bodyPr/>
          <a:lstStyle/>
          <a:p>
            <a:r>
              <a:rPr lang="en-US" dirty="0"/>
              <a:t>The “reform research” and press releases:  developmental = remedial. </a:t>
            </a:r>
          </a:p>
        </p:txBody>
      </p:sp>
      <p:sp>
        <p:nvSpPr>
          <p:cNvPr id="3" name="Content Placeholder 2">
            <a:extLst>
              <a:ext uri="{FF2B5EF4-FFF2-40B4-BE49-F238E27FC236}">
                <a16:creationId xmlns:a16="http://schemas.microsoft.com/office/drawing/2014/main" id="{BC9AF3AC-3445-7692-BB4A-9BD0C43C6448}"/>
              </a:ext>
            </a:extLst>
          </p:cNvPr>
          <p:cNvSpPr>
            <a:spLocks noGrp="1"/>
          </p:cNvSpPr>
          <p:nvPr>
            <p:ph idx="1"/>
          </p:nvPr>
        </p:nvSpPr>
        <p:spPr/>
        <p:txBody>
          <a:bodyPr vert="horz" lIns="91440" tIns="45720" rIns="91440" bIns="45720" rtlCol="0" anchor="t">
            <a:normAutofit/>
          </a:bodyPr>
          <a:lstStyle/>
          <a:p>
            <a:r>
              <a:rPr lang="en-US" dirty="0"/>
              <a:t>“</a:t>
            </a:r>
            <a:r>
              <a:rPr lang="en-US" b="0" i="0" dirty="0">
                <a:solidFill>
                  <a:srgbClr val="647285"/>
                </a:solidFill>
                <a:effectLst/>
                <a:latin typeface="Roboto"/>
                <a:ea typeface="Roboto"/>
                <a:cs typeface="Roboto"/>
              </a:rPr>
              <a:t>Developmental education, sometimes referred to as remedial education, is designed to develop foundational knowledge in reading, writing and mathematics</a:t>
            </a:r>
            <a:r>
              <a:rPr lang="en-US" dirty="0">
                <a:solidFill>
                  <a:srgbClr val="647285"/>
                </a:solidFill>
                <a:latin typeface="Roboto"/>
                <a:ea typeface="Roboto"/>
                <a:cs typeface="Roboto"/>
              </a:rPr>
              <a:t>…  (</a:t>
            </a:r>
            <a:r>
              <a:rPr lang="en-US" u="sng" dirty="0">
                <a:solidFill>
                  <a:srgbClr val="647285"/>
                </a:solidFill>
                <a:latin typeface="Roboto"/>
                <a:ea typeface="Roboto"/>
                <a:cs typeface="Roboto"/>
              </a:rPr>
              <a:t>50 state comparison of dev. ed. policies</a:t>
            </a:r>
            <a:r>
              <a:rPr lang="en-US" dirty="0">
                <a:solidFill>
                  <a:srgbClr val="647285"/>
                </a:solidFill>
                <a:latin typeface="Roboto"/>
                <a:ea typeface="Roboto"/>
                <a:cs typeface="Roboto"/>
              </a:rPr>
              <a:t>) </a:t>
            </a:r>
            <a:endParaRPr lang="en-US" b="0" i="0" dirty="0">
              <a:solidFill>
                <a:srgbClr val="647285"/>
              </a:solidFill>
              <a:effectLst/>
              <a:latin typeface="Roboto"/>
              <a:ea typeface="Roboto"/>
              <a:cs typeface="Roboto"/>
            </a:endParaRPr>
          </a:p>
          <a:p>
            <a:r>
              <a:rPr lang="en-US" dirty="0"/>
              <a:t>Hence it was not surprising that many colleges turned to developmental education, or remedial courses for underprepared students.</a:t>
            </a:r>
            <a:r>
              <a:rPr lang="en-US" dirty="0">
                <a:solidFill>
                  <a:srgbClr val="647285"/>
                </a:solidFill>
                <a:latin typeface="Roboto"/>
                <a:ea typeface="Roboto"/>
                <a:cs typeface="Roboto"/>
              </a:rPr>
              <a:t> </a:t>
            </a:r>
            <a:r>
              <a:rPr lang="en-US" dirty="0"/>
              <a:t>Bickerstaff, S., Melguizo, T. 2024)</a:t>
            </a:r>
            <a:endParaRPr lang="en-US" dirty="0">
              <a:solidFill>
                <a:srgbClr val="647285"/>
              </a:solidFill>
              <a:latin typeface="Roboto"/>
              <a:ea typeface="Roboto"/>
              <a:cs typeface="Roboto"/>
            </a:endParaRPr>
          </a:p>
          <a:p>
            <a:r>
              <a:rPr lang="en-US" b="0" i="0" dirty="0">
                <a:solidFill>
                  <a:srgbClr val="000700"/>
                </a:solidFill>
                <a:effectLst/>
                <a:latin typeface="Gotham SSm A"/>
              </a:rPr>
              <a:t>…remedial classes, also known as developmental classes (Hanford, 2016).  </a:t>
            </a:r>
          </a:p>
          <a:p>
            <a:r>
              <a:rPr lang="en-US" dirty="0">
                <a:solidFill>
                  <a:srgbClr val="000700"/>
                </a:solidFill>
                <a:latin typeface="Gotham SSm A"/>
              </a:rPr>
              <a:t>There are many, many more. </a:t>
            </a:r>
            <a:endParaRPr lang="en-US" dirty="0"/>
          </a:p>
          <a:p>
            <a:pPr marL="0" indent="0">
              <a:buNone/>
            </a:pPr>
            <a:endParaRPr lang="en-US" dirty="0"/>
          </a:p>
        </p:txBody>
      </p:sp>
    </p:spTree>
    <p:extLst>
      <p:ext uri="{BB962C8B-B14F-4D97-AF65-F5344CB8AC3E}">
        <p14:creationId xmlns:p14="http://schemas.microsoft.com/office/powerpoint/2010/main" val="344935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8C5AE-870C-4131-4A11-A2D09CEEB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2D536-D7BC-E0B2-6D82-C627AEDF5E70}"/>
              </a:ext>
            </a:extLst>
          </p:cNvPr>
          <p:cNvSpPr>
            <a:spLocks noGrp="1"/>
          </p:cNvSpPr>
          <p:nvPr>
            <p:ph type="title"/>
          </p:nvPr>
        </p:nvSpPr>
        <p:spPr/>
        <p:txBody>
          <a:bodyPr/>
          <a:lstStyle/>
          <a:p>
            <a:r>
              <a:rPr lang="en-US" dirty="0"/>
              <a:t>What is Developmental Education Reform ?   Is it working? Is it worthwhile? </a:t>
            </a:r>
          </a:p>
        </p:txBody>
      </p:sp>
      <p:sp>
        <p:nvSpPr>
          <p:cNvPr id="3" name="Content Placeholder 2">
            <a:extLst>
              <a:ext uri="{FF2B5EF4-FFF2-40B4-BE49-F238E27FC236}">
                <a16:creationId xmlns:a16="http://schemas.microsoft.com/office/drawing/2014/main" id="{8122B326-7134-908D-81FF-FEC55E817D23}"/>
              </a:ext>
            </a:extLst>
          </p:cNvPr>
          <p:cNvSpPr>
            <a:spLocks noGrp="1"/>
          </p:cNvSpPr>
          <p:nvPr>
            <p:ph idx="1"/>
          </p:nvPr>
        </p:nvSpPr>
        <p:spPr/>
        <p:txBody>
          <a:bodyPr>
            <a:normAutofit/>
          </a:bodyPr>
          <a:lstStyle/>
          <a:p>
            <a:r>
              <a:rPr lang="en-US" dirty="0"/>
              <a:t>The enthusiastically promoted developmental education reforms  define the “problem” to be reformed:   too many students are not completing the developmental courses, not completing college level courses,  or earning credentials. This is a valid critique!   But then the spin begins.   </a:t>
            </a:r>
          </a:p>
          <a:p>
            <a:r>
              <a:rPr lang="en-US" dirty="0"/>
              <a:t>It’s all about *time!*  It’s a “completion crisis,” because community colleges don’t have high completion rates compared to … colleges with different </a:t>
            </a:r>
            <a:r>
              <a:rPr lang="en-US" dirty="0" err="1"/>
              <a:t>populationsand</a:t>
            </a:r>
            <a:r>
              <a:rPr lang="en-US" dirty="0"/>
              <a:t> different goals.  This really isn’t fair. (Bragg, D.D. &amp; Durham, B. 2012)</a:t>
            </a:r>
          </a:p>
          <a:p>
            <a:r>
              <a:rPr lang="en-US" dirty="0"/>
              <a:t> As these reforms have been implemented, they have defined “success” more and more narrowly, as their reforms have not demonstrated long-term improvement for completion of credentials. </a:t>
            </a:r>
          </a:p>
          <a:p>
            <a:pPr marL="0" indent="0">
              <a:buNone/>
            </a:pPr>
            <a:endParaRPr lang="en-US" dirty="0"/>
          </a:p>
          <a:p>
            <a:endParaRPr lang="en-US" dirty="0"/>
          </a:p>
        </p:txBody>
      </p:sp>
    </p:spTree>
    <p:extLst>
      <p:ext uri="{BB962C8B-B14F-4D97-AF65-F5344CB8AC3E}">
        <p14:creationId xmlns:p14="http://schemas.microsoft.com/office/powerpoint/2010/main" val="552882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2EBEB0-5CCA-FC7B-A102-7BFD8BA3813A}"/>
              </a:ext>
            </a:extLst>
          </p:cNvPr>
          <p:cNvPicPr>
            <a:picLocks noChangeAspect="1"/>
          </p:cNvPicPr>
          <p:nvPr/>
        </p:nvPicPr>
        <p:blipFill>
          <a:blip r:embed="rId3"/>
          <a:stretch>
            <a:fillRect/>
          </a:stretch>
        </p:blipFill>
        <p:spPr>
          <a:xfrm>
            <a:off x="28966" y="8838"/>
            <a:ext cx="12163033" cy="6849162"/>
          </a:xfrm>
          <a:prstGeom prst="rect">
            <a:avLst/>
          </a:prstGeom>
        </p:spPr>
      </p:pic>
    </p:spTree>
    <p:extLst>
      <p:ext uri="{BB962C8B-B14F-4D97-AF65-F5344CB8AC3E}">
        <p14:creationId xmlns:p14="http://schemas.microsoft.com/office/powerpoint/2010/main" val="294687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6EFA8-B5B7-884F-79AE-21B133D5C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E2E87-23E6-3D08-E95F-C2A4B4A3EA8D}"/>
              </a:ext>
            </a:extLst>
          </p:cNvPr>
          <p:cNvSpPr>
            <a:spLocks noGrp="1"/>
          </p:cNvSpPr>
          <p:nvPr>
            <p:ph type="title"/>
          </p:nvPr>
        </p:nvSpPr>
        <p:spPr/>
        <p:txBody>
          <a:bodyPr/>
          <a:lstStyle/>
          <a:p>
            <a:r>
              <a:rPr lang="en-US" dirty="0"/>
              <a:t>What is Developmental Education ?  </a:t>
            </a:r>
          </a:p>
        </p:txBody>
      </p:sp>
      <p:sp>
        <p:nvSpPr>
          <p:cNvPr id="3" name="Content Placeholder 2">
            <a:extLst>
              <a:ext uri="{FF2B5EF4-FFF2-40B4-BE49-F238E27FC236}">
                <a16:creationId xmlns:a16="http://schemas.microsoft.com/office/drawing/2014/main" id="{0797C400-B1A7-9BF1-61A5-17F8FA316B61}"/>
              </a:ext>
            </a:extLst>
          </p:cNvPr>
          <p:cNvSpPr>
            <a:spLocks noGrp="1"/>
          </p:cNvSpPr>
          <p:nvPr>
            <p:ph idx="1"/>
          </p:nvPr>
        </p:nvSpPr>
        <p:spPr/>
        <p:txBody>
          <a:bodyPr/>
          <a:lstStyle/>
          <a:p>
            <a:endParaRPr lang="en-US" dirty="0"/>
          </a:p>
          <a:p>
            <a:r>
              <a:rPr lang="en-US" dirty="0"/>
              <a:t>“</a:t>
            </a:r>
            <a:r>
              <a:rPr lang="en-US" sz="1800" dirty="0"/>
              <a:t>Developmental education is not a euphemism for remediation …or, it shouldn’t be.   (Boylan, 1995) It includes addressing many other factors</a:t>
            </a:r>
            <a:r>
              <a:rPr lang="en-US" dirty="0"/>
              <a:t>… social, financial, knowing how to study, college being a fundamentally foreign place </a:t>
            </a:r>
          </a:p>
          <a:p>
            <a:r>
              <a:rPr lang="en-US" dirty="0"/>
              <a:t>Almost universally, “reform” promotions and research say they are the same. So we’re starting out in a different place. </a:t>
            </a:r>
          </a:p>
          <a:p>
            <a:pPr marL="0" indent="0">
              <a:buNone/>
            </a:pPr>
            <a:endParaRPr lang="en-US" dirty="0"/>
          </a:p>
          <a:p>
            <a:endParaRPr lang="en-US" dirty="0"/>
          </a:p>
        </p:txBody>
      </p:sp>
    </p:spTree>
    <p:extLst>
      <p:ext uri="{BB962C8B-B14F-4D97-AF65-F5344CB8AC3E}">
        <p14:creationId xmlns:p14="http://schemas.microsoft.com/office/powerpoint/2010/main" val="2193659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CCA722-FD9B-CDFE-030E-F1B8F7ADF6F0}"/>
              </a:ext>
            </a:extLst>
          </p:cNvPr>
          <p:cNvPicPr>
            <a:picLocks noChangeAspect="1"/>
          </p:cNvPicPr>
          <p:nvPr/>
        </p:nvPicPr>
        <p:blipFill>
          <a:blip r:embed="rId3"/>
          <a:stretch>
            <a:fillRect/>
          </a:stretch>
        </p:blipFill>
        <p:spPr>
          <a:xfrm>
            <a:off x="1" y="-29992"/>
            <a:ext cx="12192000" cy="6887992"/>
          </a:xfrm>
          <a:prstGeom prst="rect">
            <a:avLst/>
          </a:prstGeom>
        </p:spPr>
      </p:pic>
    </p:spTree>
    <p:extLst>
      <p:ext uri="{BB962C8B-B14F-4D97-AF65-F5344CB8AC3E}">
        <p14:creationId xmlns:p14="http://schemas.microsoft.com/office/powerpoint/2010/main" val="3962236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2950D8-A0D5-9BC6-BDB2-3CAFA4A0CF64}"/>
              </a:ext>
            </a:extLst>
          </p:cNvPr>
          <p:cNvSpPr>
            <a:spLocks noGrp="1"/>
          </p:cNvSpPr>
          <p:nvPr>
            <p:ph type="title"/>
          </p:nvPr>
        </p:nvSpPr>
        <p:spPr/>
        <p:txBody>
          <a:bodyPr/>
          <a:lstStyle/>
          <a:p>
            <a:r>
              <a:rPr lang="en-US"/>
              <a:t>Benefactors, old &amp; new</a:t>
            </a:r>
          </a:p>
        </p:txBody>
      </p:sp>
      <p:sp>
        <p:nvSpPr>
          <p:cNvPr id="5" name="Text Placeholder 4">
            <a:extLst>
              <a:ext uri="{FF2B5EF4-FFF2-40B4-BE49-F238E27FC236}">
                <a16:creationId xmlns:a16="http://schemas.microsoft.com/office/drawing/2014/main" id="{10EFF1C6-BB46-3212-21DD-D46A1544E943}"/>
              </a:ext>
            </a:extLst>
          </p:cNvPr>
          <p:cNvSpPr>
            <a:spLocks noGrp="1"/>
          </p:cNvSpPr>
          <p:nvPr>
            <p:ph type="body" idx="1"/>
          </p:nvPr>
        </p:nvSpPr>
        <p:spPr/>
        <p:txBody>
          <a:bodyPr/>
          <a:lstStyle/>
          <a:p>
            <a:r>
              <a:rPr lang="en-US" dirty="0"/>
              <a:t>Supporting research and scholarships, with positive views of the colleges</a:t>
            </a:r>
          </a:p>
        </p:txBody>
      </p:sp>
      <p:pic>
        <p:nvPicPr>
          <p:cNvPr id="10" name="Content Placeholder 9" descr="A yellow dollar signs on a black background&#10;&#10;AI-generated content may be incorrect.">
            <a:extLst>
              <a:ext uri="{FF2B5EF4-FFF2-40B4-BE49-F238E27FC236}">
                <a16:creationId xmlns:a16="http://schemas.microsoft.com/office/drawing/2014/main" id="{BC1DC0F6-4B81-98FD-38F2-E22F18D44D2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759710" y="3584764"/>
            <a:ext cx="2017780" cy="1609347"/>
          </a:xfrm>
        </p:spPr>
      </p:pic>
      <p:sp>
        <p:nvSpPr>
          <p:cNvPr id="7" name="Text Placeholder 6">
            <a:extLst>
              <a:ext uri="{FF2B5EF4-FFF2-40B4-BE49-F238E27FC236}">
                <a16:creationId xmlns:a16="http://schemas.microsoft.com/office/drawing/2014/main" id="{E4E09FA9-AC80-D2AE-0031-9CA6AA38C040}"/>
              </a:ext>
            </a:extLst>
          </p:cNvPr>
          <p:cNvSpPr>
            <a:spLocks noGrp="1"/>
          </p:cNvSpPr>
          <p:nvPr>
            <p:ph type="body" sz="quarter" idx="3"/>
          </p:nvPr>
        </p:nvSpPr>
        <p:spPr>
          <a:xfrm>
            <a:off x="4608322" y="1555193"/>
            <a:ext cx="5815837" cy="1211579"/>
          </a:xfrm>
        </p:spPr>
        <p:txBody>
          <a:bodyPr/>
          <a:lstStyle/>
          <a:p>
            <a:r>
              <a:rPr lang="en-US" dirty="0"/>
              <a:t>Supporting think tanks, contract research firms, nonprofit consultancies, with negative views.  "REFORM!"  </a:t>
            </a:r>
          </a:p>
        </p:txBody>
      </p:sp>
      <p:pic>
        <p:nvPicPr>
          <p:cNvPr id="12" name="Content Placeholder 11" descr="A stack of coins on a black background&#10;&#10;AI-generated content may be incorrect.">
            <a:extLst>
              <a:ext uri="{FF2B5EF4-FFF2-40B4-BE49-F238E27FC236}">
                <a16:creationId xmlns:a16="http://schemas.microsoft.com/office/drawing/2014/main" id="{6A1F386E-9A8B-89F9-F34F-DDC6F38733C1}"/>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609812" y="2880061"/>
            <a:ext cx="2440488" cy="2481390"/>
          </a:xfrm>
        </p:spPr>
      </p:pic>
      <p:sp>
        <p:nvSpPr>
          <p:cNvPr id="2" name="TextBox 1">
            <a:extLst>
              <a:ext uri="{FF2B5EF4-FFF2-40B4-BE49-F238E27FC236}">
                <a16:creationId xmlns:a16="http://schemas.microsoft.com/office/drawing/2014/main" id="{247EBBE1-479E-F9C2-5EB8-29120B29967C}"/>
              </a:ext>
            </a:extLst>
          </p:cNvPr>
          <p:cNvSpPr txBox="1"/>
          <p:nvPr/>
        </p:nvSpPr>
        <p:spPr>
          <a:xfrm>
            <a:off x="5733288" y="5650992"/>
            <a:ext cx="2825496" cy="923330"/>
          </a:xfrm>
          <a:prstGeom prst="rect">
            <a:avLst/>
          </a:prstGeom>
          <a:noFill/>
        </p:spPr>
        <p:txBody>
          <a:bodyPr wrap="square" rtlCol="0">
            <a:spAutoFit/>
          </a:bodyPr>
          <a:lstStyle/>
          <a:p>
            <a:r>
              <a:rPr lang="en-US" dirty="0"/>
              <a:t>Always with a smile, because they’re so happy to “serve.”  </a:t>
            </a:r>
          </a:p>
        </p:txBody>
      </p:sp>
    </p:spTree>
    <p:extLst>
      <p:ext uri="{BB962C8B-B14F-4D97-AF65-F5344CB8AC3E}">
        <p14:creationId xmlns:p14="http://schemas.microsoft.com/office/powerpoint/2010/main" val="1485111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A6167-C872-A4DB-A024-A05BEE4F49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D3F097-57CA-D877-03D0-514F4A88501C}"/>
              </a:ext>
            </a:extLst>
          </p:cNvPr>
          <p:cNvSpPr>
            <a:spLocks noGrp="1"/>
          </p:cNvSpPr>
          <p:nvPr>
            <p:ph type="title"/>
          </p:nvPr>
        </p:nvSpPr>
        <p:spPr/>
        <p:txBody>
          <a:bodyPr/>
          <a:lstStyle/>
          <a:p>
            <a:r>
              <a:rPr lang="en-US" dirty="0"/>
              <a:t>Negative bias examples?    </a:t>
            </a:r>
          </a:p>
        </p:txBody>
      </p:sp>
      <p:sp>
        <p:nvSpPr>
          <p:cNvPr id="7" name="Content Placeholder 6">
            <a:extLst>
              <a:ext uri="{FF2B5EF4-FFF2-40B4-BE49-F238E27FC236}">
                <a16:creationId xmlns:a16="http://schemas.microsoft.com/office/drawing/2014/main" id="{DCAD610A-DEAA-6117-5E75-85A3B5B20C15}"/>
              </a:ext>
            </a:extLst>
          </p:cNvPr>
          <p:cNvSpPr>
            <a:spLocks noGrp="1"/>
          </p:cNvSpPr>
          <p:nvPr>
            <p:ph idx="1"/>
          </p:nvPr>
        </p:nvSpPr>
        <p:spPr>
          <a:xfrm>
            <a:off x="677334" y="1368109"/>
            <a:ext cx="8596668" cy="3880773"/>
          </a:xfrm>
        </p:spPr>
        <p:txBody>
          <a:bodyPr/>
          <a:lstStyle/>
          <a:p>
            <a:r>
              <a:rPr lang="en-US" dirty="0"/>
              <a:t>Complete College America’s Remediation: Higher Education’s Bridge to Nowhere  </a:t>
            </a:r>
          </a:p>
          <a:p>
            <a:pPr lvl="1"/>
            <a:r>
              <a:rPr lang="en-US" dirty="0">
                <a:latin typeface="Times New Roman" panose="02020603050405020304" pitchFamily="18" charset="0"/>
              </a:rPr>
              <a:t>The title is just the beginning. It’s rife with “dropout exit ramps” and “dead ends.”    </a:t>
            </a:r>
          </a:p>
          <a:p>
            <a:pPr lvl="1"/>
            <a:r>
              <a:rPr lang="en-US" dirty="0">
                <a:latin typeface="Times New Roman" panose="02020603050405020304" pitchFamily="18" charset="0"/>
              </a:rPr>
              <a:t>*Even in this article,* they state that their reforms will work for “as many as half” of developmental students.  </a:t>
            </a:r>
          </a:p>
          <a:p>
            <a:pPr lvl="1"/>
            <a:r>
              <a:rPr lang="en-US" dirty="0">
                <a:latin typeface="Times New Roman" panose="02020603050405020304" pitchFamily="18" charset="0"/>
              </a:rPr>
              <a:t>Yes, that’s been around a while – but in case we forgot Brandon </a:t>
            </a:r>
            <a:r>
              <a:rPr lang="en-US" dirty="0" err="1">
                <a:latin typeface="Times New Roman" panose="02020603050405020304" pitchFamily="18" charset="0"/>
              </a:rPr>
              <a:t>Postas</a:t>
            </a:r>
            <a:r>
              <a:rPr lang="en-US" dirty="0">
                <a:latin typeface="Times New Roman" panose="02020603050405020304" pitchFamily="18" charset="0"/>
              </a:rPr>
              <a:t> posted an op ed in the Hechinger Report with a link, repeating the negativity, in November 2024. </a:t>
            </a:r>
          </a:p>
          <a:p>
            <a:r>
              <a:rPr lang="en-US" dirty="0">
                <a:latin typeface="Times New Roman" panose="02020603050405020304" pitchFamily="18" charset="0"/>
              </a:rPr>
              <a:t> There are enough examples of this that folks have done dissertations about the narratives. </a:t>
            </a:r>
          </a:p>
          <a:p>
            <a:r>
              <a:rPr lang="en-US" dirty="0">
                <a:latin typeface="Times New Roman" panose="02020603050405020304" pitchFamily="18" charset="0"/>
              </a:rPr>
              <a:t>And yes, they really do want to *eliminate* developmental education courses.  California, Illinois, Texas, Tennessee and Florida have all radically reduced or eliminated developmental education courses.   </a:t>
            </a:r>
          </a:p>
        </p:txBody>
      </p:sp>
    </p:spTree>
    <p:extLst>
      <p:ext uri="{BB962C8B-B14F-4D97-AF65-F5344CB8AC3E}">
        <p14:creationId xmlns:p14="http://schemas.microsoft.com/office/powerpoint/2010/main" val="1517676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8265-8D2B-61CA-5597-4CF3D8EE7C7E}"/>
              </a:ext>
            </a:extLst>
          </p:cNvPr>
          <p:cNvSpPr>
            <a:spLocks noGrp="1"/>
          </p:cNvSpPr>
          <p:nvPr>
            <p:ph type="title"/>
          </p:nvPr>
        </p:nvSpPr>
        <p:spPr/>
        <p:txBody>
          <a:bodyPr/>
          <a:lstStyle/>
          <a:p>
            <a:r>
              <a:rPr lang="en-US" dirty="0"/>
              <a:t>Negative bias?    </a:t>
            </a:r>
          </a:p>
        </p:txBody>
      </p:sp>
      <p:sp>
        <p:nvSpPr>
          <p:cNvPr id="7" name="Content Placeholder 6">
            <a:extLst>
              <a:ext uri="{FF2B5EF4-FFF2-40B4-BE49-F238E27FC236}">
                <a16:creationId xmlns:a16="http://schemas.microsoft.com/office/drawing/2014/main" id="{FC3CEC41-46D6-D01C-F591-A8D1F77E30B2}"/>
              </a:ext>
            </a:extLst>
          </p:cNvPr>
          <p:cNvSpPr>
            <a:spLocks noGrp="1"/>
          </p:cNvSpPr>
          <p:nvPr>
            <p:ph idx="1"/>
          </p:nvPr>
        </p:nvSpPr>
        <p:spPr>
          <a:xfrm>
            <a:off x="677334" y="1368109"/>
            <a:ext cx="8596668" cy="3880773"/>
          </a:xfrm>
        </p:spPr>
        <p:txBody>
          <a:bodyPr>
            <a:normAutofit/>
          </a:bodyPr>
          <a:lstStyle/>
          <a:p>
            <a:r>
              <a:rPr lang="en-US" dirty="0"/>
              <a:t> Developmental education… is… for students whom the institution </a:t>
            </a:r>
            <a:r>
              <a:rPr lang="en-US" b="1" dirty="0"/>
              <a:t>deems underprepared </a:t>
            </a:r>
            <a:r>
              <a:rPr lang="en-US" dirty="0"/>
              <a:t>for college-level course work based on placement policies and readiness assessments.”  </a:t>
            </a:r>
          </a:p>
          <a:p>
            <a:r>
              <a:rPr lang="en-US" sz="1800" b="0" i="0" u="none" strike="noStrike" dirty="0">
                <a:solidFill>
                  <a:srgbClr val="000000"/>
                </a:solidFill>
                <a:effectLst/>
                <a:latin typeface="Aptos" panose="020B0004020202020204" pitchFamily="34" charset="0"/>
              </a:rPr>
              <a:t>“The problems w/ dev ed are both long-standing and national in scope. Many states have been struggling to find </a:t>
            </a:r>
            <a:r>
              <a:rPr lang="en-US" dirty="0">
                <a:solidFill>
                  <a:srgbClr val="000000"/>
                </a:solidFill>
                <a:latin typeface="Aptos" panose="020B0004020202020204" pitchFamily="34" charset="0"/>
              </a:rPr>
              <a:t>ways to reduce or eliminate developmental education as we now know it, with varying degrees of success.”</a:t>
            </a:r>
          </a:p>
          <a:p>
            <a:r>
              <a:rPr lang="en-US" dirty="0"/>
              <a:t> When the results came back, Gandy was told she needed remedial classes… It was a huge blow. Financially, because remedial classes, also known as developmental classes, cost money but don't count as credit toward a degree.</a:t>
            </a:r>
          </a:p>
          <a:p>
            <a:pPr lvl="1"/>
            <a:r>
              <a:rPr lang="en-US" dirty="0"/>
              <a:t>Title of the story?  “Stuck at Square One.”  (It does include caveats and defenses of remedial learning later in the story.)   </a:t>
            </a:r>
            <a:r>
              <a:rPr lang="en-US" b="0" i="0" dirty="0">
                <a:effectLst/>
                <a:latin typeface="Times New Roman" panose="02020603050405020304" pitchFamily="18" charset="0"/>
              </a:rPr>
              <a:t> </a:t>
            </a:r>
          </a:p>
          <a:p>
            <a:r>
              <a:rPr lang="en-US" dirty="0">
                <a:latin typeface="Times New Roman" panose="02020603050405020304" pitchFamily="18" charset="0"/>
              </a:rPr>
              <a:t>((there are many, many more.))  </a:t>
            </a:r>
          </a:p>
          <a:p>
            <a:endParaRPr lang="en-US" dirty="0">
              <a:latin typeface="Times New Roman" panose="02020603050405020304" pitchFamily="18" charset="0"/>
            </a:endParaRPr>
          </a:p>
        </p:txBody>
      </p:sp>
    </p:spTree>
    <p:extLst>
      <p:ext uri="{BB962C8B-B14F-4D97-AF65-F5344CB8AC3E}">
        <p14:creationId xmlns:p14="http://schemas.microsoft.com/office/powerpoint/2010/main" val="1705867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6EFB-BDC0-6C30-973D-0B9965BEEC7D}"/>
              </a:ext>
            </a:extLst>
          </p:cNvPr>
          <p:cNvSpPr>
            <a:spLocks noGrp="1"/>
          </p:cNvSpPr>
          <p:nvPr>
            <p:ph type="title"/>
          </p:nvPr>
        </p:nvSpPr>
        <p:spPr/>
        <p:txBody>
          <a:bodyPr/>
          <a:lstStyle/>
          <a:p>
            <a:r>
              <a:rPr lang="en-US" dirty="0"/>
              <a:t>Hmmm… do they really mean *remove* remedial courses?   </a:t>
            </a:r>
          </a:p>
        </p:txBody>
      </p:sp>
      <p:sp>
        <p:nvSpPr>
          <p:cNvPr id="3" name="Content Placeholder 2">
            <a:extLst>
              <a:ext uri="{FF2B5EF4-FFF2-40B4-BE49-F238E27FC236}">
                <a16:creationId xmlns:a16="http://schemas.microsoft.com/office/drawing/2014/main" id="{E0174271-AEC9-26E4-64F4-5949BFBF367D}"/>
              </a:ext>
            </a:extLst>
          </p:cNvPr>
          <p:cNvSpPr>
            <a:spLocks noGrp="1"/>
          </p:cNvSpPr>
          <p:nvPr>
            <p:ph idx="1"/>
          </p:nvPr>
        </p:nvSpPr>
        <p:spPr/>
        <p:txBody>
          <a:bodyPr/>
          <a:lstStyle/>
          <a:p>
            <a:r>
              <a:rPr lang="en-US" dirty="0"/>
              <a:t>Again, more doublespeak.  “</a:t>
            </a:r>
            <a:r>
              <a:rPr lang="en-US" b="0" i="0" dirty="0">
                <a:solidFill>
                  <a:srgbClr val="000000"/>
                </a:solidFill>
                <a:effectLst/>
                <a:latin typeface="Figtree"/>
              </a:rPr>
              <a:t>I want to close with an important clarification: the corequisite model is not about eliminating remediation.”  This article about replacing pre-requisites with co-requisites in Tennessee,  which I’ll explore in a minute, is about “</a:t>
            </a:r>
            <a:r>
              <a:rPr lang="en-US" dirty="0">
                <a:solidFill>
                  <a:srgbClr val="000000"/>
                </a:solidFill>
                <a:latin typeface="Figtree"/>
              </a:rPr>
              <a:t>most exciting” results of </a:t>
            </a:r>
            <a:r>
              <a:rPr lang="en-US" b="0" i="0" dirty="0">
                <a:solidFill>
                  <a:srgbClr val="000000"/>
                </a:solidFill>
                <a:effectLst/>
                <a:latin typeface="Figtree"/>
              </a:rPr>
              <a:t>placing all students at all levels in college level courses. In other words, removing remedial course options. </a:t>
            </a:r>
          </a:p>
          <a:p>
            <a:r>
              <a:rPr lang="en-US" b="0" i="0" dirty="0">
                <a:solidFill>
                  <a:srgbClr val="000000"/>
                </a:solidFill>
                <a:effectLst/>
                <a:latin typeface="Figtree"/>
              </a:rPr>
              <a:t>“Replacing Prerequisite Remedial Courses With Corequisite Courses and Other Types of Concurrent Support”   is a goal for Just Equations, also in the name of equity. </a:t>
            </a:r>
          </a:p>
          <a:p>
            <a:r>
              <a:rPr lang="en-US" dirty="0">
                <a:solidFill>
                  <a:srgbClr val="000000"/>
                </a:solidFill>
                <a:latin typeface="Figtree"/>
              </a:rPr>
              <a:t>In “Developmental Education Reform in Illinois,”  Joe Saucedo declares that removing remedial courses is a “racial equity imperative.”  </a:t>
            </a:r>
            <a:endParaRPr lang="en-US" b="0" i="0" dirty="0">
              <a:solidFill>
                <a:srgbClr val="000000"/>
              </a:solidFill>
              <a:effectLst/>
              <a:latin typeface="Figtree"/>
            </a:endParaRPr>
          </a:p>
          <a:p>
            <a:endParaRPr lang="en-US" b="0" i="0" dirty="0">
              <a:solidFill>
                <a:srgbClr val="000000"/>
              </a:solidFill>
              <a:effectLst/>
              <a:latin typeface="Figtree"/>
            </a:endParaRPr>
          </a:p>
          <a:p>
            <a:endParaRPr lang="en-US" b="0" i="0" dirty="0">
              <a:solidFill>
                <a:srgbClr val="000000"/>
              </a:solidFill>
              <a:effectLst/>
              <a:latin typeface="Figtree"/>
            </a:endParaRPr>
          </a:p>
          <a:p>
            <a:endParaRPr lang="en-US" dirty="0"/>
          </a:p>
        </p:txBody>
      </p:sp>
    </p:spTree>
    <p:extLst>
      <p:ext uri="{BB962C8B-B14F-4D97-AF65-F5344CB8AC3E}">
        <p14:creationId xmlns:p14="http://schemas.microsoft.com/office/powerpoint/2010/main" val="1974995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FDD5-954F-675A-592D-3D23A4988320}"/>
              </a:ext>
            </a:extLst>
          </p:cNvPr>
          <p:cNvSpPr>
            <a:spLocks noGrp="1"/>
          </p:cNvSpPr>
          <p:nvPr>
            <p:ph type="title"/>
          </p:nvPr>
        </p:nvSpPr>
        <p:spPr/>
        <p:txBody>
          <a:bodyPr/>
          <a:lstStyle/>
          <a:p>
            <a:r>
              <a:rPr lang="en-US" dirty="0"/>
              <a:t>Yes, states really are doing this.  </a:t>
            </a:r>
          </a:p>
        </p:txBody>
      </p:sp>
      <p:sp>
        <p:nvSpPr>
          <p:cNvPr id="3" name="Content Placeholder 2">
            <a:extLst>
              <a:ext uri="{FF2B5EF4-FFF2-40B4-BE49-F238E27FC236}">
                <a16:creationId xmlns:a16="http://schemas.microsoft.com/office/drawing/2014/main" id="{3106ABF2-61DC-9E48-0C1F-7426BC4DDBBD}"/>
              </a:ext>
            </a:extLst>
          </p:cNvPr>
          <p:cNvSpPr>
            <a:spLocks noGrp="1"/>
          </p:cNvSpPr>
          <p:nvPr>
            <p:ph idx="1"/>
          </p:nvPr>
        </p:nvSpPr>
        <p:spPr/>
        <p:txBody>
          <a:bodyPr>
            <a:normAutofit/>
          </a:bodyPr>
          <a:lstStyle/>
          <a:p>
            <a:r>
              <a:rPr lang="en-US" dirty="0"/>
              <a:t>California (</a:t>
            </a:r>
            <a:r>
              <a:rPr lang="en-US" sz="1800" b="0" i="0" u="none" strike="noStrike" dirty="0">
                <a:solidFill>
                  <a:srgbClr val="000000"/>
                </a:solidFill>
                <a:effectLst/>
                <a:latin typeface="Arial" panose="020B0604020202020204" pitchFamily="34" charset="0"/>
              </a:rPr>
              <a:t>Bickerstaff &amp; Melguizo, 2024) and Illinois (Illinois General Assembly, 2021)  -- laws emphasizing completion of  transfer level coursework in the first year</a:t>
            </a:r>
            <a:r>
              <a:rPr lang="en-US" dirty="0">
                <a:solidFill>
                  <a:srgbClr val="000000"/>
                </a:solidFill>
                <a:latin typeface="Arial" panose="020B0604020202020204" pitchFamily="34" charset="0"/>
              </a:rPr>
              <a:t>, </a:t>
            </a:r>
            <a:r>
              <a:rPr lang="en-US" sz="1800" b="0" i="0" u="none" strike="noStrike" dirty="0">
                <a:solidFill>
                  <a:srgbClr val="000000"/>
                </a:solidFill>
                <a:effectLst/>
                <a:latin typeface="Arial" panose="020B0604020202020204" pitchFamily="34" charset="0"/>
              </a:rPr>
              <a:t>regardless of the level of student need. </a:t>
            </a:r>
          </a:p>
          <a:p>
            <a:r>
              <a:rPr lang="en-US" sz="1800" b="0" i="0" u="none" strike="noStrike" dirty="0">
                <a:solidFill>
                  <a:srgbClr val="000000"/>
                </a:solidFill>
                <a:effectLst/>
                <a:latin typeface="Arial" panose="020B0604020202020204" pitchFamily="34" charset="0"/>
              </a:rPr>
              <a:t>Florida  - no prerequisites for gateway college courses</a:t>
            </a:r>
          </a:p>
          <a:p>
            <a:r>
              <a:rPr lang="en-US" sz="1800" b="0" i="0" u="none" strike="noStrike" dirty="0">
                <a:solidFill>
                  <a:srgbClr val="000000"/>
                </a:solidFill>
                <a:effectLst/>
                <a:latin typeface="Arial" panose="020B0604020202020204" pitchFamily="34" charset="0"/>
              </a:rPr>
              <a:t>Many other states are in various stages of the process of regulating developmental ed. The decisions are being made by people who are not working with the students. </a:t>
            </a:r>
          </a:p>
          <a:p>
            <a:r>
              <a:rPr lang="en-US" sz="1800" b="0" i="0" u="none" strike="noStrike" dirty="0">
                <a:solidFill>
                  <a:srgbClr val="000000"/>
                </a:solidFill>
                <a:effectLst/>
                <a:latin typeface="Arial" panose="020B0604020202020204" pitchFamily="34" charset="0"/>
              </a:rPr>
              <a:t>These organizations claim to be listening to “resistant” school faculty, staff and administrators, but then dismiss </a:t>
            </a:r>
            <a:r>
              <a:rPr lang="en-US" dirty="0">
                <a:solidFill>
                  <a:srgbClr val="000000"/>
                </a:solidFill>
                <a:latin typeface="Arial" panose="020B0604020202020204" pitchFamily="34" charset="0"/>
              </a:rPr>
              <a:t>them </a:t>
            </a:r>
            <a:r>
              <a:rPr lang="en-US" sz="1800" b="0" i="0" u="none" strike="noStrike" dirty="0">
                <a:solidFill>
                  <a:srgbClr val="000000"/>
                </a:solidFill>
                <a:effectLst/>
                <a:latin typeface="Arial" panose="020B0604020202020204" pitchFamily="34" charset="0"/>
              </a:rPr>
              <a:t>(often in the same sentence). </a:t>
            </a:r>
            <a:endParaRPr lang="en-US" dirty="0">
              <a:effectLst/>
            </a:endParaRPr>
          </a:p>
          <a:p>
            <a:endParaRPr lang="en-US" dirty="0"/>
          </a:p>
        </p:txBody>
      </p:sp>
    </p:spTree>
    <p:extLst>
      <p:ext uri="{BB962C8B-B14F-4D97-AF65-F5344CB8AC3E}">
        <p14:creationId xmlns:p14="http://schemas.microsoft.com/office/powerpoint/2010/main" val="2480372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38CB-7E84-E0B8-6D9C-9EBF59FF5037}"/>
              </a:ext>
            </a:extLst>
          </p:cNvPr>
          <p:cNvSpPr>
            <a:spLocks noGrp="1"/>
          </p:cNvSpPr>
          <p:nvPr>
            <p:ph type="title"/>
          </p:nvPr>
        </p:nvSpPr>
        <p:spPr/>
        <p:txBody>
          <a:bodyPr/>
          <a:lstStyle/>
          <a:p>
            <a:r>
              <a:rPr lang="en-US" dirty="0"/>
              <a:t>Attewell references MAYBE </a:t>
            </a:r>
          </a:p>
        </p:txBody>
      </p:sp>
      <p:sp>
        <p:nvSpPr>
          <p:cNvPr id="3" name="Content Placeholder 2">
            <a:extLst>
              <a:ext uri="{FF2B5EF4-FFF2-40B4-BE49-F238E27FC236}">
                <a16:creationId xmlns:a16="http://schemas.microsoft.com/office/drawing/2014/main" id="{51ED7C4E-A474-321A-9C48-F86A1280877F}"/>
              </a:ext>
            </a:extLst>
          </p:cNvPr>
          <p:cNvSpPr>
            <a:spLocks noGrp="1"/>
          </p:cNvSpPr>
          <p:nvPr>
            <p:ph idx="1"/>
          </p:nvPr>
        </p:nvSpPr>
        <p:spPr/>
        <p:txBody>
          <a:bodyPr/>
          <a:lstStyle/>
          <a:p>
            <a:r>
              <a:rPr lang="en-US" dirty="0">
                <a:hlinkClick r:id="rId3"/>
              </a:rPr>
              <a:t>https://justequations.org/blog/math-as-a-gatekeeper-examining-the-evidence</a:t>
            </a:r>
            <a:r>
              <a:rPr lang="en-US" dirty="0"/>
              <a:t>  if we have time and find the analysis of that article because Bettinger and boatman also iirc just selectively grab him.  Though boatman is the one who says good things about it for lower levels. </a:t>
            </a:r>
          </a:p>
          <a:p>
            <a:endParaRPr lang="en-US" dirty="0"/>
          </a:p>
          <a:p>
            <a:endParaRPr lang="en-US" dirty="0"/>
          </a:p>
        </p:txBody>
      </p:sp>
    </p:spTree>
    <p:extLst>
      <p:ext uri="{BB962C8B-B14F-4D97-AF65-F5344CB8AC3E}">
        <p14:creationId xmlns:p14="http://schemas.microsoft.com/office/powerpoint/2010/main" val="2378867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AFD6-D2DF-8BEE-4D80-AA10D7592A88}"/>
              </a:ext>
            </a:extLst>
          </p:cNvPr>
          <p:cNvSpPr>
            <a:spLocks noGrp="1"/>
          </p:cNvSpPr>
          <p:nvPr>
            <p:ph type="title"/>
          </p:nvPr>
        </p:nvSpPr>
        <p:spPr/>
        <p:txBody>
          <a:bodyPr/>
          <a:lstStyle/>
          <a:p>
            <a:r>
              <a:rPr lang="en-US" dirty="0"/>
              <a:t>Let’s talk </a:t>
            </a:r>
            <a:r>
              <a:rPr lang="en-US" dirty="0" err="1"/>
              <a:t>aout</a:t>
            </a:r>
            <a:r>
              <a:rPr lang="en-US" dirty="0"/>
              <a:t> equity. </a:t>
            </a:r>
          </a:p>
        </p:txBody>
      </p:sp>
      <p:sp>
        <p:nvSpPr>
          <p:cNvPr id="3" name="Content Placeholder 2">
            <a:extLst>
              <a:ext uri="{FF2B5EF4-FFF2-40B4-BE49-F238E27FC236}">
                <a16:creationId xmlns:a16="http://schemas.microsoft.com/office/drawing/2014/main" id="{0CC92EE5-E658-CDC3-5538-EA324D0D3FF7}"/>
              </a:ext>
            </a:extLst>
          </p:cNvPr>
          <p:cNvSpPr>
            <a:spLocks noGrp="1"/>
          </p:cNvSpPr>
          <p:nvPr>
            <p:ph idx="1"/>
          </p:nvPr>
        </p:nvSpPr>
        <p:spPr>
          <a:xfrm>
            <a:off x="677334" y="2160589"/>
            <a:ext cx="8596668" cy="2640011"/>
          </a:xfrm>
        </p:spPr>
        <p:txBody>
          <a:bodyPr>
            <a:normAutofit fontScale="92500" lnSpcReduction="20000"/>
          </a:bodyPr>
          <a:lstStyle/>
          <a:p>
            <a:r>
              <a:rPr lang="en-US" sz="1800" b="1" i="0" u="none" strike="noStrike" dirty="0">
                <a:solidFill>
                  <a:srgbClr val="000000"/>
                </a:solidFill>
                <a:effectLst/>
                <a:latin typeface="Arial" panose="020B0604020202020204" pitchFamily="34" charset="0"/>
              </a:rPr>
              <a:t>If education is “equitable,” then all students have opportunities to learn and succeed with fairness, impartiality, and justice.</a:t>
            </a:r>
          </a:p>
          <a:p>
            <a:r>
              <a:rPr lang="en-US" dirty="0">
                <a:solidFill>
                  <a:srgbClr val="000000"/>
                </a:solidFill>
                <a:latin typeface="Arial" panose="020B0604020202020204" pitchFamily="34" charset="0"/>
              </a:rPr>
              <a:t>THEIR STORY:    The California Acceleration Project (2022) states:  </a:t>
            </a:r>
            <a:r>
              <a:rPr lang="en-US" sz="1800" b="0" i="0" u="none" strike="noStrike" dirty="0">
                <a:solidFill>
                  <a:srgbClr val="000000"/>
                </a:solidFill>
                <a:effectLst/>
                <a:latin typeface="Arial" panose="020B0604020202020204" pitchFamily="34" charset="0"/>
              </a:rPr>
              <a:t>“When a placement system is equitable, Black and Hispanic students place and enroll in transfer-level math at the same rate as other groups.”</a:t>
            </a:r>
          </a:p>
          <a:p>
            <a:r>
              <a:rPr lang="en-US" dirty="0">
                <a:solidFill>
                  <a:srgbClr val="000000"/>
                </a:solidFill>
                <a:latin typeface="Arial" panose="020B0604020202020204" pitchFamily="34" charset="0"/>
              </a:rPr>
              <a:t>This falsely assumes they have had equitable opportunities in their previous experience. </a:t>
            </a:r>
          </a:p>
          <a:p>
            <a:r>
              <a:rPr lang="en-US" sz="1800" b="0" i="0" u="none" strike="noStrike" dirty="0">
                <a:solidFill>
                  <a:srgbClr val="000000"/>
                </a:solidFill>
                <a:effectLst/>
                <a:latin typeface="Arial" panose="020B0604020202020204" pitchFamily="34" charset="0"/>
              </a:rPr>
              <a:t>This denial of real need to learn foundations of math skills is common</a:t>
            </a:r>
            <a:r>
              <a:rPr lang="en-US" dirty="0">
                <a:solidFill>
                  <a:srgbClr val="000000"/>
                </a:solidFill>
                <a:latin typeface="Arial" panose="020B0604020202020204" pitchFamily="34" charset="0"/>
              </a:rPr>
              <a:t> and it exacerbates inequities as students are expected to make up the gap while also trying to learn the advanced material. </a:t>
            </a:r>
          </a:p>
        </p:txBody>
      </p:sp>
    </p:spTree>
    <p:extLst>
      <p:ext uri="{BB962C8B-B14F-4D97-AF65-F5344CB8AC3E}">
        <p14:creationId xmlns:p14="http://schemas.microsoft.com/office/powerpoint/2010/main" val="695984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3181-F2A5-BF6A-6A03-56AB1DC19406}"/>
              </a:ext>
            </a:extLst>
          </p:cNvPr>
          <p:cNvSpPr>
            <a:spLocks noGrp="1"/>
          </p:cNvSpPr>
          <p:nvPr>
            <p:ph type="title"/>
          </p:nvPr>
        </p:nvSpPr>
        <p:spPr/>
        <p:txBody>
          <a:bodyPr/>
          <a:lstStyle/>
          <a:p>
            <a:r>
              <a:rPr lang="en-US" dirty="0"/>
              <a:t>Do they know the math?  </a:t>
            </a:r>
          </a:p>
        </p:txBody>
      </p:sp>
      <p:sp>
        <p:nvSpPr>
          <p:cNvPr id="3" name="Content Placeholder 2">
            <a:extLst>
              <a:ext uri="{FF2B5EF4-FFF2-40B4-BE49-F238E27FC236}">
                <a16:creationId xmlns:a16="http://schemas.microsoft.com/office/drawing/2014/main" id="{52EC2CF7-728E-C20F-8356-F3A5747DA916}"/>
              </a:ext>
            </a:extLst>
          </p:cNvPr>
          <p:cNvSpPr>
            <a:spLocks noGrp="1"/>
          </p:cNvSpPr>
          <p:nvPr>
            <p:ph idx="1"/>
          </p:nvPr>
        </p:nvSpPr>
        <p:spPr/>
        <p:txBody>
          <a:bodyPr/>
          <a:lstStyle/>
          <a:p>
            <a:r>
              <a:rPr lang="en-US" dirty="0"/>
              <a:t>Their story: </a:t>
            </a:r>
          </a:p>
          <a:p>
            <a:pPr lvl="1"/>
            <a:r>
              <a:rPr lang="en-US" dirty="0"/>
              <a:t>Students are “deemed” underprepared. </a:t>
            </a:r>
          </a:p>
          <a:p>
            <a:pPr lvl="1"/>
            <a:r>
              <a:rPr lang="en-US" dirty="0"/>
              <a:t>From Complete College America podcast – it’s our mindset that says they’re underprepared, but they’re not!  (saying that students might have gotten to Calculus but forgotten things, or that they will have been managing the household budgets.)  </a:t>
            </a:r>
          </a:p>
          <a:p>
            <a:pPr lvl="1"/>
            <a:r>
              <a:rPr lang="en-US" dirty="0"/>
              <a:t>I guess they’ve never met people who’ve struggled with basic math all their lives.</a:t>
            </a:r>
          </a:p>
          <a:p>
            <a:pPr lvl="1"/>
            <a:r>
              <a:rPr lang="en-US" dirty="0"/>
              <a:t>No, they don’t have research to support this. </a:t>
            </a:r>
          </a:p>
        </p:txBody>
      </p:sp>
    </p:spTree>
    <p:extLst>
      <p:ext uri="{BB962C8B-B14F-4D97-AF65-F5344CB8AC3E}">
        <p14:creationId xmlns:p14="http://schemas.microsoft.com/office/powerpoint/2010/main" val="3463661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EBB42-233E-9511-A1A2-206ED38D79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3D4AD2-9CBC-9E69-ECD7-7F195E61F564}"/>
              </a:ext>
            </a:extLst>
          </p:cNvPr>
          <p:cNvSpPr>
            <a:spLocks noGrp="1"/>
          </p:cNvSpPr>
          <p:nvPr>
            <p:ph type="title"/>
          </p:nvPr>
        </p:nvSpPr>
        <p:spPr/>
        <p:txBody>
          <a:bodyPr/>
          <a:lstStyle/>
          <a:p>
            <a:r>
              <a:rPr lang="en-US" dirty="0"/>
              <a:t>What does the research say? </a:t>
            </a:r>
          </a:p>
        </p:txBody>
      </p:sp>
      <p:sp>
        <p:nvSpPr>
          <p:cNvPr id="4" name="Content Placeholder 3">
            <a:extLst>
              <a:ext uri="{FF2B5EF4-FFF2-40B4-BE49-F238E27FC236}">
                <a16:creationId xmlns:a16="http://schemas.microsoft.com/office/drawing/2014/main" id="{3ADB71BC-0B4C-D611-FD49-4184D2CB3B0B}"/>
              </a:ext>
            </a:extLst>
          </p:cNvPr>
          <p:cNvSpPr>
            <a:spLocks noGrp="1"/>
          </p:cNvSpPr>
          <p:nvPr>
            <p:ph idx="1"/>
          </p:nvPr>
        </p:nvSpPr>
        <p:spPr>
          <a:xfrm>
            <a:off x="801159" y="1341439"/>
            <a:ext cx="8596668" cy="3880773"/>
          </a:xfrm>
        </p:spPr>
        <p:txBody>
          <a:bodyPr>
            <a:normAutofit lnSpcReduction="10000"/>
          </a:bodyPr>
          <a:lstStyle/>
          <a:p>
            <a:r>
              <a:rPr lang="en-US" dirty="0"/>
              <a:t>Some examples of just how students get into developmental math, and why they aren’t successful, (among more): </a:t>
            </a:r>
          </a:p>
          <a:p>
            <a:pPr lvl="1"/>
            <a:r>
              <a:rPr lang="en-US" dirty="0"/>
              <a:t>Work habits along with severe </a:t>
            </a:r>
            <a:r>
              <a:rPr lang="en-US" dirty="0" err="1"/>
              <a:t>underpreparedness</a:t>
            </a:r>
            <a:r>
              <a:rPr lang="en-US" dirty="0"/>
              <a:t> (Cafarella, 2016)</a:t>
            </a:r>
          </a:p>
          <a:p>
            <a:pPr lvl="1"/>
            <a:r>
              <a:rPr lang="en-US" dirty="0"/>
              <a:t>In adult education:   mismatch between the student’s current mathematical ability and the level for which the curriculum was designed (Showalter, 2014)</a:t>
            </a:r>
          </a:p>
          <a:p>
            <a:pPr lvl="1"/>
            <a:r>
              <a:rPr lang="en-US" dirty="0"/>
              <a:t>Time delay from previous math course and  lack of basic math skills  (Zientek, 2014). </a:t>
            </a:r>
          </a:p>
          <a:p>
            <a:pPr lvl="1"/>
            <a:r>
              <a:rPr lang="en-US" dirty="0"/>
              <a:t>Regarding “but they did well in high school!” Paul Nolting notes that high school grades are often a measure of effort and attitude.   (Boylan, 2011) </a:t>
            </a:r>
          </a:p>
          <a:p>
            <a:r>
              <a:rPr lang="en-US" dirty="0"/>
              <a:t>One study stated that as many as 1/3 of students were misplaced into developmental education courses **when a single test score was used for placement** -- we can fix that! --  and if 2/3 of them are accurately placed, why eliminate developmental courses?     </a:t>
            </a:r>
          </a:p>
          <a:p>
            <a:pPr lvl="1"/>
            <a:endParaRPr lang="en-US" dirty="0"/>
          </a:p>
          <a:p>
            <a:pPr lvl="1"/>
            <a:endParaRPr lang="en-US" dirty="0"/>
          </a:p>
          <a:p>
            <a:endParaRPr lang="en-US" dirty="0"/>
          </a:p>
        </p:txBody>
      </p:sp>
    </p:spTree>
    <p:extLst>
      <p:ext uri="{BB962C8B-B14F-4D97-AF65-F5344CB8AC3E}">
        <p14:creationId xmlns:p14="http://schemas.microsoft.com/office/powerpoint/2010/main" val="3763596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7836-204E-93A3-BEDE-4A2862FD226D}"/>
              </a:ext>
            </a:extLst>
          </p:cNvPr>
          <p:cNvSpPr>
            <a:spLocks noGrp="1"/>
          </p:cNvSpPr>
          <p:nvPr>
            <p:ph type="title"/>
          </p:nvPr>
        </p:nvSpPr>
        <p:spPr>
          <a:xfrm>
            <a:off x="1069219" y="924956"/>
            <a:ext cx="8596668" cy="1320800"/>
          </a:xfrm>
        </p:spPr>
        <p:txBody>
          <a:bodyPr/>
          <a:lstStyle/>
          <a:p>
            <a:r>
              <a:rPr lang="en-US" dirty="0"/>
              <a:t> Most promoted dev ed reforms: </a:t>
            </a:r>
          </a:p>
        </p:txBody>
      </p:sp>
      <p:sp>
        <p:nvSpPr>
          <p:cNvPr id="3" name="Content Placeholder 2">
            <a:extLst>
              <a:ext uri="{FF2B5EF4-FFF2-40B4-BE49-F238E27FC236}">
                <a16:creationId xmlns:a16="http://schemas.microsoft.com/office/drawing/2014/main" id="{36870348-88B7-D614-EFD2-8FAE87C8B240}"/>
              </a:ext>
            </a:extLst>
          </p:cNvPr>
          <p:cNvSpPr>
            <a:spLocks noGrp="1"/>
          </p:cNvSpPr>
          <p:nvPr>
            <p:ph idx="1"/>
          </p:nvPr>
        </p:nvSpPr>
        <p:spPr>
          <a:xfrm>
            <a:off x="879214" y="3179827"/>
            <a:ext cx="8596668" cy="2092817"/>
          </a:xfrm>
        </p:spPr>
        <p:txBody>
          <a:bodyPr/>
          <a:lstStyle/>
          <a:p>
            <a:r>
              <a:rPr lang="en-US" dirty="0"/>
              <a:t>The most promoted Dev Ed reforms are:   </a:t>
            </a:r>
          </a:p>
          <a:p>
            <a:pPr lvl="1"/>
            <a:r>
              <a:rPr lang="en-US" dirty="0"/>
              <a:t>Multiple measures assessments so more people place at higher levels</a:t>
            </a:r>
          </a:p>
          <a:p>
            <a:pPr lvl="1"/>
            <a:r>
              <a:rPr lang="en-US" dirty="0"/>
              <a:t>Corequisites and other acceleration</a:t>
            </a:r>
          </a:p>
          <a:p>
            <a:pPr lvl="1"/>
            <a:r>
              <a:rPr lang="en-US" dirty="0"/>
              <a:t>Mathematics “pathways” so the math is connected to student goals.   </a:t>
            </a:r>
          </a:p>
        </p:txBody>
      </p:sp>
    </p:spTree>
    <p:extLst>
      <p:ext uri="{BB962C8B-B14F-4D97-AF65-F5344CB8AC3E}">
        <p14:creationId xmlns:p14="http://schemas.microsoft.com/office/powerpoint/2010/main" val="1869093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8942-79D3-BF69-14AB-EB9190D6E46B}"/>
              </a:ext>
            </a:extLst>
          </p:cNvPr>
          <p:cNvSpPr>
            <a:spLocks noGrp="1"/>
          </p:cNvSpPr>
          <p:nvPr>
            <p:ph type="title"/>
          </p:nvPr>
        </p:nvSpPr>
        <p:spPr/>
        <p:txBody>
          <a:bodyPr>
            <a:normAutofit/>
          </a:bodyPr>
          <a:lstStyle/>
          <a:p>
            <a:r>
              <a:rPr lang="en-US" dirty="0"/>
              <a:t>Stigler’s research:  what do they understand?  </a:t>
            </a:r>
          </a:p>
        </p:txBody>
      </p:sp>
      <p:sp>
        <p:nvSpPr>
          <p:cNvPr id="3" name="Content Placeholder 2">
            <a:extLst>
              <a:ext uri="{FF2B5EF4-FFF2-40B4-BE49-F238E27FC236}">
                <a16:creationId xmlns:a16="http://schemas.microsoft.com/office/drawing/2014/main" id="{B069717C-4596-5472-54ED-BB98EE382ED5}"/>
              </a:ext>
            </a:extLst>
          </p:cNvPr>
          <p:cNvSpPr>
            <a:spLocks noGrp="1"/>
          </p:cNvSpPr>
          <p:nvPr>
            <p:ph idx="1"/>
          </p:nvPr>
        </p:nvSpPr>
        <p:spPr/>
        <p:txBody>
          <a:bodyPr/>
          <a:lstStyle/>
          <a:p>
            <a:r>
              <a:rPr lang="en-US" dirty="0"/>
              <a:t> Basically anything that expected figuring out what a question meant </a:t>
            </a:r>
          </a:p>
          <a:p>
            <a:r>
              <a:rPr lang="en-US" dirty="0"/>
              <a:t>Examples:   </a:t>
            </a:r>
          </a:p>
          <a:p>
            <a:pPr lvl="1"/>
            <a:r>
              <a:rPr lang="en-US" dirty="0"/>
              <a:t>Adding a simple fraction to a decimal.  19% got it right;  </a:t>
            </a:r>
          </a:p>
          <a:p>
            <a:pPr lvl="1"/>
            <a:r>
              <a:rPr lang="en-US" dirty="0"/>
              <a:t>Ordering 4 numbers (two simple fractions &amp; two decimals)</a:t>
            </a:r>
          </a:p>
          <a:p>
            <a:pPr lvl="1"/>
            <a:r>
              <a:rPr lang="en-US" dirty="0"/>
              <a:t>Adding 2 squares under a radical</a:t>
            </a:r>
          </a:p>
          <a:p>
            <a:pPr lvl="1"/>
            <a:r>
              <a:rPr lang="en-US" dirty="0"/>
              <a:t>Finding a missing length for 1 of 2 similar triangles</a:t>
            </a:r>
          </a:p>
          <a:p>
            <a:pPr lvl="1"/>
            <a:r>
              <a:rPr lang="en-US" dirty="0"/>
              <a:t>Finding the percent increase of 2 dollar amounts</a:t>
            </a:r>
          </a:p>
          <a:p>
            <a:r>
              <a:rPr lang="en-US" dirty="0"/>
              <a:t>They *did* get the 10 questions right that were in totally expected formats. Unfortunately college level math expects understanding.  </a:t>
            </a:r>
          </a:p>
        </p:txBody>
      </p:sp>
    </p:spTree>
    <p:extLst>
      <p:ext uri="{BB962C8B-B14F-4D97-AF65-F5344CB8AC3E}">
        <p14:creationId xmlns:p14="http://schemas.microsoft.com/office/powerpoint/2010/main" val="2340136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FCE7-2C4E-A51F-5C5F-DB665DED4C9C}"/>
              </a:ext>
            </a:extLst>
          </p:cNvPr>
          <p:cNvSpPr>
            <a:spLocks noGrp="1"/>
          </p:cNvSpPr>
          <p:nvPr>
            <p:ph type="title"/>
          </p:nvPr>
        </p:nvSpPr>
        <p:spPr/>
        <p:txBody>
          <a:bodyPr/>
          <a:lstStyle/>
          <a:p>
            <a:r>
              <a:rPr lang="en-US" dirty="0"/>
              <a:t>Folks, it’s not that they “forgot a few things but they understand it.”  </a:t>
            </a:r>
          </a:p>
        </p:txBody>
      </p:sp>
      <p:sp>
        <p:nvSpPr>
          <p:cNvPr id="3" name="Content Placeholder 2">
            <a:extLst>
              <a:ext uri="{FF2B5EF4-FFF2-40B4-BE49-F238E27FC236}">
                <a16:creationId xmlns:a16="http://schemas.microsoft.com/office/drawing/2014/main" id="{E349E495-C3CF-C89C-3DD8-BAF06ECC3373}"/>
              </a:ext>
            </a:extLst>
          </p:cNvPr>
          <p:cNvSpPr>
            <a:spLocks noGrp="1"/>
          </p:cNvSpPr>
          <p:nvPr>
            <p:ph idx="1"/>
          </p:nvPr>
        </p:nvSpPr>
        <p:spPr/>
        <p:txBody>
          <a:bodyPr/>
          <a:lstStyle/>
          <a:p>
            <a:r>
              <a:rPr lang="en-US" dirty="0"/>
              <a:t>Also, in interviews, students regarded math as a set of procedures to be memorized, and that’s how it was taught. </a:t>
            </a:r>
          </a:p>
          <a:p>
            <a:r>
              <a:rPr lang="en-US" dirty="0"/>
              <a:t>Yes, that’s a problem with many remedial math courses, but that’s the problem, not the fact that they exist. </a:t>
            </a:r>
          </a:p>
        </p:txBody>
      </p:sp>
    </p:spTree>
    <p:extLst>
      <p:ext uri="{BB962C8B-B14F-4D97-AF65-F5344CB8AC3E}">
        <p14:creationId xmlns:p14="http://schemas.microsoft.com/office/powerpoint/2010/main" val="915378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C3C4-C9CA-431A-A3F5-07BE74EBA7B3}"/>
              </a:ext>
            </a:extLst>
          </p:cNvPr>
          <p:cNvSpPr>
            <a:spLocks noGrp="1"/>
          </p:cNvSpPr>
          <p:nvPr>
            <p:ph type="title"/>
          </p:nvPr>
        </p:nvSpPr>
        <p:spPr/>
        <p:txBody>
          <a:bodyPr/>
          <a:lstStyle/>
          <a:p>
            <a:r>
              <a:rPr lang="en-US" dirty="0"/>
              <a:t>My favorite quote from that article: </a:t>
            </a:r>
          </a:p>
        </p:txBody>
      </p:sp>
      <p:sp>
        <p:nvSpPr>
          <p:cNvPr id="3" name="Content Placeholder 2">
            <a:extLst>
              <a:ext uri="{FF2B5EF4-FFF2-40B4-BE49-F238E27FC236}">
                <a16:creationId xmlns:a16="http://schemas.microsoft.com/office/drawing/2014/main" id="{F6AC0394-04DE-0D8A-0C41-D3D97A7DCB7A}"/>
              </a:ext>
            </a:extLst>
          </p:cNvPr>
          <p:cNvSpPr>
            <a:spLocks noGrp="1"/>
          </p:cNvSpPr>
          <p:nvPr>
            <p:ph idx="1"/>
          </p:nvPr>
        </p:nvSpPr>
        <p:spPr/>
        <p:txBody>
          <a:bodyPr/>
          <a:lstStyle/>
          <a:p>
            <a:r>
              <a:rPr lang="en-US" b="0" i="1" dirty="0">
                <a:solidFill>
                  <a:srgbClr val="666666"/>
                </a:solidFill>
                <a:effectLst/>
                <a:latin typeface="Georgia" panose="02040502050405020303" pitchFamily="18" charset="0"/>
              </a:rPr>
              <a:t>Currently there is great interest in reforming developmental mathematics education at the community college. Yet, it is worth noting that almost none of the reforms have focused on actually changing the teaching methods and routines that define the teaching and learning of mathematics in community colleges.</a:t>
            </a:r>
            <a:endParaRPr lang="en-US" dirty="0"/>
          </a:p>
        </p:txBody>
      </p:sp>
    </p:spTree>
    <p:extLst>
      <p:ext uri="{BB962C8B-B14F-4D97-AF65-F5344CB8AC3E}">
        <p14:creationId xmlns:p14="http://schemas.microsoft.com/office/powerpoint/2010/main" val="1437378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7EBC-58D9-D83E-CF41-F1023EC7473B}"/>
              </a:ext>
            </a:extLst>
          </p:cNvPr>
          <p:cNvSpPr>
            <a:spLocks noGrp="1"/>
          </p:cNvSpPr>
          <p:nvPr>
            <p:ph type="title"/>
          </p:nvPr>
        </p:nvSpPr>
        <p:spPr/>
        <p:txBody>
          <a:bodyPr/>
          <a:lstStyle/>
          <a:p>
            <a:r>
              <a:rPr lang="en-US" dirty="0"/>
              <a:t>Yes!  The reformers sometimes address this regarding the college level courses</a:t>
            </a:r>
          </a:p>
        </p:txBody>
      </p:sp>
      <p:sp>
        <p:nvSpPr>
          <p:cNvPr id="3" name="Content Placeholder 2">
            <a:extLst>
              <a:ext uri="{FF2B5EF4-FFF2-40B4-BE49-F238E27FC236}">
                <a16:creationId xmlns:a16="http://schemas.microsoft.com/office/drawing/2014/main" id="{A760CDF0-5E4B-25F6-F1A3-BB266DFD2C41}"/>
              </a:ext>
            </a:extLst>
          </p:cNvPr>
          <p:cNvSpPr>
            <a:spLocks noGrp="1"/>
          </p:cNvSpPr>
          <p:nvPr>
            <p:ph idx="1"/>
          </p:nvPr>
        </p:nvSpPr>
        <p:spPr/>
        <p:txBody>
          <a:bodyPr/>
          <a:lstStyle/>
          <a:p>
            <a:r>
              <a:rPr lang="en-US" dirty="0"/>
              <a:t>However, if students don’t have the basic understanding, then teaching higher levels conceptually is essentially what </a:t>
            </a:r>
            <a:r>
              <a:rPr lang="en-US" dirty="0" err="1"/>
              <a:t>Zaretta</a:t>
            </a:r>
            <a:r>
              <a:rPr lang="en-US" dirty="0"/>
              <a:t> Hammond calls “cognitive redlining.”   It is *not* accessible to students who’ve not had the opportunities to understand fractions and decimals conceptually, much less proportional reasoning. </a:t>
            </a:r>
          </a:p>
        </p:txBody>
      </p:sp>
    </p:spTree>
    <p:extLst>
      <p:ext uri="{BB962C8B-B14F-4D97-AF65-F5344CB8AC3E}">
        <p14:creationId xmlns:p14="http://schemas.microsoft.com/office/powerpoint/2010/main" val="1573727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C4C46-B092-069F-2DA1-00A7D7BD7222}"/>
              </a:ext>
            </a:extLst>
          </p:cNvPr>
          <p:cNvSpPr>
            <a:spLocks noGrp="1"/>
          </p:cNvSpPr>
          <p:nvPr>
            <p:ph type="title"/>
          </p:nvPr>
        </p:nvSpPr>
        <p:spPr/>
        <p:txBody>
          <a:bodyPr/>
          <a:lstStyle/>
          <a:p>
            <a:r>
              <a:rPr lang="en-US" dirty="0"/>
              <a:t>Reformers claim: “Dev ed isn’t working!”   </a:t>
            </a:r>
          </a:p>
        </p:txBody>
      </p:sp>
      <p:sp>
        <p:nvSpPr>
          <p:cNvPr id="3" name="Content Placeholder 2">
            <a:extLst>
              <a:ext uri="{FF2B5EF4-FFF2-40B4-BE49-F238E27FC236}">
                <a16:creationId xmlns:a16="http://schemas.microsoft.com/office/drawing/2014/main" id="{322E8FF4-A624-A037-92F7-4F9E276096E8}"/>
              </a:ext>
            </a:extLst>
          </p:cNvPr>
          <p:cNvSpPr>
            <a:spLocks noGrp="1"/>
          </p:cNvSpPr>
          <p:nvPr>
            <p:ph idx="1"/>
          </p:nvPr>
        </p:nvSpPr>
        <p:spPr/>
        <p:txBody>
          <a:bodyPr/>
          <a:lstStyle/>
          <a:p>
            <a:r>
              <a:rPr lang="en-US" dirty="0"/>
              <a:t>The research being used to justify the negative narrative invariably includes caveats and limitations, which are generally ignored. </a:t>
            </a:r>
          </a:p>
          <a:p>
            <a:r>
              <a:rPr lang="en-US" dirty="0"/>
              <a:t>For instance _New Evidence on College Remediation_ is often cited as evidence of how ineffective developmental education is.  However, if you read the whole article, it states that when student background and preparation are taken into account, remedial courses are, in fact beneficial at two-year colleges.   If students pass the courses, they are even more likely to succeed than the students who didn’t start with remedial courses.   </a:t>
            </a:r>
          </a:p>
          <a:p>
            <a:endParaRPr lang="en-US" dirty="0"/>
          </a:p>
          <a:p>
            <a:endParaRPr lang="en-US" dirty="0"/>
          </a:p>
        </p:txBody>
      </p:sp>
    </p:spTree>
    <p:extLst>
      <p:ext uri="{BB962C8B-B14F-4D97-AF65-F5344CB8AC3E}">
        <p14:creationId xmlns:p14="http://schemas.microsoft.com/office/powerpoint/2010/main" val="3576684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BCEDD-D829-318B-CFEB-62D434471F88}"/>
              </a:ext>
            </a:extLst>
          </p:cNvPr>
          <p:cNvSpPr>
            <a:spLocks noGrp="1"/>
          </p:cNvSpPr>
          <p:nvPr>
            <p:ph type="title"/>
          </p:nvPr>
        </p:nvSpPr>
        <p:spPr/>
        <p:txBody>
          <a:bodyPr/>
          <a:lstStyle/>
          <a:p>
            <a:r>
              <a:rPr lang="en-US" dirty="0"/>
              <a:t>Examining the “Successes”  cited: Logue, et al </a:t>
            </a:r>
          </a:p>
        </p:txBody>
      </p:sp>
      <p:sp>
        <p:nvSpPr>
          <p:cNvPr id="3" name="Content Placeholder 2">
            <a:extLst>
              <a:ext uri="{FF2B5EF4-FFF2-40B4-BE49-F238E27FC236}">
                <a16:creationId xmlns:a16="http://schemas.microsoft.com/office/drawing/2014/main" id="{92AE8F74-77D3-0B16-FC29-EBE6B010A3C5}"/>
              </a:ext>
            </a:extLst>
          </p:cNvPr>
          <p:cNvSpPr>
            <a:spLocks noGrp="1"/>
          </p:cNvSpPr>
          <p:nvPr>
            <p:ph idx="1"/>
          </p:nvPr>
        </p:nvSpPr>
        <p:spPr>
          <a:xfrm>
            <a:off x="686859" y="2276475"/>
            <a:ext cx="8596668" cy="3092911"/>
          </a:xfrm>
        </p:spPr>
        <p:txBody>
          <a:bodyPr/>
          <a:lstStyle/>
          <a:p>
            <a:r>
              <a:rPr lang="en-US" dirty="0">
                <a:hlinkClick r:id="rId3"/>
              </a:rPr>
              <a:t>"Should Students Assessed as Needing Remedial Mathematics Take College-Level Quantitative Courses Instead? A Randomized Controlled Trial.“</a:t>
            </a:r>
            <a:endParaRPr lang="en-US" dirty="0"/>
          </a:p>
          <a:p>
            <a:r>
              <a:rPr lang="en-US" dirty="0"/>
              <a:t>When Alexandra Logue tweeted the link, I was skeptical – but this truly *was* research with relatively random selection and a control group.  It was *analyzed.*  And W and INC were considered “not passing.” </a:t>
            </a:r>
          </a:p>
          <a:p>
            <a:r>
              <a:rPr lang="en-US" dirty="0"/>
              <a:t>The folks in the stats class had best results… </a:t>
            </a:r>
          </a:p>
          <a:p>
            <a:r>
              <a:rPr lang="en-US" dirty="0"/>
              <a:t>But… there are </a:t>
            </a:r>
            <a:r>
              <a:rPr lang="en-US" dirty="0" err="1"/>
              <a:t>howevers</a:t>
            </a:r>
            <a:r>
              <a:rPr lang="en-US" dirty="0"/>
              <a:t>. </a:t>
            </a:r>
          </a:p>
        </p:txBody>
      </p:sp>
    </p:spTree>
    <p:extLst>
      <p:ext uri="{BB962C8B-B14F-4D97-AF65-F5344CB8AC3E}">
        <p14:creationId xmlns:p14="http://schemas.microsoft.com/office/powerpoint/2010/main" val="2861224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63F38-D26C-D211-64E7-DE1E441128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D0FBB4-3E07-BFF8-626F-309A0917AAE8}"/>
              </a:ext>
            </a:extLst>
          </p:cNvPr>
          <p:cNvSpPr>
            <a:spLocks noGrp="1"/>
          </p:cNvSpPr>
          <p:nvPr>
            <p:ph idx="1"/>
          </p:nvPr>
        </p:nvSpPr>
        <p:spPr/>
        <p:txBody>
          <a:bodyPr/>
          <a:lstStyle/>
          <a:p>
            <a:r>
              <a:rPr lang="en-US" dirty="0"/>
              <a:t>Most “skip remedial” reform  options do not have that level of support. </a:t>
            </a:r>
          </a:p>
          <a:p>
            <a:r>
              <a:rPr lang="en-US" dirty="0"/>
              <a:t>They screened out the lower scoring students (they have another program for that).  </a:t>
            </a:r>
          </a:p>
          <a:p>
            <a:r>
              <a:rPr lang="en-US" dirty="0"/>
              <a:t>Comparing folks going into statistics to folks going into the Calculus track isn’t a true parallel.  Shifting to statistics might have been the factor that led to the improvement. </a:t>
            </a:r>
          </a:p>
        </p:txBody>
      </p:sp>
    </p:spTree>
    <p:extLst>
      <p:ext uri="{BB962C8B-B14F-4D97-AF65-F5344CB8AC3E}">
        <p14:creationId xmlns:p14="http://schemas.microsoft.com/office/powerpoint/2010/main" val="3161496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004E-4B59-DDF5-FB52-399CF5AA9220}"/>
              </a:ext>
            </a:extLst>
          </p:cNvPr>
          <p:cNvSpPr>
            <a:spLocks noGrp="1"/>
          </p:cNvSpPr>
          <p:nvPr>
            <p:ph type="title"/>
          </p:nvPr>
        </p:nvSpPr>
        <p:spPr>
          <a:xfrm>
            <a:off x="677334" y="609600"/>
            <a:ext cx="8596668" cy="868471"/>
          </a:xfrm>
        </p:spPr>
        <p:txBody>
          <a:bodyPr/>
          <a:lstStyle/>
          <a:p>
            <a:r>
              <a:rPr lang="en-US" dirty="0"/>
              <a:t>Who fell through the cracks? </a:t>
            </a:r>
          </a:p>
        </p:txBody>
      </p:sp>
      <p:sp>
        <p:nvSpPr>
          <p:cNvPr id="3" name="Content Placeholder 2">
            <a:extLst>
              <a:ext uri="{FF2B5EF4-FFF2-40B4-BE49-F238E27FC236}">
                <a16:creationId xmlns:a16="http://schemas.microsoft.com/office/drawing/2014/main" id="{81F95818-F2B9-ADBC-676E-447C4F6E9A42}"/>
              </a:ext>
            </a:extLst>
          </p:cNvPr>
          <p:cNvSpPr>
            <a:spLocks noGrp="1"/>
          </p:cNvSpPr>
          <p:nvPr>
            <p:ph idx="1"/>
          </p:nvPr>
        </p:nvSpPr>
        <p:spPr>
          <a:xfrm>
            <a:off x="464391" y="1488613"/>
            <a:ext cx="8596668" cy="3880773"/>
          </a:xfrm>
        </p:spPr>
        <p:txBody>
          <a:bodyPr>
            <a:normAutofit fontScale="92500"/>
          </a:bodyPr>
          <a:lstStyle/>
          <a:p>
            <a:r>
              <a:rPr lang="en-US" dirty="0"/>
              <a:t>According to Jill Barshay in Hechinger Report: </a:t>
            </a:r>
          </a:p>
          <a:p>
            <a:pPr lvl="1"/>
            <a:r>
              <a:rPr lang="en-US" dirty="0"/>
              <a:t>50% boost in the number of students completing A.A. degree in 3 years – but that improvement was to 25%.   75% of the students *didn’t.*   </a:t>
            </a:r>
          </a:p>
          <a:p>
            <a:pPr lvl="1"/>
            <a:r>
              <a:rPr lang="en-US" dirty="0"/>
              <a:t>100% increase in the number of bachelors degrees – all the way to 14%.  	</a:t>
            </a:r>
          </a:p>
          <a:p>
            <a:pPr lvl="1"/>
            <a:r>
              <a:rPr lang="en-US" dirty="0"/>
              <a:t>In the *long run,* </a:t>
            </a:r>
            <a:r>
              <a:rPr lang="en-US" dirty="0">
                <a:sym typeface="Wingdings" panose="05000000000000000000" pitchFamily="2" charset="2"/>
              </a:rPr>
              <a:t>  seven years instead of 3 – results still good but degree completion caught up.  </a:t>
            </a:r>
          </a:p>
          <a:p>
            <a:endParaRPr lang="en-US" dirty="0">
              <a:sym typeface="Wingdings" panose="05000000000000000000" pitchFamily="2" charset="2"/>
            </a:endParaRPr>
          </a:p>
          <a:p>
            <a:r>
              <a:rPr lang="en-US" dirty="0">
                <a:sym typeface="Wingdings" panose="05000000000000000000" pitchFamily="2" charset="2"/>
              </a:rPr>
              <a:t>In 2020, “Examining the Academic Effects of Developmental Education Reform </a:t>
            </a:r>
            <a:r>
              <a:rPr lang="en-US" sz="1800" b="0" i="0" u="none" strike="noStrike" dirty="0">
                <a:solidFill>
                  <a:srgbClr val="000000"/>
                </a:solidFill>
                <a:effectLst/>
                <a:latin typeface="Arial" panose="020B0604020202020204" pitchFamily="34" charset="0"/>
              </a:rPr>
              <a:t>: Faculty Perceptions from a Large, Public, Urban </a:t>
            </a:r>
            <a:r>
              <a:rPr lang="en-US" sz="1800" b="0" i="0" u="none" strike="noStrike" dirty="0" err="1">
                <a:solidFill>
                  <a:srgbClr val="000000"/>
                </a:solidFill>
                <a:effectLst/>
                <a:latin typeface="Arial" panose="020B0604020202020204" pitchFamily="34" charset="0"/>
              </a:rPr>
              <a:t>Univeristy</a:t>
            </a:r>
            <a:r>
              <a:rPr lang="en-US" dirty="0">
                <a:sym typeface="Wingdings" panose="05000000000000000000" pitchFamily="2" charset="2"/>
              </a:rPr>
              <a:t>” – about CUNY --  140 faculty were surveyed and there were serious concerns about course quality when trying to teach students who were so much less prepared, and other concerns.  </a:t>
            </a:r>
          </a:p>
          <a:p>
            <a:r>
              <a:rPr lang="en-US" dirty="0">
                <a:sym typeface="Wingdings" panose="05000000000000000000" pitchFamily="2" charset="2"/>
              </a:rPr>
              <a:t>It is, simply, not a panacea and shouldn’t be the only option. </a:t>
            </a:r>
          </a:p>
          <a:p>
            <a:pPr marL="0" indent="0">
              <a:buNone/>
            </a:pPr>
            <a:endParaRPr lang="en-US" dirty="0"/>
          </a:p>
        </p:txBody>
      </p:sp>
    </p:spTree>
    <p:extLst>
      <p:ext uri="{BB962C8B-B14F-4D97-AF65-F5344CB8AC3E}">
        <p14:creationId xmlns:p14="http://schemas.microsoft.com/office/powerpoint/2010/main" val="3403360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9D32-C29E-69FA-FA2E-60AD883656C9}"/>
              </a:ext>
            </a:extLst>
          </p:cNvPr>
          <p:cNvSpPr>
            <a:spLocks noGrp="1"/>
          </p:cNvSpPr>
          <p:nvPr>
            <p:ph type="title"/>
          </p:nvPr>
        </p:nvSpPr>
        <p:spPr/>
        <p:txBody>
          <a:bodyPr/>
          <a:lstStyle/>
          <a:p>
            <a:r>
              <a:rPr lang="en-US" dirty="0"/>
              <a:t>What about California, Texas, Illinois…. </a:t>
            </a:r>
          </a:p>
        </p:txBody>
      </p:sp>
      <p:sp>
        <p:nvSpPr>
          <p:cNvPr id="3" name="Content Placeholder 2">
            <a:extLst>
              <a:ext uri="{FF2B5EF4-FFF2-40B4-BE49-F238E27FC236}">
                <a16:creationId xmlns:a16="http://schemas.microsoft.com/office/drawing/2014/main" id="{8A5BA405-7F04-9E9B-564F-C7D41A7F9115}"/>
              </a:ext>
            </a:extLst>
          </p:cNvPr>
          <p:cNvSpPr>
            <a:spLocks noGrp="1"/>
          </p:cNvSpPr>
          <p:nvPr>
            <p:ph idx="1"/>
          </p:nvPr>
        </p:nvSpPr>
        <p:spPr/>
        <p:txBody>
          <a:bodyPr/>
          <a:lstStyle/>
          <a:p>
            <a:r>
              <a:rPr lang="en-US" dirty="0"/>
              <a:t>The claims of success pretty universally:</a:t>
            </a:r>
          </a:p>
          <a:p>
            <a:pPr lvl="1"/>
            <a:r>
              <a:rPr lang="en-US" dirty="0"/>
              <a:t>Only compared students who *almost* qualified for college level</a:t>
            </a:r>
          </a:p>
          <a:p>
            <a:pPr lvl="1"/>
            <a:r>
              <a:rPr lang="en-US" dirty="0"/>
              <a:t>State the “percent improvement” </a:t>
            </a:r>
            <a:r>
              <a:rPr lang="en-US" dirty="0">
                <a:sym typeface="Wingdings" panose="05000000000000000000" pitchFamily="2" charset="2"/>
              </a:rPr>
              <a:t> not the actual success rates. </a:t>
            </a:r>
          </a:p>
          <a:p>
            <a:pPr lvl="2"/>
            <a:r>
              <a:rPr lang="en-US" dirty="0">
                <a:sym typeface="Wingdings" panose="05000000000000000000" pitchFamily="2" charset="2"/>
              </a:rPr>
              <a:t>When Black students “improve” their completion from 7 to 12%, that sounds like we still need more options. </a:t>
            </a:r>
          </a:p>
          <a:p>
            <a:pPr lvl="2"/>
            <a:r>
              <a:rPr lang="en-US" dirty="0">
                <a:sym typeface="Wingdings" panose="05000000000000000000" pitchFamily="2" charset="2"/>
              </a:rPr>
              <a:t>Graphs didn’t go up to 100% … which our math literacy course teaches is deceptive. </a:t>
            </a:r>
          </a:p>
          <a:p>
            <a:pPr lvl="1"/>
            <a:r>
              <a:rPr lang="en-US" dirty="0">
                <a:sym typeface="Wingdings" panose="05000000000000000000" pitchFamily="2" charset="2"/>
              </a:rPr>
              <a:t>They’ll call these “equity gains” – even when the gaps are actually wider after the “improvements.” </a:t>
            </a:r>
          </a:p>
          <a:p>
            <a:pPr lvl="1"/>
            <a:r>
              <a:rPr lang="en-US" dirty="0">
                <a:sym typeface="Wingdings" panose="05000000000000000000" pitchFamily="2" charset="2"/>
              </a:rPr>
              <a:t>Yes, I have examples. </a:t>
            </a:r>
          </a:p>
          <a:p>
            <a:pPr lvl="1"/>
            <a:endParaRPr lang="en-US" dirty="0">
              <a:sym typeface="Wingdings" panose="05000000000000000000" pitchFamily="2" charset="2"/>
            </a:endParaRPr>
          </a:p>
          <a:p>
            <a:pPr lvl="1"/>
            <a:endParaRPr lang="en-US" dirty="0"/>
          </a:p>
        </p:txBody>
      </p:sp>
    </p:spTree>
    <p:extLst>
      <p:ext uri="{BB962C8B-B14F-4D97-AF65-F5344CB8AC3E}">
        <p14:creationId xmlns:p14="http://schemas.microsoft.com/office/powerpoint/2010/main" val="1990710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E877F-8C42-E90F-A78E-54193BD4ABA1}"/>
              </a:ext>
            </a:extLst>
          </p:cNvPr>
          <p:cNvSpPr>
            <a:spLocks noGrp="1"/>
          </p:cNvSpPr>
          <p:nvPr>
            <p:ph type="title"/>
          </p:nvPr>
        </p:nvSpPr>
        <p:spPr/>
        <p:txBody>
          <a:bodyPr/>
          <a:lstStyle/>
          <a:p>
            <a:r>
              <a:rPr lang="en-US" dirty="0"/>
              <a:t>Texas:  College placement is better!   </a:t>
            </a:r>
          </a:p>
        </p:txBody>
      </p:sp>
      <p:sp>
        <p:nvSpPr>
          <p:cNvPr id="3" name="Content Placeholder 2">
            <a:extLst>
              <a:ext uri="{FF2B5EF4-FFF2-40B4-BE49-F238E27FC236}">
                <a16:creationId xmlns:a16="http://schemas.microsoft.com/office/drawing/2014/main" id="{5874534A-E998-4655-D039-EA656BE57A93}"/>
              </a:ext>
            </a:extLst>
          </p:cNvPr>
          <p:cNvSpPr>
            <a:spLocks noGrp="1"/>
          </p:cNvSpPr>
          <p:nvPr>
            <p:ph idx="1"/>
          </p:nvPr>
        </p:nvSpPr>
        <p:spPr/>
        <p:txBody>
          <a:bodyPr/>
          <a:lstStyle/>
          <a:p>
            <a:r>
              <a:rPr lang="en-US" b="1" dirty="0"/>
              <a:t>The Impact of Corequisite Math on Community College Student Outcomes: Evidence from Texas </a:t>
            </a:r>
          </a:p>
          <a:p>
            <a:r>
              <a:rPr lang="en-US" dirty="0"/>
              <a:t>		Short term benefits, but no improvement in completion</a:t>
            </a:r>
          </a:p>
          <a:p>
            <a:pPr lvl="1"/>
            <a:r>
              <a:rPr lang="en-US" dirty="0"/>
              <a:t>ONLY students at the top of 3 levels of remediation need were included in the study.    </a:t>
            </a:r>
          </a:p>
          <a:p>
            <a:r>
              <a:rPr lang="en-US" dirty="0"/>
              <a:t>It’s cited in this article about the “strengths and challenges” of corequisite dev ed in Texas, which states that some faculty think some students need prerequisites but that no, they don’t!!  Since the study excluded exactly the “some students” the faculty were talking about, this is disingenuous.   </a:t>
            </a:r>
          </a:p>
          <a:p>
            <a:endParaRPr lang="en-US" dirty="0"/>
          </a:p>
          <a:p>
            <a:endParaRPr lang="en-US" dirty="0"/>
          </a:p>
          <a:p>
            <a:endParaRPr lang="en-US" dirty="0"/>
          </a:p>
        </p:txBody>
      </p:sp>
    </p:spTree>
    <p:extLst>
      <p:ext uri="{BB962C8B-B14F-4D97-AF65-F5344CB8AC3E}">
        <p14:creationId xmlns:p14="http://schemas.microsoft.com/office/powerpoint/2010/main" val="281950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DDFE-EB7A-942E-BBD2-BEEDC8F55930}"/>
              </a:ext>
            </a:extLst>
          </p:cNvPr>
          <p:cNvSpPr>
            <a:spLocks noGrp="1"/>
          </p:cNvSpPr>
          <p:nvPr>
            <p:ph type="title"/>
          </p:nvPr>
        </p:nvSpPr>
        <p:spPr/>
        <p:txBody>
          <a:bodyPr/>
          <a:lstStyle/>
          <a:p>
            <a:r>
              <a:rPr lang="en-US" dirty="0"/>
              <a:t>What do they have in common? </a:t>
            </a:r>
          </a:p>
        </p:txBody>
      </p:sp>
      <p:sp>
        <p:nvSpPr>
          <p:cNvPr id="3" name="Content Placeholder 2">
            <a:extLst>
              <a:ext uri="{FF2B5EF4-FFF2-40B4-BE49-F238E27FC236}">
                <a16:creationId xmlns:a16="http://schemas.microsoft.com/office/drawing/2014/main" id="{EF1E3671-FC6F-D968-1AB8-15920A07D17F}"/>
              </a:ext>
            </a:extLst>
          </p:cNvPr>
          <p:cNvSpPr>
            <a:spLocks noGrp="1"/>
          </p:cNvSpPr>
          <p:nvPr>
            <p:ph idx="1"/>
          </p:nvPr>
        </p:nvSpPr>
        <p:spPr>
          <a:xfrm>
            <a:off x="677334" y="1316380"/>
            <a:ext cx="8596668" cy="3880773"/>
          </a:xfrm>
        </p:spPr>
        <p:txBody>
          <a:bodyPr/>
          <a:lstStyle/>
          <a:p>
            <a:r>
              <a:rPr lang="en-US" dirty="0"/>
              <a:t>They *reduce* the opportunities for learning, especially as remedial courses are eliminated. </a:t>
            </a:r>
          </a:p>
          <a:p>
            <a:r>
              <a:rPr lang="en-US" dirty="0"/>
              <a:t>They are the recommendations given “minimal” support by </a:t>
            </a:r>
            <a:r>
              <a:rPr lang="en-US" b="0" i="0" dirty="0">
                <a:solidFill>
                  <a:srgbClr val="101010"/>
                </a:solidFill>
                <a:effectLst/>
                <a:latin typeface="Montserrat" panose="00000500000000000000" pitchFamily="2" charset="0"/>
              </a:rPr>
              <a:t>the “what works clearinghouse” people.  </a:t>
            </a:r>
          </a:p>
          <a:p>
            <a:r>
              <a:rPr lang="en-US" dirty="0">
                <a:solidFill>
                  <a:srgbClr val="101010"/>
                </a:solidFill>
                <a:latin typeface="Montserrat" panose="00000500000000000000" pitchFamily="2" charset="0"/>
              </a:rPr>
              <a:t>Comprehensive, integrated and  long-lasting support has moderate support. So does getting them lots of “enhanced</a:t>
            </a:r>
            <a:br>
              <a:rPr lang="en-US" dirty="0">
                <a:solidFill>
                  <a:srgbClr val="101010"/>
                </a:solidFill>
                <a:latin typeface="Montserrat" panose="00000500000000000000" pitchFamily="2" charset="0"/>
              </a:rPr>
            </a:br>
            <a:r>
              <a:rPr lang="en-US" dirty="0">
                <a:solidFill>
                  <a:srgbClr val="101010"/>
                </a:solidFill>
                <a:latin typeface="Montserrat" panose="00000500000000000000" pitchFamily="2" charset="0"/>
              </a:rPr>
              <a:t>advising activities” and offering monetary </a:t>
            </a:r>
            <a:br>
              <a:rPr lang="en-US" dirty="0">
                <a:solidFill>
                  <a:srgbClr val="101010"/>
                </a:solidFill>
                <a:latin typeface="Montserrat" panose="00000500000000000000" pitchFamily="2" charset="0"/>
              </a:rPr>
            </a:br>
            <a:r>
              <a:rPr lang="en-US" dirty="0">
                <a:solidFill>
                  <a:srgbClr val="101010"/>
                </a:solidFill>
                <a:latin typeface="Montserrat" panose="00000500000000000000" pitchFamily="2" charset="0"/>
              </a:rPr>
              <a:t>incentives.  </a:t>
            </a:r>
            <a:endParaRPr lang="en-US" dirty="0"/>
          </a:p>
        </p:txBody>
      </p:sp>
      <p:pic>
        <p:nvPicPr>
          <p:cNvPr id="5" name="Picture 4" descr=" recommended practices for developmental education.  Multiple measures for assessment, compressing and accelerating, and teaching students to self regulate have minimal support.  Requiring or incentivizing enhanced advising, performance-based monetary incentives, and impletmenting comprehensive, integrated and long-lasting support programs show moderate support.">
            <a:extLst>
              <a:ext uri="{FF2B5EF4-FFF2-40B4-BE49-F238E27FC236}">
                <a16:creationId xmlns:a16="http://schemas.microsoft.com/office/drawing/2014/main" id="{A69F2540-2ECE-64AB-0330-DCCB0E391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270" y="3117590"/>
            <a:ext cx="5547730" cy="3620021"/>
          </a:xfrm>
          <a:prstGeom prst="rect">
            <a:avLst/>
          </a:prstGeom>
        </p:spPr>
      </p:pic>
    </p:spTree>
    <p:extLst>
      <p:ext uri="{BB962C8B-B14F-4D97-AF65-F5344CB8AC3E}">
        <p14:creationId xmlns:p14="http://schemas.microsoft.com/office/powerpoint/2010/main" val="293060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F987-18CF-151F-4137-5900E2C81615}"/>
              </a:ext>
            </a:extLst>
          </p:cNvPr>
          <p:cNvSpPr>
            <a:spLocks noGrp="1"/>
          </p:cNvSpPr>
          <p:nvPr>
            <p:ph type="title"/>
          </p:nvPr>
        </p:nvSpPr>
        <p:spPr>
          <a:xfrm>
            <a:off x="677334" y="609600"/>
            <a:ext cx="8596668" cy="1320800"/>
          </a:xfrm>
        </p:spPr>
        <p:txBody>
          <a:bodyPr anchor="t">
            <a:normAutofit/>
          </a:bodyPr>
          <a:lstStyle/>
          <a:p>
            <a:r>
              <a:rPr lang="en-US" dirty="0"/>
              <a:t>Illinois:  Co-req is better!   </a:t>
            </a:r>
          </a:p>
        </p:txBody>
      </p:sp>
      <p:pic>
        <p:nvPicPr>
          <p:cNvPr id="4" name="Content Placeholder 3">
            <a:extLst>
              <a:ext uri="{FF2B5EF4-FFF2-40B4-BE49-F238E27FC236}">
                <a16:creationId xmlns:a16="http://schemas.microsoft.com/office/drawing/2014/main" id="{91B01118-7A1E-DDE1-C894-5518D1298FB2}"/>
              </a:ext>
            </a:extLst>
          </p:cNvPr>
          <p:cNvPicPr>
            <a:picLocks noChangeAspect="1"/>
          </p:cNvPicPr>
          <p:nvPr/>
        </p:nvPicPr>
        <p:blipFill>
          <a:blip r:embed="rId3"/>
          <a:stretch>
            <a:fillRect/>
          </a:stretch>
        </p:blipFill>
        <p:spPr>
          <a:xfrm>
            <a:off x="817474" y="2159331"/>
            <a:ext cx="5283289" cy="2615227"/>
          </a:xfrm>
          <a:prstGeom prst="rect">
            <a:avLst/>
          </a:prstGeom>
        </p:spPr>
      </p:pic>
      <p:sp>
        <p:nvSpPr>
          <p:cNvPr id="8" name="Content Placeholder 7">
            <a:extLst>
              <a:ext uri="{FF2B5EF4-FFF2-40B4-BE49-F238E27FC236}">
                <a16:creationId xmlns:a16="http://schemas.microsoft.com/office/drawing/2014/main" id="{3F988A53-F070-9B8C-03A1-4D5F58A90C03}"/>
              </a:ext>
            </a:extLst>
          </p:cNvPr>
          <p:cNvSpPr>
            <a:spLocks noGrp="1"/>
          </p:cNvSpPr>
          <p:nvPr>
            <p:ph idx="1"/>
          </p:nvPr>
        </p:nvSpPr>
        <p:spPr>
          <a:xfrm>
            <a:off x="6416039" y="2160589"/>
            <a:ext cx="2927185" cy="3880773"/>
          </a:xfrm>
        </p:spPr>
        <p:txBody>
          <a:bodyPr>
            <a:normAutofit/>
          </a:bodyPr>
          <a:lstStyle/>
          <a:p>
            <a:r>
              <a:rPr lang="en-US" sz="1500" dirty="0"/>
              <a:t>It says corequisites are “unparalleled.”   </a:t>
            </a:r>
          </a:p>
          <a:p>
            <a:r>
              <a:rPr lang="en-US" sz="1500" dirty="0"/>
              <a:t>In a podcast at the University of Illinois, we were told that they would “listen” to “resistant” faculty, but that removing remedial courses and replacing them with co-requisites  are a “racial equity  imperative” with a single example,  of a 4-year </a:t>
            </a:r>
            <a:r>
              <a:rPr lang="en-US" sz="1500" dirty="0" err="1"/>
              <a:t>privat</a:t>
            </a:r>
            <a:r>
              <a:rPr lang="en-US" sz="1500" dirty="0"/>
              <a:t> college, improving success rates.  </a:t>
            </a:r>
          </a:p>
          <a:p>
            <a:endParaRPr lang="en-US" sz="1500" dirty="0"/>
          </a:p>
        </p:txBody>
      </p:sp>
    </p:spTree>
    <p:extLst>
      <p:ext uri="{BB962C8B-B14F-4D97-AF65-F5344CB8AC3E}">
        <p14:creationId xmlns:p14="http://schemas.microsoft.com/office/powerpoint/2010/main" val="865065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514C4-1ABB-5823-D126-873014B7A82D}"/>
              </a:ext>
            </a:extLst>
          </p:cNvPr>
          <p:cNvSpPr>
            <a:spLocks noGrp="1"/>
          </p:cNvSpPr>
          <p:nvPr>
            <p:ph type="title"/>
          </p:nvPr>
        </p:nvSpPr>
        <p:spPr>
          <a:xfrm>
            <a:off x="677334" y="609600"/>
            <a:ext cx="8596668" cy="1117600"/>
          </a:xfrm>
        </p:spPr>
        <p:txBody>
          <a:bodyPr>
            <a:normAutofit/>
          </a:bodyPr>
          <a:lstStyle/>
          <a:p>
            <a:r>
              <a:rPr lang="en-US" dirty="0"/>
              <a:t>Co-req is better!! California!!</a:t>
            </a:r>
            <a:r>
              <a:rPr lang="en-US" sz="3600" b="0" i="0" u="sng" strike="noStrike" dirty="0">
                <a:solidFill>
                  <a:srgbClr val="6B9F25"/>
                </a:solidFill>
                <a:effectLst/>
                <a:latin typeface="Trebuchet MS" panose="020B0603020202020204" pitchFamily="34" charset="0"/>
                <a:hlinkClick r:id="rId3"/>
              </a:rPr>
              <a:t> </a:t>
            </a:r>
            <a:r>
              <a:rPr lang="en-US" sz="2700" b="0" i="0" u="sng" strike="noStrike" dirty="0">
                <a:solidFill>
                  <a:srgbClr val="6B9F25"/>
                </a:solidFill>
                <a:effectLst/>
                <a:latin typeface="Trebuchet MS" panose="020B0603020202020204" pitchFamily="34" charset="0"/>
                <a:hlinkClick r:id="rId3"/>
              </a:rPr>
              <a:t>"new era of student success at California Community Colleges"</a:t>
            </a:r>
            <a:r>
              <a:rPr lang="en-US" sz="2700" dirty="0"/>
              <a:t> </a:t>
            </a:r>
          </a:p>
        </p:txBody>
      </p:sp>
      <p:sp>
        <p:nvSpPr>
          <p:cNvPr id="3" name="Content Placeholder 2">
            <a:extLst>
              <a:ext uri="{FF2B5EF4-FFF2-40B4-BE49-F238E27FC236}">
                <a16:creationId xmlns:a16="http://schemas.microsoft.com/office/drawing/2014/main" id="{4ADE946B-0A2E-0047-B304-685E8C44B0F4}"/>
              </a:ext>
            </a:extLst>
          </p:cNvPr>
          <p:cNvSpPr>
            <a:spLocks noGrp="1"/>
          </p:cNvSpPr>
          <p:nvPr>
            <p:ph idx="1"/>
          </p:nvPr>
        </p:nvSpPr>
        <p:spPr/>
        <p:txBody>
          <a:bodyPr/>
          <a:lstStyle/>
          <a:p>
            <a:r>
              <a:rPr lang="en-US" dirty="0"/>
              <a:t>It also states that equity gaps persist and … they need to address the </a:t>
            </a:r>
            <a:r>
              <a:rPr lang="en-US" dirty="0" err="1"/>
              <a:t>needslof</a:t>
            </a:r>
            <a:r>
              <a:rPr lang="en-US" dirty="0"/>
              <a:t> lower level students. How about “teach them what they need to know” ?  </a:t>
            </a:r>
          </a:p>
        </p:txBody>
      </p:sp>
      <p:pic>
        <p:nvPicPr>
          <p:cNvPr id="5" name="Picture 4">
            <a:extLst>
              <a:ext uri="{FF2B5EF4-FFF2-40B4-BE49-F238E27FC236}">
                <a16:creationId xmlns:a16="http://schemas.microsoft.com/office/drawing/2014/main" id="{713EC6F9-D8CA-EF0D-5510-156ED7927DFE}"/>
              </a:ext>
            </a:extLst>
          </p:cNvPr>
          <p:cNvPicPr>
            <a:picLocks noChangeAspect="1"/>
          </p:cNvPicPr>
          <p:nvPr/>
        </p:nvPicPr>
        <p:blipFill>
          <a:blip r:embed="rId4"/>
          <a:stretch>
            <a:fillRect/>
          </a:stretch>
        </p:blipFill>
        <p:spPr>
          <a:xfrm>
            <a:off x="1221935" y="2853292"/>
            <a:ext cx="5543387" cy="2423558"/>
          </a:xfrm>
          <a:prstGeom prst="rect">
            <a:avLst/>
          </a:prstGeom>
        </p:spPr>
      </p:pic>
      <p:sp>
        <p:nvSpPr>
          <p:cNvPr id="7" name="TextBox 6">
            <a:extLst>
              <a:ext uri="{FF2B5EF4-FFF2-40B4-BE49-F238E27FC236}">
                <a16:creationId xmlns:a16="http://schemas.microsoft.com/office/drawing/2014/main" id="{C95DDFE7-9EB8-382A-D84F-D27C41F9DEA8}"/>
              </a:ext>
            </a:extLst>
          </p:cNvPr>
          <p:cNvSpPr txBox="1"/>
          <p:nvPr/>
        </p:nvSpPr>
        <p:spPr>
          <a:xfrm>
            <a:off x="5172425" y="2141101"/>
            <a:ext cx="3962049"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79676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CCAD-A73C-3009-FD4F-555F5EC7122F}"/>
              </a:ext>
            </a:extLst>
          </p:cNvPr>
          <p:cNvSpPr>
            <a:spLocks noGrp="1"/>
          </p:cNvSpPr>
          <p:nvPr>
            <p:ph type="title"/>
          </p:nvPr>
        </p:nvSpPr>
        <p:spPr/>
        <p:txBody>
          <a:bodyPr/>
          <a:lstStyle/>
          <a:p>
            <a:r>
              <a:rPr lang="en-US" dirty="0"/>
              <a:t>And Florida, too… </a:t>
            </a:r>
          </a:p>
        </p:txBody>
      </p:sp>
      <p:sp>
        <p:nvSpPr>
          <p:cNvPr id="3" name="Content Placeholder 2">
            <a:extLst>
              <a:ext uri="{FF2B5EF4-FFF2-40B4-BE49-F238E27FC236}">
                <a16:creationId xmlns:a16="http://schemas.microsoft.com/office/drawing/2014/main" id="{CC06589D-B1B1-2D16-3443-01D9335EA733}"/>
              </a:ext>
            </a:extLst>
          </p:cNvPr>
          <p:cNvSpPr>
            <a:spLocks noGrp="1"/>
          </p:cNvSpPr>
          <p:nvPr>
            <p:ph idx="1"/>
          </p:nvPr>
        </p:nvSpPr>
        <p:spPr>
          <a:xfrm>
            <a:off x="677334" y="1270000"/>
            <a:ext cx="8596668" cy="3880773"/>
          </a:xfrm>
        </p:spPr>
        <p:txBody>
          <a:bodyPr/>
          <a:lstStyle/>
          <a:p>
            <a:r>
              <a:rPr lang="en-US" dirty="0"/>
              <a:t>“Florida Colleges Meet Developmental Ed Challenge ”  cites “modest success.”  It is “improving equity in outcomes.” This is based on more students passing the college level courses when prerequisites were eliminated.  The pass rates dropped significantly. (Again, no disaggregation regarding level of preparedness.)  </a:t>
            </a:r>
          </a:p>
          <a:p>
            <a:r>
              <a:rPr lang="en-US" dirty="0"/>
              <a:t>OH, and while more students passed… </a:t>
            </a:r>
          </a:p>
          <a:p>
            <a:endParaRPr lang="en-US" dirty="0"/>
          </a:p>
        </p:txBody>
      </p:sp>
    </p:spTree>
    <p:extLst>
      <p:ext uri="{BB962C8B-B14F-4D97-AF65-F5344CB8AC3E}">
        <p14:creationId xmlns:p14="http://schemas.microsoft.com/office/powerpoint/2010/main" val="304158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45A7-8BAA-3B19-6073-8393A1C68804}"/>
              </a:ext>
            </a:extLst>
          </p:cNvPr>
          <p:cNvSpPr>
            <a:spLocks noGrp="1"/>
          </p:cNvSpPr>
          <p:nvPr>
            <p:ph type="title"/>
          </p:nvPr>
        </p:nvSpPr>
        <p:spPr/>
        <p:txBody>
          <a:bodyPr/>
          <a:lstStyle/>
          <a:p>
            <a:r>
              <a:rPr lang="en-US" dirty="0"/>
              <a:t>“Equity gains” </a:t>
            </a:r>
          </a:p>
        </p:txBody>
      </p:sp>
      <p:sp>
        <p:nvSpPr>
          <p:cNvPr id="3" name="Content Placeholder 2">
            <a:extLst>
              <a:ext uri="{FF2B5EF4-FFF2-40B4-BE49-F238E27FC236}">
                <a16:creationId xmlns:a16="http://schemas.microsoft.com/office/drawing/2014/main" id="{55DD86E9-CFC8-F785-99FB-8A8C5F06FBA0}"/>
              </a:ext>
            </a:extLst>
          </p:cNvPr>
          <p:cNvSpPr>
            <a:spLocks noGrp="1"/>
          </p:cNvSpPr>
          <p:nvPr>
            <p:ph idx="1"/>
          </p:nvPr>
        </p:nvSpPr>
        <p:spPr/>
        <p:txBody>
          <a:bodyPr/>
          <a:lstStyle/>
          <a:p>
            <a:r>
              <a:rPr lang="en-US" dirty="0"/>
              <a:t>Compared with students in previous cohorts, a larger share of students in the FCS entering cohorts since fall 2014 have passed their gateway courses, indicating that there are now greater shares of students taking and passing gateway courses. Gains have mostly been larger for Black students (from 7 to 12 percent in math and 33 to 48 percent in English) and Hispanic students (from 14 to 21 percent in math and 46 to 57 percent in English) than for White students (from 16 to 21 percent in math and 50 to 56 percent in English).  </a:t>
            </a:r>
          </a:p>
          <a:p>
            <a:r>
              <a:rPr lang="en-US" dirty="0"/>
              <a:t>So… fewer than 1 in 8 Black students passed.    They call that equity?  What if some of the other students needed a remedial course?  </a:t>
            </a:r>
          </a:p>
        </p:txBody>
      </p:sp>
    </p:spTree>
    <p:extLst>
      <p:ext uri="{BB962C8B-B14F-4D97-AF65-F5344CB8AC3E}">
        <p14:creationId xmlns:p14="http://schemas.microsoft.com/office/powerpoint/2010/main" val="3003782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F1EB-6001-184D-5796-656B531E0C52}"/>
              </a:ext>
            </a:extLst>
          </p:cNvPr>
          <p:cNvSpPr>
            <a:spLocks noGrp="1"/>
          </p:cNvSpPr>
          <p:nvPr>
            <p:ph type="title"/>
          </p:nvPr>
        </p:nvSpPr>
        <p:spPr/>
        <p:txBody>
          <a:bodyPr/>
          <a:lstStyle/>
          <a:p>
            <a:r>
              <a:rPr lang="en-US" dirty="0"/>
              <a:t>The folks working with the students?  </a:t>
            </a:r>
          </a:p>
        </p:txBody>
      </p:sp>
      <p:sp>
        <p:nvSpPr>
          <p:cNvPr id="3" name="Content Placeholder 2">
            <a:extLst>
              <a:ext uri="{FF2B5EF4-FFF2-40B4-BE49-F238E27FC236}">
                <a16:creationId xmlns:a16="http://schemas.microsoft.com/office/drawing/2014/main" id="{11452D1B-08EC-2A9D-A452-F7678A5F1C25}"/>
              </a:ext>
            </a:extLst>
          </p:cNvPr>
          <p:cNvSpPr>
            <a:spLocks noGrp="1"/>
          </p:cNvSpPr>
          <p:nvPr>
            <p:ph idx="1"/>
          </p:nvPr>
        </p:nvSpPr>
        <p:spPr/>
        <p:txBody>
          <a:bodyPr/>
          <a:lstStyle/>
          <a:p>
            <a:r>
              <a:rPr lang="en-US" b="0" i="1" dirty="0">
                <a:solidFill>
                  <a:srgbClr val="1B1B1B"/>
                </a:solidFill>
                <a:effectLst/>
                <a:latin typeface="Cambria" panose="02040503050406030204" pitchFamily="18" charset="0"/>
              </a:rPr>
              <a:t>It hasn’t gotten worse, but I don’t see that it’s much better … As a state, have we saved a lot of money? … As a taxpayer, rather than an educator, I would say if it’s not gotten any worse and we save $5 million, then it worked.</a:t>
            </a:r>
          </a:p>
          <a:p>
            <a:r>
              <a:rPr lang="en-US" dirty="0">
                <a:solidFill>
                  <a:srgbClr val="1B1B1B"/>
                </a:solidFill>
                <a:latin typeface="Cambria" panose="02040503050406030204" pitchFamily="18" charset="0"/>
              </a:rPr>
              <a:t>Forgive me for not considering that “reform.”  There were rather many more examples of shortcomings.   </a:t>
            </a:r>
            <a:endParaRPr lang="en-US" dirty="0"/>
          </a:p>
        </p:txBody>
      </p:sp>
    </p:spTree>
    <p:extLst>
      <p:ext uri="{BB962C8B-B14F-4D97-AF65-F5344CB8AC3E}">
        <p14:creationId xmlns:p14="http://schemas.microsoft.com/office/powerpoint/2010/main" val="147912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8E86-6CB7-7279-3916-3D33D5F0681A}"/>
              </a:ext>
            </a:extLst>
          </p:cNvPr>
          <p:cNvSpPr>
            <a:spLocks noGrp="1"/>
          </p:cNvSpPr>
          <p:nvPr>
            <p:ph type="title"/>
          </p:nvPr>
        </p:nvSpPr>
        <p:spPr/>
        <p:txBody>
          <a:bodyPr/>
          <a:lstStyle/>
          <a:p>
            <a:r>
              <a:rPr lang="en-US" dirty="0"/>
              <a:t>Other faculty considerations: </a:t>
            </a:r>
          </a:p>
        </p:txBody>
      </p:sp>
      <p:sp>
        <p:nvSpPr>
          <p:cNvPr id="3" name="Content Placeholder 2">
            <a:extLst>
              <a:ext uri="{FF2B5EF4-FFF2-40B4-BE49-F238E27FC236}">
                <a16:creationId xmlns:a16="http://schemas.microsoft.com/office/drawing/2014/main" id="{ED1D735B-E67E-3AFA-45F4-6E3C90BCAC37}"/>
              </a:ext>
            </a:extLst>
          </p:cNvPr>
          <p:cNvSpPr>
            <a:spLocks noGrp="1"/>
          </p:cNvSpPr>
          <p:nvPr>
            <p:ph idx="1"/>
          </p:nvPr>
        </p:nvSpPr>
        <p:spPr/>
        <p:txBody>
          <a:bodyPr>
            <a:normAutofit/>
          </a:bodyPr>
          <a:lstStyle/>
          <a:p>
            <a:pPr marL="457200" rtl="0" fontAlgn="base">
              <a:buFont typeface="Arial" panose="020B0604020202020204" pitchFamily="34" charset="0"/>
              <a:buChar char="•"/>
            </a:pPr>
            <a:r>
              <a:rPr lang="en-US" sz="1800" b="0" i="0" u="none" strike="noStrike" dirty="0">
                <a:solidFill>
                  <a:srgbClr val="333333"/>
                </a:solidFill>
                <a:effectLst/>
                <a:latin typeface="Georgia" panose="02040502050405020303" pitchFamily="18" charset="0"/>
              </a:rPr>
              <a:t> ” Works really well for some students, but it’s totally unfair to so many other students.” “We have some students that simply have gaps in their math knowledge, and they don’t need as much instruction, but we also have so many low lev</a:t>
            </a:r>
            <a:r>
              <a:rPr lang="en-US" sz="1800" i="0" u="none" strike="noStrike" dirty="0">
                <a:solidFill>
                  <a:srgbClr val="333333"/>
                </a:solidFill>
                <a:effectLst/>
                <a:latin typeface="Georgia" panose="02040502050405020303" pitchFamily="18" charset="0"/>
              </a:rPr>
              <a:t>el students, and it’s not fair to push them this far.” (Cafarella, 2016)</a:t>
            </a:r>
            <a:endParaRPr lang="en-US" sz="1800" i="0" u="none" strike="noStrike" dirty="0">
              <a:solidFill>
                <a:srgbClr val="000000"/>
              </a:solidFill>
              <a:effectLst/>
              <a:latin typeface="Arial" panose="020B0604020202020204" pitchFamily="34" charset="0"/>
            </a:endParaRPr>
          </a:p>
          <a:p>
            <a:pPr marL="457200" rtl="0" fontAlgn="base">
              <a:spcAft>
                <a:spcPts val="400"/>
              </a:spcAft>
              <a:buFont typeface="Arial" panose="020B0604020202020204" pitchFamily="34" charset="0"/>
              <a:buChar char="•"/>
            </a:pPr>
            <a:r>
              <a:rPr lang="en-US" sz="1800" i="0" u="none" strike="noStrike" dirty="0">
                <a:solidFill>
                  <a:srgbClr val="333333"/>
                </a:solidFill>
                <a:effectLst/>
                <a:latin typeface="Georgia" panose="02040502050405020303" pitchFamily="18" charset="0"/>
              </a:rPr>
              <a:t>Student learning:  they don’t have time to digest material.  </a:t>
            </a:r>
            <a:r>
              <a:rPr lang="en-US" dirty="0">
                <a:solidFill>
                  <a:srgbClr val="333333"/>
                </a:solidFill>
                <a:latin typeface="Georgia" panose="02040502050405020303" pitchFamily="18" charset="0"/>
              </a:rPr>
              <a:t>(Saxon, 2017)</a:t>
            </a:r>
            <a:endParaRPr lang="en-US" sz="180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781681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7FDAC-5199-391B-E499-8E6E49C5610A}"/>
              </a:ext>
            </a:extLst>
          </p:cNvPr>
          <p:cNvSpPr>
            <a:spLocks noGrp="1"/>
          </p:cNvSpPr>
          <p:nvPr>
            <p:ph type="title"/>
          </p:nvPr>
        </p:nvSpPr>
        <p:spPr/>
        <p:txBody>
          <a:bodyPr>
            <a:normAutofit fontScale="90000"/>
          </a:bodyPr>
          <a:lstStyle/>
          <a:p>
            <a:r>
              <a:rPr lang="en-US" dirty="0"/>
              <a:t>Wait, wait!  Tennessee. “Works for all levels!!” </a:t>
            </a:r>
            <a:r>
              <a:rPr lang="en-US" sz="2700" dirty="0"/>
              <a:t>https://maa.org/math-values/supporting-students-across-readiness-levels-in-corequisite-models/</a:t>
            </a:r>
            <a:r>
              <a:rPr lang="en-US" dirty="0"/>
              <a:t>  </a:t>
            </a:r>
          </a:p>
        </p:txBody>
      </p:sp>
      <p:sp>
        <p:nvSpPr>
          <p:cNvPr id="3" name="Content Placeholder 2">
            <a:extLst>
              <a:ext uri="{FF2B5EF4-FFF2-40B4-BE49-F238E27FC236}">
                <a16:creationId xmlns:a16="http://schemas.microsoft.com/office/drawing/2014/main" id="{60EE0FD3-1D81-EC2D-5875-ACF4EF027F3E}"/>
              </a:ext>
            </a:extLst>
          </p:cNvPr>
          <p:cNvSpPr>
            <a:spLocks noGrp="1"/>
          </p:cNvSpPr>
          <p:nvPr>
            <p:ph idx="1"/>
          </p:nvPr>
        </p:nvSpPr>
        <p:spPr/>
        <p:txBody>
          <a:bodyPr/>
          <a:lstStyle/>
          <a:p>
            <a:r>
              <a:rPr lang="en-US" dirty="0"/>
              <a:t>When students didn’t take remedial courses, more of them passed a college level course in the first year *across all levels.*   </a:t>
            </a:r>
          </a:p>
          <a:p>
            <a:pPr lvl="1"/>
            <a:r>
              <a:rPr lang="en-US" dirty="0"/>
              <a:t>In the low-scoring prerequisite cohort, *fewer than 5 %* enrolled in a gateway course in the first 2 terms (because they were taking the remedial courses).  This is being compared to a cohort who could enroll directly.  It wouldn’t be very hard to have improvement!  It would almost be a mathematical impossibility not to! </a:t>
            </a:r>
          </a:p>
          <a:p>
            <a:r>
              <a:rPr lang="en-US" dirty="0"/>
              <a:t>The other significant result:  significantly more attrition -- *at all levels.*  This has been noted in other research and settings about co-requisites, including speculation that reported “success rates” may be inflated because of this.  </a:t>
            </a:r>
          </a:p>
          <a:p>
            <a:pPr marL="0" indent="0">
              <a:buNone/>
            </a:pPr>
            <a:r>
              <a:rPr lang="en-US" dirty="0"/>
              <a:t>	</a:t>
            </a:r>
          </a:p>
          <a:p>
            <a:pPr lvl="1"/>
            <a:endParaRPr lang="en-US" dirty="0"/>
          </a:p>
        </p:txBody>
      </p:sp>
    </p:spTree>
    <p:extLst>
      <p:ext uri="{BB962C8B-B14F-4D97-AF65-F5344CB8AC3E}">
        <p14:creationId xmlns:p14="http://schemas.microsoft.com/office/powerpoint/2010/main" val="1132512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79A5-9485-2DCD-EDFC-8CCD707C2EFB}"/>
              </a:ext>
            </a:extLst>
          </p:cNvPr>
          <p:cNvSpPr>
            <a:spLocks noGrp="1"/>
          </p:cNvSpPr>
          <p:nvPr>
            <p:ph type="title"/>
          </p:nvPr>
        </p:nvSpPr>
        <p:spPr/>
        <p:txBody>
          <a:bodyPr/>
          <a:lstStyle/>
          <a:p>
            <a:r>
              <a:rPr lang="en-US" dirty="0"/>
              <a:t>What are other scholars saying?   </a:t>
            </a:r>
          </a:p>
        </p:txBody>
      </p:sp>
      <p:sp>
        <p:nvSpPr>
          <p:cNvPr id="3" name="Content Placeholder 2">
            <a:extLst>
              <a:ext uri="{FF2B5EF4-FFF2-40B4-BE49-F238E27FC236}">
                <a16:creationId xmlns:a16="http://schemas.microsoft.com/office/drawing/2014/main" id="{81648C3F-FBD2-F7DC-B086-991F5BEF858E}"/>
              </a:ext>
            </a:extLst>
          </p:cNvPr>
          <p:cNvSpPr>
            <a:spLocks noGrp="1"/>
          </p:cNvSpPr>
          <p:nvPr>
            <p:ph idx="1"/>
          </p:nvPr>
        </p:nvSpPr>
        <p:spPr>
          <a:xfrm>
            <a:off x="677334" y="1658939"/>
            <a:ext cx="8596668" cy="3880773"/>
          </a:xfrm>
        </p:spPr>
        <p:txBody>
          <a:bodyPr/>
          <a:lstStyle/>
          <a:p>
            <a:r>
              <a:rPr lang="en-US" dirty="0"/>
              <a:t>The notion that remedial courses are, somehow, in and of themselves a barrier (implied and stated implicitly by many of the organizations promoting corequisites), is challenged, especially when other barriers such as K-12 inequities are ignored. (Goudas and Boylan, 2021, Wood, J.L, 2012 ) </a:t>
            </a:r>
          </a:p>
          <a:p>
            <a:r>
              <a:rPr lang="en-US" dirty="0"/>
              <a:t>Consistently, when student preparation is accounted for, remedial courses benefit, not harm students. (</a:t>
            </a:r>
            <a:r>
              <a:rPr lang="en-US" b="0" i="0" dirty="0">
                <a:solidFill>
                  <a:srgbClr val="3A3A3A"/>
                </a:solidFill>
                <a:effectLst/>
                <a:latin typeface="Source Sans Pro" panose="020B0503030403020204" pitchFamily="34" charset="0"/>
              </a:rPr>
              <a:t>Bahr, 2008, Attewell 2006, </a:t>
            </a:r>
            <a:r>
              <a:rPr lang="en-US" dirty="0"/>
              <a:t>Boatman and Long, 2018)</a:t>
            </a:r>
          </a:p>
          <a:p>
            <a:endParaRPr lang="en-US" dirty="0"/>
          </a:p>
        </p:txBody>
      </p:sp>
    </p:spTree>
    <p:extLst>
      <p:ext uri="{BB962C8B-B14F-4D97-AF65-F5344CB8AC3E}">
        <p14:creationId xmlns:p14="http://schemas.microsoft.com/office/powerpoint/2010/main" val="454095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26B1-DBC1-FA29-0E9C-4ECEA56D04D6}"/>
              </a:ext>
            </a:extLst>
          </p:cNvPr>
          <p:cNvSpPr>
            <a:spLocks noGrp="1"/>
          </p:cNvSpPr>
          <p:nvPr>
            <p:ph type="title"/>
          </p:nvPr>
        </p:nvSpPr>
        <p:spPr/>
        <p:txBody>
          <a:bodyPr/>
          <a:lstStyle/>
          <a:p>
            <a:r>
              <a:rPr lang="en-US" dirty="0"/>
              <a:t>Alternatives to removing learning opportunities</a:t>
            </a:r>
          </a:p>
        </p:txBody>
      </p:sp>
      <p:sp>
        <p:nvSpPr>
          <p:cNvPr id="3" name="Content Placeholder 2">
            <a:extLst>
              <a:ext uri="{FF2B5EF4-FFF2-40B4-BE49-F238E27FC236}">
                <a16:creationId xmlns:a16="http://schemas.microsoft.com/office/drawing/2014/main" id="{4AC08D32-1203-BEEA-9771-CFE9C77D6E85}"/>
              </a:ext>
            </a:extLst>
          </p:cNvPr>
          <p:cNvSpPr>
            <a:spLocks noGrp="1"/>
          </p:cNvSpPr>
          <p:nvPr>
            <p:ph idx="1"/>
          </p:nvPr>
        </p:nvSpPr>
        <p:spPr/>
        <p:txBody>
          <a:bodyPr/>
          <a:lstStyle/>
          <a:p>
            <a:r>
              <a:rPr lang="en-US" dirty="0"/>
              <a:t>Guiding students to the right math course really helped!</a:t>
            </a:r>
          </a:p>
          <a:p>
            <a:r>
              <a:rPr lang="en-US" dirty="0"/>
              <a:t>That could apply to “remedial” courses, too. </a:t>
            </a:r>
          </a:p>
          <a:p>
            <a:r>
              <a:rPr lang="en-US" dirty="0"/>
              <a:t>Students can still accelerate! </a:t>
            </a:r>
          </a:p>
          <a:p>
            <a:r>
              <a:rPr lang="en-US" dirty="0"/>
              <a:t>We can redesign the instruction!  (That would be a whole other presentation.) </a:t>
            </a:r>
          </a:p>
          <a:p>
            <a:endParaRPr lang="en-US" dirty="0"/>
          </a:p>
        </p:txBody>
      </p:sp>
    </p:spTree>
    <p:extLst>
      <p:ext uri="{BB962C8B-B14F-4D97-AF65-F5344CB8AC3E}">
        <p14:creationId xmlns:p14="http://schemas.microsoft.com/office/powerpoint/2010/main" val="1930414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F26B-618C-55BE-89F2-098953D99CAD}"/>
              </a:ext>
            </a:extLst>
          </p:cNvPr>
          <p:cNvSpPr>
            <a:spLocks noGrp="1"/>
          </p:cNvSpPr>
          <p:nvPr>
            <p:ph type="title"/>
          </p:nvPr>
        </p:nvSpPr>
        <p:spPr/>
        <p:txBody>
          <a:bodyPr/>
          <a:lstStyle/>
          <a:p>
            <a:r>
              <a:rPr lang="en-US" dirty="0"/>
              <a:t>Yes, we need to address math education inequities. </a:t>
            </a:r>
          </a:p>
        </p:txBody>
      </p:sp>
      <p:sp>
        <p:nvSpPr>
          <p:cNvPr id="3" name="Content Placeholder 2">
            <a:extLst>
              <a:ext uri="{FF2B5EF4-FFF2-40B4-BE49-F238E27FC236}">
                <a16:creationId xmlns:a16="http://schemas.microsoft.com/office/drawing/2014/main" id="{4F6FA160-FAEB-E63F-273A-741F4B5E4CFC}"/>
              </a:ext>
            </a:extLst>
          </p:cNvPr>
          <p:cNvSpPr>
            <a:spLocks noGrp="1"/>
          </p:cNvSpPr>
          <p:nvPr>
            <p:ph idx="1"/>
          </p:nvPr>
        </p:nvSpPr>
        <p:spPr/>
        <p:txBody>
          <a:bodyPr/>
          <a:lstStyle/>
          <a:p>
            <a:r>
              <a:rPr lang="en-US" dirty="0"/>
              <a:t>Developmental education courses aren’t the source of the inequities. </a:t>
            </a:r>
          </a:p>
          <a:p>
            <a:r>
              <a:rPr lang="en-US" dirty="0"/>
              <a:t>Designing policies as if they are – as is happening -- *prevents us* from addressing the real sources. </a:t>
            </a:r>
          </a:p>
          <a:p>
            <a:r>
              <a:rPr lang="en-US" dirty="0"/>
              <a:t>Let’s recognize that many students have more than “modest” needs, so *going faster* may be the worst strategy.</a:t>
            </a:r>
          </a:p>
          <a:p>
            <a:r>
              <a:rPr lang="en-US" dirty="0"/>
              <a:t>Let’s Open doors and opportunities, not close them!   </a:t>
            </a:r>
          </a:p>
        </p:txBody>
      </p:sp>
    </p:spTree>
    <p:extLst>
      <p:ext uri="{BB962C8B-B14F-4D97-AF65-F5344CB8AC3E}">
        <p14:creationId xmlns:p14="http://schemas.microsoft.com/office/powerpoint/2010/main" val="141279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7996-713D-D35F-2456-E96C81C108A7}"/>
              </a:ext>
            </a:extLst>
          </p:cNvPr>
          <p:cNvSpPr>
            <a:spLocks noGrp="1"/>
          </p:cNvSpPr>
          <p:nvPr>
            <p:ph type="title"/>
          </p:nvPr>
        </p:nvSpPr>
        <p:spPr/>
        <p:txBody>
          <a:bodyPr/>
          <a:lstStyle/>
          <a:p>
            <a:r>
              <a:rPr lang="en-US" dirty="0"/>
              <a:t>If *I* could design the reforms?  </a:t>
            </a:r>
          </a:p>
        </p:txBody>
      </p:sp>
      <p:sp>
        <p:nvSpPr>
          <p:cNvPr id="3" name="Content Placeholder 2">
            <a:extLst>
              <a:ext uri="{FF2B5EF4-FFF2-40B4-BE49-F238E27FC236}">
                <a16:creationId xmlns:a16="http://schemas.microsoft.com/office/drawing/2014/main" id="{1E67FF3B-8E9E-27BA-099B-CD70A0261500}"/>
              </a:ext>
            </a:extLst>
          </p:cNvPr>
          <p:cNvSpPr>
            <a:spLocks noGrp="1"/>
          </p:cNvSpPr>
          <p:nvPr>
            <p:ph idx="1"/>
          </p:nvPr>
        </p:nvSpPr>
        <p:spPr/>
        <p:txBody>
          <a:bodyPr/>
          <a:lstStyle/>
          <a:p>
            <a:r>
              <a:rPr lang="en-US" dirty="0"/>
              <a:t>We’d have LOTS OF SUPPORT.   Intensive, intrusive advising.  Community Building.  Academic and Interpersonal Validation.   Financial support and free options.    Involvement with community advocacy groups. </a:t>
            </a:r>
          </a:p>
          <a:p>
            <a:r>
              <a:rPr lang="en-US" dirty="0"/>
              <a:t>Also:  What about the math? </a:t>
            </a:r>
          </a:p>
          <a:p>
            <a:pPr lvl="1"/>
            <a:r>
              <a:rPr lang="en-US" dirty="0"/>
              <a:t>Let’s focus on getting people to LEARN MATH.   If that happens, they can be successful!   </a:t>
            </a:r>
          </a:p>
          <a:p>
            <a:pPr lvl="1"/>
            <a:r>
              <a:rPr lang="en-US" dirty="0"/>
              <a:t>“As fast as you can, as slowly as you must.”   </a:t>
            </a:r>
          </a:p>
        </p:txBody>
      </p:sp>
    </p:spTree>
    <p:extLst>
      <p:ext uri="{BB962C8B-B14F-4D97-AF65-F5344CB8AC3E}">
        <p14:creationId xmlns:p14="http://schemas.microsoft.com/office/powerpoint/2010/main" val="4082543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1FFDD-6009-FDA1-464D-5A662F3E8E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43777D-1BFC-65C7-39FA-6D6E383651C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06081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F2DE-BDF5-CA49-29AF-3FFCDD219D4A}"/>
              </a:ext>
            </a:extLst>
          </p:cNvPr>
          <p:cNvSpPr>
            <a:spLocks noGrp="1"/>
          </p:cNvSpPr>
          <p:nvPr>
            <p:ph type="title"/>
          </p:nvPr>
        </p:nvSpPr>
        <p:spPr/>
        <p:txBody>
          <a:bodyPr/>
          <a:lstStyle/>
          <a:p>
            <a:r>
              <a:rPr lang="en-US" dirty="0"/>
              <a:t>To wit: </a:t>
            </a:r>
          </a:p>
        </p:txBody>
      </p:sp>
      <p:sp>
        <p:nvSpPr>
          <p:cNvPr id="3" name="Content Placeholder 2">
            <a:extLst>
              <a:ext uri="{FF2B5EF4-FFF2-40B4-BE49-F238E27FC236}">
                <a16:creationId xmlns:a16="http://schemas.microsoft.com/office/drawing/2014/main" id="{F0C2FACA-5578-9BF0-C46E-047772BC8C79}"/>
              </a:ext>
            </a:extLst>
          </p:cNvPr>
          <p:cNvSpPr>
            <a:spLocks noGrp="1"/>
          </p:cNvSpPr>
          <p:nvPr>
            <p:ph idx="1"/>
          </p:nvPr>
        </p:nvSpPr>
        <p:spPr/>
        <p:txBody>
          <a:bodyPr/>
          <a:lstStyle/>
          <a:p>
            <a:r>
              <a:rPr lang="en-US" sz="1800" b="0" i="0" u="none" strike="noStrike" dirty="0">
                <a:solidFill>
                  <a:srgbClr val="000000"/>
                </a:solidFill>
                <a:effectLst/>
                <a:latin typeface="Arial" panose="020B0604020202020204" pitchFamily="34" charset="0"/>
              </a:rPr>
              <a:t>We found no significant impacts of placement into corequisite remediation on enrollment persistence, transfer to a four-year college, or degree completion. This suggests that corequisite reforms, though effective in helping students pass college-level math and English, are not sufficient to improve college completion rates overall</a:t>
            </a:r>
          </a:p>
          <a:p>
            <a:r>
              <a:rPr lang="en-US" dirty="0">
                <a:solidFill>
                  <a:srgbClr val="000000"/>
                </a:solidFill>
                <a:latin typeface="Arial" panose="020B0604020202020204" pitchFamily="34" charset="0"/>
              </a:rPr>
              <a:t>You would not get this impression from the Tennessee board of Regents’ PDF about “Gaining Momentum. </a:t>
            </a:r>
            <a:endParaRPr lang="en-US" dirty="0">
              <a:effectLst/>
            </a:endParaRPr>
          </a:p>
          <a:p>
            <a:endParaRPr lang="en-US" dirty="0"/>
          </a:p>
        </p:txBody>
      </p:sp>
    </p:spTree>
    <p:extLst>
      <p:ext uri="{BB962C8B-B14F-4D97-AF65-F5344CB8AC3E}">
        <p14:creationId xmlns:p14="http://schemas.microsoft.com/office/powerpoint/2010/main" val="1791169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71A63-075F-EAD3-C9B4-C7BE33AA23E7}"/>
              </a:ext>
            </a:extLst>
          </p:cNvPr>
          <p:cNvSpPr>
            <a:spLocks noGrp="1"/>
          </p:cNvSpPr>
          <p:nvPr>
            <p:ph type="title"/>
          </p:nvPr>
        </p:nvSpPr>
        <p:spPr/>
        <p:txBody>
          <a:bodyPr/>
          <a:lstStyle/>
          <a:p>
            <a:r>
              <a:rPr lang="en-US"/>
              <a:t>Okay, the totally stupid logic which we need to visually represent. </a:t>
            </a:r>
          </a:p>
        </p:txBody>
      </p:sp>
      <p:sp>
        <p:nvSpPr>
          <p:cNvPr id="3" name="Content Placeholder 2">
            <a:extLst>
              <a:ext uri="{FF2B5EF4-FFF2-40B4-BE49-F238E27FC236}">
                <a16:creationId xmlns:a16="http://schemas.microsoft.com/office/drawing/2014/main" id="{91494BF5-4F0B-CE53-F55E-10DF43F2BD0D}"/>
              </a:ext>
            </a:extLst>
          </p:cNvPr>
          <p:cNvSpPr>
            <a:spLocks noGrp="1"/>
          </p:cNvSpPr>
          <p:nvPr>
            <p:ph idx="1"/>
          </p:nvPr>
        </p:nvSpPr>
        <p:spPr/>
        <p:txBody>
          <a:bodyPr vert="horz" lIns="91440" tIns="45720" rIns="91440" bIns="45720" rtlCol="0" anchor="t">
            <a:normAutofit/>
          </a:bodyPr>
          <a:lstStyle/>
          <a:p>
            <a:r>
              <a:rPr lang="en-US" dirty="0"/>
              <a:t>The idea that “Colleges with relatively lower levels of access have larger racial inequities in transfer-level enrollment, particularly in math.”   </a:t>
            </a:r>
          </a:p>
          <a:p>
            <a:endParaRPr lang="en-US" dirty="0"/>
          </a:p>
          <a:p>
            <a:r>
              <a:rPr lang="en-US" dirty="0"/>
              <a:t>Racial inequities before college mean that these students are arriving less prepared.     There’s rather a lot of evidence that when students start a class with better preparation, they’re far more likely to succeed. (Attewell, 200</a:t>
            </a:r>
            <a:r>
              <a:rPr lang="en-US" b="1" dirty="0"/>
              <a:t>This is what I need the evidence for. </a:t>
            </a:r>
            <a:r>
              <a:rPr lang="en-US" dirty="0">
                <a:hlinkClick r:id="rId3"/>
              </a:rPr>
              <a:t>https://www.ppic.org/publication/a-new-era-of-student-access-at-californias-community-colleges/</a:t>
            </a:r>
            <a:r>
              <a:rPr lang="en-US" dirty="0"/>
              <a:t>   </a:t>
            </a:r>
            <a:r>
              <a:rPr lang="en-US" dirty="0" err="1"/>
              <a:t>attewell</a:t>
            </a:r>
            <a:r>
              <a:rPr lang="en-US" dirty="0"/>
              <a:t> has it.  </a:t>
            </a:r>
          </a:p>
          <a:p>
            <a:r>
              <a:rPr lang="en-US" dirty="0"/>
              <a:t>  </a:t>
            </a:r>
          </a:p>
        </p:txBody>
      </p:sp>
    </p:spTree>
    <p:extLst>
      <p:ext uri="{BB962C8B-B14F-4D97-AF65-F5344CB8AC3E}">
        <p14:creationId xmlns:p14="http://schemas.microsoft.com/office/powerpoint/2010/main" val="1007680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A600-4D67-BA8A-4107-8F0A58A63F71}"/>
              </a:ext>
            </a:extLst>
          </p:cNvPr>
          <p:cNvSpPr>
            <a:spLocks noGrp="1"/>
          </p:cNvSpPr>
          <p:nvPr>
            <p:ph type="title"/>
          </p:nvPr>
        </p:nvSpPr>
        <p:spPr/>
        <p:txBody>
          <a:bodyPr/>
          <a:lstStyle/>
          <a:p>
            <a:r>
              <a:rPr lang="en-US"/>
              <a:t>Citations</a:t>
            </a:r>
          </a:p>
        </p:txBody>
      </p:sp>
      <p:sp>
        <p:nvSpPr>
          <p:cNvPr id="3" name="Content Placeholder 2">
            <a:extLst>
              <a:ext uri="{FF2B5EF4-FFF2-40B4-BE49-F238E27FC236}">
                <a16:creationId xmlns:a16="http://schemas.microsoft.com/office/drawing/2014/main" id="{1C52AC6D-ECBA-26CD-73C2-17256D7F4481}"/>
              </a:ext>
            </a:extLst>
          </p:cNvPr>
          <p:cNvSpPr>
            <a:spLocks noGrp="1"/>
          </p:cNvSpPr>
          <p:nvPr>
            <p:ph idx="1"/>
          </p:nvPr>
        </p:nvSpPr>
        <p:spPr/>
        <p:txBody>
          <a:bodyPr>
            <a:normAutofit fontScale="92500" lnSpcReduction="10000"/>
          </a:bodyPr>
          <a:lstStyle/>
          <a:p>
            <a:r>
              <a:rPr lang="en-US" sz="1800" b="0" i="0" dirty="0">
                <a:solidFill>
                  <a:srgbClr val="222222"/>
                </a:solidFill>
                <a:effectLst/>
                <a:latin typeface="Arial" panose="020B0604020202020204" pitchFamily="34" charset="0"/>
              </a:rPr>
              <a:t>Boylan, H. R. (1995). Making the case for developmental education. </a:t>
            </a:r>
            <a:r>
              <a:rPr lang="en-US" sz="1800" b="0" i="1" dirty="0">
                <a:solidFill>
                  <a:srgbClr val="222222"/>
                </a:solidFill>
                <a:effectLst/>
                <a:latin typeface="Arial" panose="020B0604020202020204" pitchFamily="34" charset="0"/>
              </a:rPr>
              <a:t>Research in Developmental Education</a:t>
            </a:r>
            <a:r>
              <a:rPr lang="en-US" sz="1800" b="0" i="0" dirty="0">
                <a:solidFill>
                  <a:srgbClr val="222222"/>
                </a:solidFill>
                <a:effectLst/>
                <a:latin typeface="Arial" panose="020B0604020202020204" pitchFamily="34" charset="0"/>
              </a:rPr>
              <a:t>, </a:t>
            </a:r>
            <a:r>
              <a:rPr lang="en-US" sz="1800" b="0" i="1" dirty="0">
                <a:solidFill>
                  <a:srgbClr val="222222"/>
                </a:solidFill>
                <a:effectLst/>
                <a:latin typeface="Arial" panose="020B0604020202020204" pitchFamily="34" charset="0"/>
              </a:rPr>
              <a:t>12</a:t>
            </a:r>
            <a:r>
              <a:rPr lang="en-US" sz="1800" b="0" i="0" dirty="0">
                <a:solidFill>
                  <a:srgbClr val="222222"/>
                </a:solidFill>
                <a:effectLst/>
                <a:latin typeface="Arial" panose="020B0604020202020204" pitchFamily="34" charset="0"/>
              </a:rPr>
              <a:t>(2), 1-4</a:t>
            </a:r>
          </a:p>
          <a:p>
            <a:r>
              <a:rPr lang="en-US" dirty="0">
                <a:hlinkClick r:id="rId2"/>
              </a:rPr>
              <a:t>https://www.ecs.org/50-state-comparison-developmental-education-policies-2025</a:t>
            </a:r>
            <a:r>
              <a:rPr lang="en-US" dirty="0">
                <a:solidFill>
                  <a:srgbClr val="222222"/>
                </a:solidFill>
                <a:latin typeface="Arial" panose="020B0604020202020204" pitchFamily="34" charset="0"/>
              </a:rPr>
              <a:t>     need citation   do NOT have it yet </a:t>
            </a:r>
            <a:r>
              <a:rPr lang="en-US" dirty="0" err="1">
                <a:solidFill>
                  <a:srgbClr val="222222"/>
                </a:solidFill>
                <a:latin typeface="Arial" panose="020B0604020202020204" pitchFamily="34" charset="0"/>
              </a:rPr>
              <a:t>‘cause</a:t>
            </a:r>
            <a:r>
              <a:rPr lang="en-US" dirty="0">
                <a:solidFill>
                  <a:srgbClr val="222222"/>
                </a:solidFill>
                <a:latin typeface="Arial" panose="020B0604020202020204" pitchFamily="34" charset="0"/>
              </a:rPr>
              <a:t> this is </a:t>
            </a:r>
            <a:r>
              <a:rPr lang="en-US" dirty="0" err="1">
                <a:solidFill>
                  <a:srgbClr val="222222"/>
                </a:solidFill>
                <a:latin typeface="Arial" panose="020B0604020202020204" pitchFamily="34" charset="0"/>
              </a:rPr>
              <a:t>verynew</a:t>
            </a:r>
            <a:r>
              <a:rPr lang="en-US" dirty="0">
                <a:solidFill>
                  <a:srgbClr val="222222"/>
                </a:solidFill>
                <a:latin typeface="Arial" panose="020B0604020202020204" pitchFamily="34" charset="0"/>
              </a:rPr>
              <a:t>. </a:t>
            </a:r>
          </a:p>
          <a:p>
            <a:r>
              <a:rPr lang="en-US" dirty="0"/>
              <a:t>Source 5 Bickerstaff, S., Melguizo, T. (2024). Developmental Education Reform as a Civil Rights Agenda: Recent History and Future Directions for California. Los Angeles, CA: The Civil Rights Project/Proyecto Derechos </a:t>
            </a:r>
            <a:r>
              <a:rPr lang="en-US" dirty="0" err="1"/>
              <a:t>Civiles</a:t>
            </a:r>
            <a:r>
              <a:rPr lang="en-US" dirty="0"/>
              <a:t>, UCLA.</a:t>
            </a:r>
          </a:p>
          <a:p>
            <a:r>
              <a:rPr lang="en-US" dirty="0"/>
              <a:t>Source 9: </a:t>
            </a:r>
            <a:r>
              <a:rPr lang="en-US" sz="1800" dirty="0">
                <a:solidFill>
                  <a:srgbClr val="333333"/>
                </a:solidFill>
                <a:effectLst/>
                <a:highlight>
                  <a:srgbClr val="00FFFF"/>
                </a:highlight>
                <a:latin typeface="Helvetica" panose="020B0604020202020204" pitchFamily="34" charset="0"/>
                <a:ea typeface="Times New Roman" panose="02020603050405020304" pitchFamily="18" charset="0"/>
                <a:cs typeface="Times New Roman" panose="02020603050405020304" pitchFamily="18" charset="0"/>
              </a:rPr>
              <a:t>Q</a:t>
            </a: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uarles, Christopher L. and Mickey Davis. "Is Learning in Developmental Math Associated with Community College Outcomes?." </a:t>
            </a:r>
            <a:r>
              <a:rPr lang="en-US" sz="1800" i="1"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Community College Review</a:t>
            </a: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vol. 45, no. 1, Jan. 2017, pp. 33-51. EBSCO</a:t>
            </a:r>
            <a:r>
              <a:rPr lang="en-US" sz="1800" i="1"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host</a:t>
            </a: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doi:10.1177/0091552116673711.</a:t>
            </a:r>
          </a:p>
          <a:p>
            <a:r>
              <a:rPr lang="en-US" dirty="0"/>
              <a:t>Hanford, E. (Aug. 18, 2016). Stuck at square one: College students increasingly caught in remedial education trap. American Public Media Reports. Available from https://www.apmreports.org/story/2016/08/18/remedial‐education‐trap  source six </a:t>
            </a:r>
          </a:p>
          <a:p>
            <a:endParaRPr lang="en-US" dirty="0"/>
          </a:p>
        </p:txBody>
      </p:sp>
    </p:spTree>
    <p:extLst>
      <p:ext uri="{BB962C8B-B14F-4D97-AF65-F5344CB8AC3E}">
        <p14:creationId xmlns:p14="http://schemas.microsoft.com/office/powerpoint/2010/main" val="4156600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0B00-C5B7-1CA5-88E9-1ECC6C9FF80A}"/>
              </a:ext>
            </a:extLst>
          </p:cNvPr>
          <p:cNvSpPr>
            <a:spLocks noGrp="1"/>
          </p:cNvSpPr>
          <p:nvPr>
            <p:ph type="title"/>
          </p:nvPr>
        </p:nvSpPr>
        <p:spPr/>
        <p:txBody>
          <a:bodyPr/>
          <a:lstStyle/>
          <a:p>
            <a:r>
              <a:rPr lang="en-US" dirty="0">
                <a:highlight>
                  <a:srgbClr val="FF0000"/>
                </a:highlight>
              </a:rPr>
              <a:t>REALITIES:  attrition THIS IS WHERE THEY ADMIT IT </a:t>
            </a:r>
          </a:p>
        </p:txBody>
      </p:sp>
      <p:sp>
        <p:nvSpPr>
          <p:cNvPr id="3" name="Text Placeholder 2">
            <a:extLst>
              <a:ext uri="{FF2B5EF4-FFF2-40B4-BE49-F238E27FC236}">
                <a16:creationId xmlns:a16="http://schemas.microsoft.com/office/drawing/2014/main" id="{81B20F25-4234-5D1F-28E0-E50FC4279938}"/>
              </a:ext>
            </a:extLst>
          </p:cNvPr>
          <p:cNvSpPr>
            <a:spLocks noGrp="1"/>
          </p:cNvSpPr>
          <p:nvPr>
            <p:ph type="body" sz="quarter" idx="13"/>
          </p:nvPr>
        </p:nvSpPr>
        <p:spPr>
          <a:xfrm>
            <a:off x="3238856" y="2178732"/>
            <a:ext cx="4324453" cy="3024204"/>
          </a:xfrm>
        </p:spPr>
        <p:txBody>
          <a:bodyPr>
            <a:normAutofit/>
          </a:bodyPr>
          <a:lstStyle/>
          <a:p>
            <a:r>
              <a:rPr lang="en-US" dirty="0"/>
              <a:t>Early in adoption: seeing a lot of attrition, students just dropping the classes. </a:t>
            </a:r>
          </a:p>
          <a:p>
            <a:r>
              <a:rPr lang="en-US" dirty="0"/>
              <a:t>“but in the grand scheme of the data, it’s showing better outcomes than what we had been seeing prior. “  </a:t>
            </a:r>
          </a:p>
        </p:txBody>
      </p:sp>
      <p:sp>
        <p:nvSpPr>
          <p:cNvPr id="4" name="Text Placeholder 3">
            <a:extLst>
              <a:ext uri="{FF2B5EF4-FFF2-40B4-BE49-F238E27FC236}">
                <a16:creationId xmlns:a16="http://schemas.microsoft.com/office/drawing/2014/main" id="{15A5E444-E75E-7065-D32A-7C2453A4BFDA}"/>
              </a:ext>
            </a:extLst>
          </p:cNvPr>
          <p:cNvSpPr>
            <a:spLocks noGrp="1"/>
          </p:cNvSpPr>
          <p:nvPr>
            <p:ph type="body" sz="quarter" idx="14"/>
          </p:nvPr>
        </p:nvSpPr>
        <p:spPr/>
        <p:txBody>
          <a:bodyPr/>
          <a:lstStyle/>
          <a:p>
            <a:r>
              <a:rPr lang="en-US" dirty="0"/>
              <a:t>12</a:t>
            </a:r>
          </a:p>
        </p:txBody>
      </p:sp>
      <p:sp>
        <p:nvSpPr>
          <p:cNvPr id="5" name="Text Placeholder 4">
            <a:extLst>
              <a:ext uri="{FF2B5EF4-FFF2-40B4-BE49-F238E27FC236}">
                <a16:creationId xmlns:a16="http://schemas.microsoft.com/office/drawing/2014/main" id="{1291ADC7-31A8-4F1D-B5B3-2FFD9F5DE040}"/>
              </a:ext>
            </a:extLst>
          </p:cNvPr>
          <p:cNvSpPr>
            <a:spLocks noGrp="1"/>
          </p:cNvSpPr>
          <p:nvPr>
            <p:ph type="body" sz="quarter" idx="15"/>
          </p:nvPr>
        </p:nvSpPr>
        <p:spPr/>
        <p:txBody>
          <a:bodyPr/>
          <a:lstStyle/>
          <a:p>
            <a:r>
              <a:rPr lang="en-US" dirty="0"/>
              <a:t>15</a:t>
            </a:r>
          </a:p>
        </p:txBody>
      </p:sp>
    </p:spTree>
    <p:extLst>
      <p:ext uri="{BB962C8B-B14F-4D97-AF65-F5344CB8AC3E}">
        <p14:creationId xmlns:p14="http://schemas.microsoft.com/office/powerpoint/2010/main" val="4017085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1293-BCB2-39EF-E44B-3008A54DC657}"/>
              </a:ext>
            </a:extLst>
          </p:cNvPr>
          <p:cNvSpPr>
            <a:spLocks noGrp="1"/>
          </p:cNvSpPr>
          <p:nvPr>
            <p:ph type="title"/>
          </p:nvPr>
        </p:nvSpPr>
        <p:spPr/>
        <p:txBody>
          <a:bodyPr/>
          <a:lstStyle/>
          <a:p>
            <a:r>
              <a:rPr lang="en-US" dirty="0"/>
              <a:t>Supporters of dev ed </a:t>
            </a:r>
          </a:p>
        </p:txBody>
      </p:sp>
      <p:sp>
        <p:nvSpPr>
          <p:cNvPr id="3" name="Content Placeholder 2">
            <a:extLst>
              <a:ext uri="{FF2B5EF4-FFF2-40B4-BE49-F238E27FC236}">
                <a16:creationId xmlns:a16="http://schemas.microsoft.com/office/drawing/2014/main" id="{C774DFE7-904D-2F54-5E84-B9FFD40FA397}"/>
              </a:ext>
            </a:extLst>
          </p:cNvPr>
          <p:cNvSpPr>
            <a:spLocks noGrp="1"/>
          </p:cNvSpPr>
          <p:nvPr>
            <p:ph idx="1"/>
          </p:nvPr>
        </p:nvSpPr>
        <p:spPr/>
        <p:txBody>
          <a:bodyPr/>
          <a:lstStyle/>
          <a:p>
            <a:r>
              <a:rPr lang="en-US" dirty="0"/>
              <a:t>McCabe, R. (2000). No one to waste: A report to public decision-makers and community college leaders. Washington, DC: American Association of Community Colleges, Community College Press.  </a:t>
            </a:r>
          </a:p>
        </p:txBody>
      </p:sp>
    </p:spTree>
    <p:extLst>
      <p:ext uri="{BB962C8B-B14F-4D97-AF65-F5344CB8AC3E}">
        <p14:creationId xmlns:p14="http://schemas.microsoft.com/office/powerpoint/2010/main" val="2647196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D1BF-7516-BB10-7C2D-B5F5EFA7EB23}"/>
              </a:ext>
            </a:extLst>
          </p:cNvPr>
          <p:cNvSpPr>
            <a:spLocks noGrp="1"/>
          </p:cNvSpPr>
          <p:nvPr>
            <p:ph type="title"/>
          </p:nvPr>
        </p:nvSpPr>
        <p:spPr/>
        <p:txBody>
          <a:bodyPr/>
          <a:lstStyle/>
          <a:p>
            <a:r>
              <a:rPr lang="en-US"/>
              <a:t>“CO-REQS ARE GREAT!!!”  with … so *many* caveats… </a:t>
            </a:r>
          </a:p>
        </p:txBody>
      </p:sp>
      <p:sp>
        <p:nvSpPr>
          <p:cNvPr id="3" name="Content Placeholder 2">
            <a:extLst>
              <a:ext uri="{FF2B5EF4-FFF2-40B4-BE49-F238E27FC236}">
                <a16:creationId xmlns:a16="http://schemas.microsoft.com/office/drawing/2014/main" id="{313C944F-B1D4-BD33-7A39-4BBF7F2C1B6A}"/>
              </a:ext>
            </a:extLst>
          </p:cNvPr>
          <p:cNvSpPr>
            <a:spLocks noGrp="1"/>
          </p:cNvSpPr>
          <p:nvPr>
            <p:ph idx="1"/>
          </p:nvPr>
        </p:nvSpPr>
        <p:spPr/>
        <p:txBody>
          <a:bodyPr/>
          <a:lstStyle/>
          <a:p>
            <a:r>
              <a:rPr lang="en-US" dirty="0"/>
              <a:t>The Strengths and Challenges of Corequisite Developmental Education in Texas:  states that faculty wanted co-requisites as an option, but that some students needed to build skills.  It stated this was “not supported” by research, linking to an article specifically stating that they had *only* researched students who were at “level </a:t>
            </a:r>
          </a:p>
        </p:txBody>
      </p:sp>
    </p:spTree>
    <p:extLst>
      <p:ext uri="{BB962C8B-B14F-4D97-AF65-F5344CB8AC3E}">
        <p14:creationId xmlns:p14="http://schemas.microsoft.com/office/powerpoint/2010/main" val="582450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D110-3A7B-592E-1839-1C12CB6B899D}"/>
              </a:ext>
            </a:extLst>
          </p:cNvPr>
          <p:cNvSpPr>
            <a:spLocks noGrp="1"/>
          </p:cNvSpPr>
          <p:nvPr>
            <p:ph type="title"/>
          </p:nvPr>
        </p:nvSpPr>
        <p:spPr/>
        <p:txBody>
          <a:bodyPr/>
          <a:lstStyle/>
          <a:p>
            <a:r>
              <a:rPr lang="en-US" dirty="0"/>
              <a:t>“I just never got math, but now I want to.” </a:t>
            </a:r>
          </a:p>
        </p:txBody>
      </p:sp>
      <p:sp>
        <p:nvSpPr>
          <p:cNvPr id="3" name="Content Placeholder 2">
            <a:extLst>
              <a:ext uri="{FF2B5EF4-FFF2-40B4-BE49-F238E27FC236}">
                <a16:creationId xmlns:a16="http://schemas.microsoft.com/office/drawing/2014/main" id="{F8097C60-F68E-0116-A491-293DBF914133}"/>
              </a:ext>
            </a:extLst>
          </p:cNvPr>
          <p:cNvSpPr>
            <a:spLocks noGrp="1"/>
          </p:cNvSpPr>
          <p:nvPr>
            <p:ph idx="1"/>
          </p:nvPr>
        </p:nvSpPr>
        <p:spPr/>
        <p:txBody>
          <a:bodyPr>
            <a:normAutofit lnSpcReduction="10000"/>
          </a:bodyPr>
          <a:lstStyle/>
          <a:p>
            <a:r>
              <a:rPr lang="en-US" dirty="0"/>
              <a:t>Last fall, the director of a new Apprenticeship Readiness program approached me.  So many students applied, but didn’t do well enough on the assessment test to qualify for the program.  This semester was a “bridge” to get them ready.   </a:t>
            </a:r>
          </a:p>
          <a:p>
            <a:r>
              <a:rPr lang="en-US" dirty="0"/>
              <a:t>There were two levels </a:t>
            </a:r>
            <a:r>
              <a:rPr lang="en-US" dirty="0" err="1"/>
              <a:t>of”ready</a:t>
            </a:r>
            <a:r>
              <a:rPr lang="en-US" dirty="0"/>
              <a:t>” depending on which career track.   </a:t>
            </a:r>
          </a:p>
          <a:p>
            <a:r>
              <a:rPr lang="en-US" dirty="0"/>
              <a:t>They built in tutoring with me into the program; they’d do the morning session, then… my lunch was 12:00-1:00 so they’d come to me at 1:00 for tutoring and they would sign in, because they would be *paid for these hours.* </a:t>
            </a:r>
          </a:p>
          <a:p>
            <a:r>
              <a:rPr lang="en-US" dirty="0"/>
              <a:t>No. One. Came. The first week.  Not a soul. They were “busy.”  They all had reasons.    </a:t>
            </a:r>
          </a:p>
          <a:p>
            <a:r>
              <a:rPr lang="en-US" dirty="0"/>
              <a:t>Then … Jaden (I have his consent to talk about him) came.  We figured out the logistics of the computer practice.  He confided that no, he didn’t understand math.  </a:t>
            </a:r>
          </a:p>
        </p:txBody>
      </p:sp>
    </p:spTree>
    <p:extLst>
      <p:ext uri="{BB962C8B-B14F-4D97-AF65-F5344CB8AC3E}">
        <p14:creationId xmlns:p14="http://schemas.microsoft.com/office/powerpoint/2010/main" val="2201757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1AE0-0C98-D460-3137-04F095F8A6F2}"/>
              </a:ext>
            </a:extLst>
          </p:cNvPr>
          <p:cNvSpPr>
            <a:spLocks noGrp="1"/>
          </p:cNvSpPr>
          <p:nvPr>
            <p:ph type="title"/>
          </p:nvPr>
        </p:nvSpPr>
        <p:spPr/>
        <p:txBody>
          <a:bodyPr/>
          <a:lstStyle/>
          <a:p>
            <a:r>
              <a:rPr lang="en-US" dirty="0"/>
              <a:t>Fault-resistant learning (per Uri Treisman)</a:t>
            </a:r>
          </a:p>
        </p:txBody>
      </p:sp>
      <p:sp>
        <p:nvSpPr>
          <p:cNvPr id="3" name="Content Placeholder 2">
            <a:extLst>
              <a:ext uri="{FF2B5EF4-FFF2-40B4-BE49-F238E27FC236}">
                <a16:creationId xmlns:a16="http://schemas.microsoft.com/office/drawing/2014/main" id="{2ECA55C0-C514-3DA2-67D1-F244BBD35C38}"/>
              </a:ext>
            </a:extLst>
          </p:cNvPr>
          <p:cNvSpPr>
            <a:spLocks noGrp="1"/>
          </p:cNvSpPr>
          <p:nvPr>
            <p:ph idx="1"/>
          </p:nvPr>
        </p:nvSpPr>
        <p:spPr/>
        <p:txBody>
          <a:bodyPr>
            <a:normAutofit fontScale="85000" lnSpcReduction="10000"/>
          </a:bodyPr>
          <a:lstStyle/>
          <a:p>
            <a:r>
              <a:rPr lang="en-US" dirty="0"/>
              <a:t>If they need the foundations, Start with the foundations regardless of the “pathway,” because pathways can turn into tracking.   </a:t>
            </a:r>
          </a:p>
          <a:p>
            <a:r>
              <a:rPr lang="en-US" dirty="0">
                <a:sym typeface="Wingdings" panose="05000000000000000000" pitchFamily="2" charset="2"/>
              </a:rPr>
              <a:t>Provide many opportunities for legitimate placement into higher level classes.</a:t>
            </a:r>
          </a:p>
          <a:p>
            <a:pPr lvl="1"/>
            <a:r>
              <a:rPr lang="en-US" dirty="0">
                <a:sym typeface="Wingdings" panose="05000000000000000000" pitchFamily="2" charset="2"/>
              </a:rPr>
              <a:t>The ALEKS assessment at many colleges is set up so students have multiple chances to take the adaptive test, and in between can use the ALEKS software to practice the kinds of problems they missed and we could offer walk-in support to help them figure it out. </a:t>
            </a:r>
          </a:p>
          <a:p>
            <a:pPr lvl="1"/>
            <a:r>
              <a:rPr lang="en-US" dirty="0">
                <a:sym typeface="Wingdings" panose="05000000000000000000" pitchFamily="2" charset="2"/>
              </a:rPr>
              <a:t>If you don’t complete a course, you still have the option of applying what you’ve learned to taking that assessment.  </a:t>
            </a:r>
          </a:p>
          <a:p>
            <a:pPr lvl="1"/>
            <a:r>
              <a:rPr lang="en-US" dirty="0">
                <a:sym typeface="Wingdings" panose="05000000000000000000" pitchFamily="2" charset="2"/>
              </a:rPr>
              <a:t>Provide community support for improving those skills.  </a:t>
            </a:r>
          </a:p>
          <a:p>
            <a:pPr lvl="1"/>
            <a:r>
              <a:rPr lang="en-US" dirty="0">
                <a:sym typeface="Wingdings" panose="05000000000000000000" pitchFamily="2" charset="2"/>
              </a:rPr>
              <a:t>Figure out ways for people to manage interruptions  of life and keep learning, and NOT decide that finishing as quickly as possible is the definition of success</a:t>
            </a:r>
          </a:p>
          <a:p>
            <a:r>
              <a:rPr lang="en-US" sz="1800" b="0" i="0" u="none" strike="noStrike" dirty="0">
                <a:solidFill>
                  <a:srgbClr val="000000"/>
                </a:solidFill>
                <a:effectLst/>
                <a:latin typeface="Arial" panose="020B0604020202020204" pitchFamily="34" charset="0"/>
              </a:rPr>
              <a:t> </a:t>
            </a:r>
            <a:endParaRPr lang="en-US" dirty="0">
              <a:effectLst/>
            </a:endParaRPr>
          </a:p>
          <a:p>
            <a:r>
              <a:rPr lang="en-US" dirty="0">
                <a:sym typeface="Wingdings" panose="05000000000000000000" pitchFamily="2" charset="2"/>
              </a:rPr>
              <a:t>.at </a:t>
            </a:r>
            <a:r>
              <a:rPr lang="en-US" dirty="0" err="1">
                <a:sym typeface="Wingdings" panose="05000000000000000000" pitchFamily="2" charset="2"/>
              </a:rPr>
              <a:t>workship</a:t>
            </a:r>
            <a:r>
              <a:rPr lang="en-US" dirty="0">
                <a:sym typeface="Wingdings" panose="05000000000000000000" pitchFamily="2" charset="2"/>
              </a:rPr>
              <a:t> in 2019 Uri </a:t>
            </a:r>
            <a:r>
              <a:rPr lang="en-US" dirty="0" err="1">
                <a:sym typeface="Wingdings" panose="05000000000000000000" pitchFamily="2" charset="2"/>
              </a:rPr>
              <a:t>Treiseman</a:t>
            </a:r>
            <a:r>
              <a:rPr lang="en-US" dirty="0">
                <a:sym typeface="Wingdings" panose="05000000000000000000" pitchFamily="2" charset="2"/>
              </a:rPr>
              <a:t> </a:t>
            </a:r>
            <a:r>
              <a:rPr lang="en-US" sz="1800" b="1" i="0" u="none" strike="noStrike" dirty="0">
                <a:solidFill>
                  <a:srgbClr val="000000"/>
                </a:solidFill>
                <a:effectLst/>
                <a:latin typeface="Arial" panose="020B0604020202020204" pitchFamily="34" charset="0"/>
              </a:rPr>
              <a:t> urged for research specifically focused on the one-third of students who are still not being well served by mathematics reforms. </a:t>
            </a:r>
            <a:endParaRPr lang="en-US" dirty="0">
              <a:sym typeface="Wingdings" panose="05000000000000000000" pitchFamily="2" charset="2"/>
            </a:endParaRPr>
          </a:p>
        </p:txBody>
      </p:sp>
    </p:spTree>
    <p:extLst>
      <p:ext uri="{BB962C8B-B14F-4D97-AF65-F5344CB8AC3E}">
        <p14:creationId xmlns:p14="http://schemas.microsoft.com/office/powerpoint/2010/main" val="221064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C6D5-D6AA-2EAE-DB91-9D250CDD1243}"/>
              </a:ext>
            </a:extLst>
          </p:cNvPr>
          <p:cNvSpPr>
            <a:spLocks noGrp="1"/>
          </p:cNvSpPr>
          <p:nvPr>
            <p:ph type="title"/>
          </p:nvPr>
        </p:nvSpPr>
        <p:spPr/>
        <p:txBody>
          <a:bodyPr/>
          <a:lstStyle/>
          <a:p>
            <a:r>
              <a:rPr lang="en-US" dirty="0"/>
              <a:t>Start where they are. </a:t>
            </a:r>
          </a:p>
        </p:txBody>
      </p:sp>
      <p:sp>
        <p:nvSpPr>
          <p:cNvPr id="3" name="Content Placeholder 2">
            <a:extLst>
              <a:ext uri="{FF2B5EF4-FFF2-40B4-BE49-F238E27FC236}">
                <a16:creationId xmlns:a16="http://schemas.microsoft.com/office/drawing/2014/main" id="{DD2806D9-FDDD-E938-0A8C-C1C6505234FB}"/>
              </a:ext>
            </a:extLst>
          </p:cNvPr>
          <p:cNvSpPr>
            <a:spLocks noGrp="1"/>
          </p:cNvSpPr>
          <p:nvPr>
            <p:ph idx="1"/>
          </p:nvPr>
        </p:nvSpPr>
        <p:spPr/>
        <p:txBody>
          <a:bodyPr/>
          <a:lstStyle/>
          <a:p>
            <a:r>
              <a:rPr lang="en-US" dirty="0"/>
              <a:t>  “Deficit thinking” is when we think students have failed because of *their* deficiencies. </a:t>
            </a:r>
          </a:p>
          <a:p>
            <a:r>
              <a:rPr lang="en-US" dirty="0"/>
              <a:t> Recognizing that they can and should build the foundations – not just get “passed through” as has probably happened before *because of inequities* </a:t>
            </a:r>
            <a:br>
              <a:rPr lang="en-US" dirty="0"/>
            </a:br>
            <a:r>
              <a:rPr lang="en-US" dirty="0"/>
              <a:t>is the door to building their trust and confidence, especially when we respect their adult thinking. </a:t>
            </a:r>
          </a:p>
          <a:p>
            <a:endParaRPr lang="en-US" dirty="0"/>
          </a:p>
        </p:txBody>
      </p:sp>
    </p:spTree>
    <p:extLst>
      <p:ext uri="{BB962C8B-B14F-4D97-AF65-F5344CB8AC3E}">
        <p14:creationId xmlns:p14="http://schemas.microsoft.com/office/powerpoint/2010/main" val="795190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9865-DEEA-0F7F-1CF0-24D801D8E9E8}"/>
              </a:ext>
            </a:extLst>
          </p:cNvPr>
          <p:cNvSpPr>
            <a:spLocks noGrp="1"/>
          </p:cNvSpPr>
          <p:nvPr>
            <p:ph type="title"/>
          </p:nvPr>
        </p:nvSpPr>
        <p:spPr/>
        <p:txBody>
          <a:bodyPr/>
          <a:lstStyle/>
          <a:p>
            <a:r>
              <a:rPr lang="en-US" dirty="0"/>
              <a:t>It takes a different kind of teaching. </a:t>
            </a:r>
          </a:p>
        </p:txBody>
      </p:sp>
      <p:sp>
        <p:nvSpPr>
          <p:cNvPr id="3" name="Content Placeholder 2">
            <a:extLst>
              <a:ext uri="{FF2B5EF4-FFF2-40B4-BE49-F238E27FC236}">
                <a16:creationId xmlns:a16="http://schemas.microsoft.com/office/drawing/2014/main" id="{5C77721E-22BE-3783-E428-6439D102D7FE}"/>
              </a:ext>
            </a:extLst>
          </p:cNvPr>
          <p:cNvSpPr>
            <a:spLocks noGrp="1"/>
          </p:cNvSpPr>
          <p:nvPr>
            <p:ph idx="1"/>
          </p:nvPr>
        </p:nvSpPr>
        <p:spPr/>
        <p:txBody>
          <a:bodyPr/>
          <a:lstStyle/>
          <a:p>
            <a:r>
              <a:rPr lang="en-US" dirty="0"/>
              <a:t>Teachers who are successful teaching developmental math have figured out that “lecture, they take notes, they learn it, they pass tests” doesn’t work well. </a:t>
            </a:r>
          </a:p>
          <a:p>
            <a:r>
              <a:rPr lang="en-US" dirty="0"/>
              <a:t> Different teachers do different things:  I make LOTS of pictures and teach them why and how to think about things. </a:t>
            </a:r>
          </a:p>
          <a:p>
            <a:endParaRPr lang="en-US" dirty="0"/>
          </a:p>
          <a:p>
            <a:endParaRPr lang="en-US" dirty="0"/>
          </a:p>
        </p:txBody>
      </p:sp>
      <p:pic>
        <p:nvPicPr>
          <p:cNvPr id="7" name="Picture 6" descr="a over be as a fraction, 3/4 as a fraction, &quot;numerator&quot; word over &quot;denominator&quot; word as a fraction, and then a circle with 3/4 of it shaded in. ">
            <a:extLst>
              <a:ext uri="{FF2B5EF4-FFF2-40B4-BE49-F238E27FC236}">
                <a16:creationId xmlns:a16="http://schemas.microsoft.com/office/drawing/2014/main" id="{69178E35-9486-46B6-469B-7D6A2D0A1AFB}"/>
              </a:ext>
            </a:extLst>
          </p:cNvPr>
          <p:cNvPicPr>
            <a:picLocks noChangeAspect="1"/>
          </p:cNvPicPr>
          <p:nvPr/>
        </p:nvPicPr>
        <p:blipFill>
          <a:blip r:embed="rId3"/>
          <a:stretch>
            <a:fillRect/>
          </a:stretch>
        </p:blipFill>
        <p:spPr>
          <a:xfrm>
            <a:off x="361149" y="4108336"/>
            <a:ext cx="5734850" cy="1638529"/>
          </a:xfrm>
          <a:prstGeom prst="rect">
            <a:avLst/>
          </a:prstGeom>
        </p:spPr>
      </p:pic>
      <p:pic>
        <p:nvPicPr>
          <p:cNvPr id="8" name="Content Placeholder 4" descr="birthday cake with 12 pieces but 7 of them are gone.  The 4 by 3 squares are clearly marked as a grid. ">
            <a:extLst>
              <a:ext uri="{FF2B5EF4-FFF2-40B4-BE49-F238E27FC236}">
                <a16:creationId xmlns:a16="http://schemas.microsoft.com/office/drawing/2014/main" id="{111C9775-30E7-4388-8DBE-B17E6E3D8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7688" y="3631337"/>
            <a:ext cx="2714625" cy="2157095"/>
          </a:xfrm>
          <a:prstGeom prst="rect">
            <a:avLst/>
          </a:prstGeom>
        </p:spPr>
      </p:pic>
    </p:spTree>
    <p:extLst>
      <p:ext uri="{BB962C8B-B14F-4D97-AF65-F5344CB8AC3E}">
        <p14:creationId xmlns:p14="http://schemas.microsoft.com/office/powerpoint/2010/main" val="59634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823F70E-A64C-44DA-DDAA-1DDBEE22A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FD88DD-F84D-1BBD-1536-99055E0088C0}"/>
              </a:ext>
            </a:extLst>
          </p:cNvPr>
          <p:cNvSpPr>
            <a:spLocks noGrp="1"/>
          </p:cNvSpPr>
          <p:nvPr>
            <p:ph type="title"/>
          </p:nvPr>
        </p:nvSpPr>
        <p:spPr/>
        <p:txBody>
          <a:bodyPr/>
          <a:lstStyle/>
          <a:p>
            <a:r>
              <a:rPr lang="en-US" dirty="0"/>
              <a:t>Learning happened. Trust happened. </a:t>
            </a:r>
          </a:p>
        </p:txBody>
      </p:sp>
      <p:sp>
        <p:nvSpPr>
          <p:cNvPr id="3" name="Content Placeholder 2">
            <a:extLst>
              <a:ext uri="{FF2B5EF4-FFF2-40B4-BE49-F238E27FC236}">
                <a16:creationId xmlns:a16="http://schemas.microsoft.com/office/drawing/2014/main" id="{C903399A-3335-6A8E-E443-3F0DA2C978F4}"/>
              </a:ext>
            </a:extLst>
          </p:cNvPr>
          <p:cNvSpPr>
            <a:spLocks noGrp="1"/>
          </p:cNvSpPr>
          <p:nvPr>
            <p:ph idx="1"/>
          </p:nvPr>
        </p:nvSpPr>
        <p:spPr/>
        <p:txBody>
          <a:bodyPr/>
          <a:lstStyle/>
          <a:p>
            <a:r>
              <a:rPr lang="en-US" dirty="0"/>
              <a:t> “Is that all it is??????”     I went **slowly.** He got things right. Then he got them right faster ;)   Then he started asking mathematical questions… in that first lesson. </a:t>
            </a:r>
          </a:p>
          <a:p>
            <a:r>
              <a:rPr lang="en-US" dirty="0"/>
              <a:t>He went back and talked.   The rest of the students …. Started coming.  They overcame the barriers. </a:t>
            </a:r>
          </a:p>
        </p:txBody>
      </p:sp>
    </p:spTree>
    <p:extLst>
      <p:ext uri="{BB962C8B-B14F-4D97-AF65-F5344CB8AC3E}">
        <p14:creationId xmlns:p14="http://schemas.microsoft.com/office/powerpoint/2010/main" val="3645773306"/>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2243</TotalTime>
  <Words>8000</Words>
  <Application>Microsoft Office PowerPoint</Application>
  <PresentationFormat>Widescreen</PresentationFormat>
  <Paragraphs>372</Paragraphs>
  <Slides>57</Slides>
  <Notes>40</Notes>
  <HiddenSlides>18</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57</vt:i4>
      </vt:variant>
    </vt:vector>
  </HeadingPairs>
  <TitlesOfParts>
    <vt:vector size="77" baseType="lpstr">
      <vt:lpstr>Aptos</vt:lpstr>
      <vt:lpstr>Arial</vt:lpstr>
      <vt:lpstr>Cambria</vt:lpstr>
      <vt:lpstr>Figtree</vt:lpstr>
      <vt:lpstr>Georgia</vt:lpstr>
      <vt:lpstr>Gotham SSm A</vt:lpstr>
      <vt:lpstr>Helvetica</vt:lpstr>
      <vt:lpstr>Helvetica Neue</vt:lpstr>
      <vt:lpstr>Montserrat</vt:lpstr>
      <vt:lpstr>Roboto</vt:lpstr>
      <vt:lpstr>Roboto Mono Web</vt:lpstr>
      <vt:lpstr>roboto_slabregular</vt:lpstr>
      <vt:lpstr>Roboto-Bold</vt:lpstr>
      <vt:lpstr>soleil</vt:lpstr>
      <vt:lpstr>Source Sans Pro</vt:lpstr>
      <vt:lpstr>Times New Roman</vt:lpstr>
      <vt:lpstr>Trebuchet MS</vt:lpstr>
      <vt:lpstr>Wingdings</vt:lpstr>
      <vt:lpstr>Wingdings 3</vt:lpstr>
      <vt:lpstr>Facet</vt:lpstr>
      <vt:lpstr>Developmental mathematics reform and equity in community colleges:  Analysis of recent trends and results Or:    What’s the rest of the story?   </vt:lpstr>
      <vt:lpstr>What is Developmental Education ?  </vt:lpstr>
      <vt:lpstr> Most promoted dev ed reforms: </vt:lpstr>
      <vt:lpstr>What do they have in common? </vt:lpstr>
      <vt:lpstr>If *I* could design the reforms?  </vt:lpstr>
      <vt:lpstr>Fault-resistant learning (per Uri Treisman)</vt:lpstr>
      <vt:lpstr>Start where they are. </vt:lpstr>
      <vt:lpstr>It takes a different kind of teaching. </vt:lpstr>
      <vt:lpstr>Learning happened. Trust happened. </vt:lpstr>
      <vt:lpstr>Learning happened. Trust happened. </vt:lpstr>
      <vt:lpstr>They kept coming. </vt:lpstr>
      <vt:lpstr>This is where you quote Robin Isserles.  </vt:lpstr>
      <vt:lpstr>Make it meaningful , with room for acceleration.  </vt:lpstr>
      <vt:lpstr>Corequisites: “I’m the only one who doesn’t get it!!!”   </vt:lpstr>
      <vt:lpstr>Oh, we do a lot of this at Parkland College. </vt:lpstr>
      <vt:lpstr>We could use more support, though!  </vt:lpstr>
      <vt:lpstr>The “reform research” and press releases:  developmental = remedial. </vt:lpstr>
      <vt:lpstr>What is Developmental Education Reform ?   Is it working? Is it worthwhile? </vt:lpstr>
      <vt:lpstr>PowerPoint Presentation</vt:lpstr>
      <vt:lpstr>PowerPoint Presentation</vt:lpstr>
      <vt:lpstr>Benefactors, old &amp; new</vt:lpstr>
      <vt:lpstr>Negative bias examples?    </vt:lpstr>
      <vt:lpstr>Negative bias?    </vt:lpstr>
      <vt:lpstr>Hmmm… do they really mean *remove* remedial courses?   </vt:lpstr>
      <vt:lpstr>Yes, states really are doing this.  </vt:lpstr>
      <vt:lpstr>Attewell references MAYBE </vt:lpstr>
      <vt:lpstr>Let’s talk aout equity. </vt:lpstr>
      <vt:lpstr>Do they know the math?  </vt:lpstr>
      <vt:lpstr>What does the research say? </vt:lpstr>
      <vt:lpstr>Stigler’s research:  what do they understand?  </vt:lpstr>
      <vt:lpstr>Folks, it’s not that they “forgot a few things but they understand it.”  </vt:lpstr>
      <vt:lpstr>My favorite quote from that article: </vt:lpstr>
      <vt:lpstr>Yes!  The reformers sometimes address this regarding the college level courses</vt:lpstr>
      <vt:lpstr>Reformers claim: “Dev ed isn’t working!”   </vt:lpstr>
      <vt:lpstr>Examining the “Successes”  cited: Logue, et al </vt:lpstr>
      <vt:lpstr>PowerPoint Presentation</vt:lpstr>
      <vt:lpstr>Who fell through the cracks? </vt:lpstr>
      <vt:lpstr>What about California, Texas, Illinois…. </vt:lpstr>
      <vt:lpstr>Texas:  College placement is better!   </vt:lpstr>
      <vt:lpstr>Illinois:  Co-req is better!   </vt:lpstr>
      <vt:lpstr>Co-req is better!! California!! "new era of student success at California Community Colleges" </vt:lpstr>
      <vt:lpstr>And Florida, too… </vt:lpstr>
      <vt:lpstr>“Equity gains” </vt:lpstr>
      <vt:lpstr>The folks working with the students?  </vt:lpstr>
      <vt:lpstr>Other faculty considerations: </vt:lpstr>
      <vt:lpstr>Wait, wait!  Tennessee. “Works for all levels!!” https://maa.org/math-values/supporting-students-across-readiness-levels-in-corequisite-models/  </vt:lpstr>
      <vt:lpstr>What are other scholars saying?   </vt:lpstr>
      <vt:lpstr>Alternatives to removing learning opportunities</vt:lpstr>
      <vt:lpstr>Yes, we need to address math education inequities. </vt:lpstr>
      <vt:lpstr>PowerPoint Presentation</vt:lpstr>
      <vt:lpstr>To wit: </vt:lpstr>
      <vt:lpstr>Okay, the totally stupid logic which we need to visually represent. </vt:lpstr>
      <vt:lpstr>Citations</vt:lpstr>
      <vt:lpstr>REALITIES:  attrition THIS IS WHERE THEY ADMIT IT </vt:lpstr>
      <vt:lpstr>Supporters of dev ed </vt:lpstr>
      <vt:lpstr>“CO-REQS ARE GREAT!!!”  with … so *many* caveats… </vt:lpstr>
      <vt:lpstr>“I just never got math, but now I want to.” </vt:lpstr>
    </vt:vector>
  </TitlesOfParts>
  <Company>Parkland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Jones</dc:creator>
  <cp:lastModifiedBy>Susan Jones</cp:lastModifiedBy>
  <cp:revision>17</cp:revision>
  <dcterms:created xsi:type="dcterms:W3CDTF">2025-03-10T19:12:08Z</dcterms:created>
  <dcterms:modified xsi:type="dcterms:W3CDTF">2025-04-02T21:56:50Z</dcterms:modified>
</cp:coreProperties>
</file>