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345" r:id="rId3"/>
    <p:sldId id="258" r:id="rId4"/>
    <p:sldId id="259" r:id="rId5"/>
    <p:sldId id="339" r:id="rId6"/>
    <p:sldId id="342" r:id="rId7"/>
    <p:sldId id="257" r:id="rId8"/>
    <p:sldId id="337" r:id="rId9"/>
    <p:sldId id="261" r:id="rId10"/>
    <p:sldId id="262" r:id="rId11"/>
    <p:sldId id="320" r:id="rId12"/>
    <p:sldId id="263" r:id="rId13"/>
    <p:sldId id="327" r:id="rId14"/>
    <p:sldId id="343" r:id="rId15"/>
    <p:sldId id="265" r:id="rId16"/>
    <p:sldId id="332" r:id="rId17"/>
    <p:sldId id="334" r:id="rId18"/>
    <p:sldId id="344" r:id="rId19"/>
    <p:sldId id="325" r:id="rId20"/>
    <p:sldId id="322" r:id="rId21"/>
    <p:sldId id="323" r:id="rId22"/>
    <p:sldId id="328" r:id="rId23"/>
    <p:sldId id="321" r:id="rId24"/>
  </p:sldIdLst>
  <p:sldSz cx="12192000" cy="6858000"/>
  <p:notesSz cx="6858000" cy="9144000"/>
  <p:embeddedFontLst>
    <p:embeddedFont>
      <p:font typeface="Georgia" panose="02040502050405020303" pitchFamily="18"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Ole" panose="020B0604020202020204" charset="0"/>
      <p:regular r:id="rId34"/>
    </p:embeddedFont>
    <p:embeddedFont>
      <p:font typeface="Trebuchet MS" panose="020B0603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jHcsmDqNvh4r0O4XCsflIHbHFL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048D0-A6C7-772F-9BAF-985F8FAF4687}" v="43" dt="2026-05-21T14:56:47.688"/>
    <p1510:client id="{F4A1F9C5-F269-A7A6-8A37-E48CD8FE2DE4}" v="178" dt="2026-05-19T22:01:39.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11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14" Type="http://customschemas.google.com/relationships/presentationmetadata" Target="metadata"/><Relationship Id="rId11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1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11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ccrl.illinois.edu/docs/librariesprovider2/podcast/episode-57-developmental-education-reform-in-illinois.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oi.org/10.3102/016237371771570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es.ed.gov/ncee/WWC/Docs/PracticeGuide/wwc_dev_ed_112916.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es.ed.gov/ncee/WWC/Docs/PracticeGuide/wwc_dev_ed_112916.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ee.org/what-does-it-really-mean-to-be-college-and-work-read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ncee.org/college-and-work-read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ee.org/college-and-work-read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(Introduction:   I work with developmental education students at Parkland College and have collaborated with instructors to design materials and experiences to build foundation concepts starting from wherever they are starting.) l</a:t>
            </a:r>
            <a:endParaRPr>
              <a:latin typeface="Calibri"/>
              <a:ea typeface="Calibri"/>
              <a:cs typeface="Calibri"/>
              <a:sym typeface="Calibri"/>
            </a:endParaRPr>
          </a:p>
        </p:txBody>
      </p:sp>
      <p:sp>
        <p:nvSpPr>
          <p:cNvPr id="154" name="Google Shape;1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8AE5DBAA-9981-FF3F-6D79-42B34AA7E4BC}"/>
            </a:ext>
          </a:extLst>
        </p:cNvPr>
        <p:cNvGrpSpPr/>
        <p:nvPr/>
      </p:nvGrpSpPr>
      <p:grpSpPr>
        <a:xfrm>
          <a:off x="0" y="0"/>
          <a:ext cx="0" cy="0"/>
          <a:chOff x="0" y="0"/>
          <a:chExt cx="0" cy="0"/>
        </a:xfrm>
      </p:grpSpPr>
      <p:sp>
        <p:nvSpPr>
          <p:cNvPr id="200" name="Google Shape;200;g3df2ddb0d14_0_12:notes">
            <a:extLst>
              <a:ext uri="{FF2B5EF4-FFF2-40B4-BE49-F238E27FC236}">
                <a16:creationId xmlns:a16="http://schemas.microsoft.com/office/drawing/2014/main" id="{08DAC648-E71C-5199-9D53-4B2FC1F412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df2ddb0d14_0_12:notes">
            <a:extLst>
              <a:ext uri="{FF2B5EF4-FFF2-40B4-BE49-F238E27FC236}">
                <a16:creationId xmlns:a16="http://schemas.microsoft.com/office/drawing/2014/main" id="{63A981EA-502F-C726-E190-C58B276D903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even their “successful” results simply fail as valid statistical information.   </a:t>
            </a:r>
            <a:br>
              <a:rPr lang="en-US"/>
            </a:br>
            <a:r>
              <a:rPr lang="en-US"/>
              <a:t>The co-requisite course:  100% of the people were enrolled in a course.   So, FOUR chances to succeed in a class.  Two Language Arts, Two Math. </a:t>
            </a:r>
          </a:p>
          <a:p>
            <a:pPr marL="0" lvl="0" indent="0" algn="l" rtl="0">
              <a:spcBef>
                <a:spcPts val="0"/>
              </a:spcBef>
              <a:spcAft>
                <a:spcPts val="0"/>
              </a:spcAft>
              <a:buNone/>
            </a:pPr>
            <a:r>
              <a:rPr lang="en-US"/>
              <a:t>For the “traditional” student data, it’s not defined – but at least one of those chances and may be more were taken away.  </a:t>
            </a:r>
          </a:p>
          <a:p>
            <a:pPr marL="0" lvl="0" indent="0" algn="l" rtl="0">
              <a:spcBef>
                <a:spcPts val="0"/>
              </a:spcBef>
              <a:spcAft>
                <a:spcPts val="0"/>
              </a:spcAft>
              <a:buNone/>
            </a:pPr>
            <a:r>
              <a:rPr lang="en-US"/>
              <a:t>Statistically, these are not comparable populations. </a:t>
            </a:r>
          </a:p>
          <a:p>
            <a:pPr marL="0" indent="0"/>
            <a:r>
              <a:rPr lang="en-US"/>
              <a:t> By the way, one of the “side effects” of removing remedial alternatives is that more students delay enrolling in math or English courses past that first year that is the only one they're looking at. . </a:t>
            </a:r>
          </a:p>
          <a:p>
            <a:pPr marL="0" lvl="0" indent="0" algn="l" rtl="0">
              <a:spcBef>
                <a:spcPts val="0"/>
              </a:spcBef>
              <a:spcAft>
                <a:spcPts val="0"/>
              </a:spcAft>
              <a:buNone/>
            </a:pPr>
            <a:endParaRPr/>
          </a:p>
        </p:txBody>
      </p:sp>
      <p:sp>
        <p:nvSpPr>
          <p:cNvPr id="202" name="Google Shape;202;g3df2ddb0d14_0_12:notes">
            <a:extLst>
              <a:ext uri="{FF2B5EF4-FFF2-40B4-BE49-F238E27FC236}">
                <a16:creationId xmlns:a16="http://schemas.microsoft.com/office/drawing/2014/main" id="{2862AE50-F6AD-D5B9-AFEA-6FE95C5562F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9047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dc6bb1744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dc6bb1744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 It seems so,.  Guess what kind of student will be more likely to delay taking  college level math?  Perhaps the student unsure that they can succeed because they have a history of </a:t>
            </a:r>
            <a:r>
              <a:rPr lang="en-US" err="1"/>
              <a:t>strugglig</a:t>
            </a:r>
            <a:r>
              <a:rPr lang="en-US"/>
              <a:t> with math?  </a:t>
            </a:r>
            <a:endParaRPr/>
          </a:p>
          <a:p>
            <a:pPr marL="0" lvl="0" indent="0" algn="l">
              <a:spcBef>
                <a:spcPts val="0"/>
              </a:spcBef>
              <a:spcAft>
                <a:spcPts val="0"/>
              </a:spcAft>
              <a:buNone/>
            </a:pPr>
            <a:endParaRPr lang="en-US"/>
          </a:p>
          <a:p>
            <a:pPr marL="0" lvl="0" indent="0" algn="l" rtl="0">
              <a:spcBef>
                <a:spcPts val="0"/>
              </a:spcBef>
              <a:spcAft>
                <a:spcPts val="0"/>
              </a:spcAft>
              <a:buNone/>
            </a:pPr>
            <a:endParaRPr lang="en-US"/>
          </a:p>
          <a:p>
            <a:pPr marL="0" indent="0"/>
            <a:endParaRPr lang="en-US"/>
          </a:p>
        </p:txBody>
      </p:sp>
      <p:sp>
        <p:nvSpPr>
          <p:cNvPr id="210" name="Google Shape;210;g3dc6bb1744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a:extLst>
            <a:ext uri="{FF2B5EF4-FFF2-40B4-BE49-F238E27FC236}">
              <a16:creationId xmlns:a16="http://schemas.microsoft.com/office/drawing/2014/main" id="{13DC17CB-6589-A1AB-0323-E506BC5DDC68}"/>
            </a:ext>
          </a:extLst>
        </p:cNvPr>
        <p:cNvGrpSpPr/>
        <p:nvPr/>
      </p:nvGrpSpPr>
      <p:grpSpPr>
        <a:xfrm>
          <a:off x="0" y="0"/>
          <a:ext cx="0" cy="0"/>
          <a:chOff x="0" y="0"/>
          <a:chExt cx="0" cy="0"/>
        </a:xfrm>
      </p:grpSpPr>
      <p:sp>
        <p:nvSpPr>
          <p:cNvPr id="474" name="Google Shape;474;p39:notes">
            <a:extLst>
              <a:ext uri="{FF2B5EF4-FFF2-40B4-BE49-F238E27FC236}">
                <a16:creationId xmlns:a16="http://schemas.microsoft.com/office/drawing/2014/main" id="{10891224-B7B6-C3C5-7DA9-7C4319C4F7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9:notes">
            <a:extLst>
              <a:ext uri="{FF2B5EF4-FFF2-40B4-BE49-F238E27FC236}">
                <a16:creationId xmlns:a16="http://schemas.microsoft.com/office/drawing/2014/main" id="{DB43A0F9-E516-B874-6907-799E2D11D2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This is from the first progress report. First, notice that the chart doesn’t go to 100% .    More than half of the Black students still fail.   They are *not* separated by skill level.    Could it be that the significant numbers of students who failed were the ones least prepared?  Because of racism and inequities?   Might they have benefited from a course to prepare them? </a:t>
            </a:r>
          </a:p>
          <a:p>
            <a:pPr marL="0" indent="0"/>
            <a:r>
              <a:rPr lang="en-US"/>
              <a:t>Yes, there is research that says developmental ed courses are only “harmful” to the students who are almost prepared enough; they benefit the others. Still, PCC wants them gone.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https://partnershipfcc.org/publications/a-progress-report-on-reforming-developmental-education-in-illinois/   </a:t>
            </a:r>
            <a:r>
              <a:rPr lang="en-US" sz="1800" b="0" i="0" u="none" strike="noStrike">
                <a:solidFill>
                  <a:srgbClr val="000000"/>
                </a:solidFill>
                <a:latin typeface="Arial"/>
                <a:ea typeface="Arial"/>
                <a:cs typeface="Arial"/>
                <a:sym typeface="Arial"/>
              </a:rPr>
              <a:t>Saucedo, J., &amp; Roe, L. (2o24, July 29). Developmental Education Reform in Illinois. </a:t>
            </a:r>
            <a:r>
              <a:rPr lang="en-US" sz="1800" b="0" i="1" u="none" strike="noStrike">
                <a:solidFill>
                  <a:srgbClr val="000000"/>
                </a:solidFill>
                <a:latin typeface="Arial"/>
                <a:ea typeface="Arial"/>
                <a:cs typeface="Arial"/>
                <a:sym typeface="Arial"/>
              </a:rPr>
              <a:t>Democracy's College, Episode 57</a:t>
            </a:r>
            <a:r>
              <a:rPr lang="en-US" sz="1800" b="0" i="0" u="none" strike="noStrike">
                <a:solidFill>
                  <a:srgbClr val="000000"/>
                </a:solidFill>
                <a:latin typeface="Arial"/>
                <a:ea typeface="Arial"/>
                <a:cs typeface="Arial"/>
                <a:sym typeface="Arial"/>
              </a:rPr>
              <a:t>. (S. Bennett, Interviewer) Retrieved from </a:t>
            </a:r>
            <a:r>
              <a:rPr lang="en-US" sz="1800" b="0" i="0" u="none" strike="noStrike">
                <a:solidFill>
                  <a:srgbClr val="000000"/>
                </a:solidFill>
                <a:latin typeface="Arial"/>
                <a:ea typeface="Arial"/>
                <a:cs typeface="Arial"/>
                <a:sym typeface="Arial"/>
                <a:hlinkClick r:id="rId3"/>
              </a:rPr>
              <a:t>https://occrl.illinois.edu/docs/librariesprovider2/podcast/episode-57-developmental-education-reform-in-illinois.pdf</a:t>
            </a:r>
            <a:endParaRPr lang="en-US" b="0" i="0" u="none" strike="noStrike">
              <a:solidFill>
                <a:srgbClr val="000000"/>
              </a:solidFill>
              <a:latin typeface="Arial"/>
              <a:ea typeface="Arial"/>
              <a:cs typeface="Arial"/>
            </a:endParaRPr>
          </a:p>
          <a:p>
            <a:r>
              <a:rPr lang="en-US"/>
              <a:t>Boatman</a:t>
            </a:r>
            <a:r>
              <a:rPr lang="en-US">
                <a:solidFill>
                  <a:srgbClr val="333333"/>
                </a:solidFill>
                <a:highlight>
                  <a:srgbClr val="FFFFFF"/>
                </a:highlight>
              </a:rPr>
              <a:t>, A., &amp; Long, B. T. (2018). </a:t>
            </a:r>
            <a:r>
              <a:rPr lang="en-US" i="1">
                <a:solidFill>
                  <a:srgbClr val="333333"/>
                </a:solidFill>
                <a:highlight>
                  <a:srgbClr val="FFFFFF"/>
                </a:highlight>
              </a:rPr>
              <a:t>Does Remediation Work for All Students? How the Effects of Postsecondary Remedial and Developmental Courses Vary by Level of Academic Preparation</a:t>
            </a:r>
            <a:r>
              <a:rPr lang="en-US">
                <a:solidFill>
                  <a:srgbClr val="333333"/>
                </a:solidFill>
                <a:highlight>
                  <a:srgbClr val="FFFFFF"/>
                </a:highlight>
              </a:rPr>
              <a:t>. Educational Evaluation and Policy Analysis, </a:t>
            </a:r>
            <a:r>
              <a:rPr lang="en-US" i="1">
                <a:solidFill>
                  <a:srgbClr val="333333"/>
                </a:solidFill>
                <a:highlight>
                  <a:srgbClr val="FFFFFF"/>
                </a:highlight>
              </a:rPr>
              <a:t>40</a:t>
            </a:r>
            <a:r>
              <a:rPr lang="en-US">
                <a:solidFill>
                  <a:srgbClr val="333333"/>
                </a:solidFill>
                <a:highlight>
                  <a:srgbClr val="FFFFFF"/>
                </a:highlight>
              </a:rPr>
              <a:t>(1), 29–58. </a:t>
            </a:r>
            <a:r>
              <a:rPr lang="en-US">
                <a:solidFill>
                  <a:srgbClr val="006ACC"/>
                </a:solidFill>
                <a:highlight>
                  <a:srgbClr val="FFFFFF"/>
                </a:highlight>
                <a:hlinkClick r:id="rId4"/>
              </a:rPr>
              <a:t>https://doi.org/10.3102/0162373717715708</a:t>
            </a:r>
            <a:r>
              <a:rPr lang="en-US">
                <a:solidFill>
                  <a:srgbClr val="FFFFFF"/>
                </a:solidFill>
                <a:highlight>
                  <a:srgbClr val="14797B"/>
                </a:highlight>
              </a:rPr>
              <a:t> </a:t>
            </a:r>
            <a:endParaRPr lang="en-US"/>
          </a:p>
          <a:p>
            <a:pPr marL="0" indent="0"/>
            <a:r>
              <a:rPr lang="en-US" sz="1800"/>
              <a:t> </a:t>
            </a:r>
          </a:p>
        </p:txBody>
      </p:sp>
      <p:sp>
        <p:nvSpPr>
          <p:cNvPr id="476" name="Google Shape;476;p39:notes">
            <a:extLst>
              <a:ext uri="{FF2B5EF4-FFF2-40B4-BE49-F238E27FC236}">
                <a16:creationId xmlns:a16="http://schemas.microsoft.com/office/drawing/2014/main" id="{7743C0E7-F365-FD03-BA0D-FDA77EC04A2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6944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B98C-4131-5819-CEA7-8637F2AFF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45C7D-2198-D342-7F54-0F5A1ACF7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66B0E-0F65-00F0-D321-4DE6F12A56B9}"/>
              </a:ext>
            </a:extLst>
          </p:cNvPr>
          <p:cNvSpPr>
            <a:spLocks noGrp="1"/>
          </p:cNvSpPr>
          <p:nvPr>
            <p:ph type="body" idx="1"/>
          </p:nvPr>
        </p:nvSpPr>
        <p:spPr/>
        <p:txBody>
          <a:bodyPr/>
          <a:lstStyle/>
          <a:p>
            <a:r>
              <a:rPr lang="en-US"/>
              <a:t>What?  They don’t just need a little review? </a:t>
            </a:r>
          </a:p>
          <a:p>
            <a:endParaRPr lang="en-US"/>
          </a:p>
          <a:p>
            <a:r>
              <a:rPr lang="en-US"/>
              <a:t>These folks at the Carnegie Institute analyzed test results and did extensive interviews.  Based on the questions and the student testimony:  Math was memorizing procedures that you didn’t remember well.</a:t>
            </a:r>
          </a:p>
          <a:p>
            <a:r>
              <a:rPr lang="en-US"/>
              <a:t>Students can successfully answer questions that are presented *as they would expect them to be presented.*   Adding a fraction and a decimal, though?   That requires basic understanding.  Four out of five students placing in developmental math missed that question. </a:t>
            </a:r>
          </a:p>
          <a:p>
            <a:r>
              <a:rPr lang="en-US"/>
              <a:t>There are many, many other resources that show that no, we really *do* have a lot of students who want to go to college, but don’t have the math knowledge to succeed in college level math. </a:t>
            </a:r>
          </a:p>
          <a:p>
            <a:r>
              <a:rPr lang="en-US"/>
              <a:t>   </a:t>
            </a:r>
          </a:p>
          <a:p>
            <a:r>
              <a:rPr lang="en-US"/>
              <a:t> </a:t>
            </a:r>
          </a:p>
          <a:p>
            <a:endParaRPr lang="en-US"/>
          </a:p>
          <a:p>
            <a:r>
              <a:rPr lang="en-US"/>
              <a:t>What Community College Developmental Mathematics Students Understand about Mathematics James W. Stigler, Karen B. Givvin, and Belinda J. Thompson University of California, Los Angeles</a:t>
            </a:r>
          </a:p>
          <a:p>
            <a:endParaRPr lang="en-US"/>
          </a:p>
          <a:p>
            <a:r>
              <a:rPr lang="en-US" err="1"/>
              <a:t>Stilgler</a:t>
            </a:r>
            <a:r>
              <a:rPr lang="en-US"/>
              <a:t>, J. W., </a:t>
            </a:r>
            <a:r>
              <a:rPr lang="en-US" err="1"/>
              <a:t>Givvin</a:t>
            </a:r>
            <a:r>
              <a:rPr lang="en-US"/>
              <a:t>, K. B., &amp; Thompson, B. J. (2010, May). “What Community College Developmental Mathematics Students Understand About Mathematics.” </a:t>
            </a:r>
            <a:r>
              <a:rPr lang="en-US" err="1"/>
              <a:t>MathAMATYC</a:t>
            </a:r>
            <a:r>
              <a:rPr lang="en-US"/>
              <a:t> Educator. Retrieved from https://www.carnegiefoundation.org/wp-content/uploads/2013/05/stigler_dev-math.pdf</a:t>
            </a:r>
          </a:p>
          <a:p>
            <a:endParaRPr lang="en-US"/>
          </a:p>
          <a:p>
            <a:r>
              <a:rPr lang="en-US"/>
              <a:t>Students can successfully answer questions that are presented *as they would expect them to be presented.*   Adding a fraction and a decimal, though?   That requires basic understanding.  </a:t>
            </a:r>
          </a:p>
          <a:p>
            <a:r>
              <a:rPr lang="en-US"/>
              <a:t>There are many, many other resources that show that no, we really *do* have a lot of students who want to go to college, but don’t have the math knowledge to succeed in college level math. </a:t>
            </a:r>
          </a:p>
          <a:p>
            <a:endParaRPr lang="en-US"/>
          </a:p>
          <a:p>
            <a:endParaRPr lang="en-US"/>
          </a:p>
        </p:txBody>
      </p:sp>
      <p:sp>
        <p:nvSpPr>
          <p:cNvPr id="4" name="Slide Number Placeholder 3">
            <a:extLst>
              <a:ext uri="{FF2B5EF4-FFF2-40B4-BE49-F238E27FC236}">
                <a16:creationId xmlns:a16="http://schemas.microsoft.com/office/drawing/2014/main" id="{36A6A117-4781-95F1-CD35-5E8F0D8BF18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760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 Another question:  This is a meta-analysis of research on developmental education from the Institute of Educational Sciences.   They noted 6 different recommendations and described the best ways to implement them.  They also noted which of the recommendations had the best evidence to support implementing these measures. </a:t>
            </a:r>
          </a:p>
          <a:p>
            <a:pPr marL="0" indent="0"/>
            <a:endParaRPr lang="en-US"/>
          </a:p>
          <a:p>
            <a:r>
              <a:rPr lang="en-US"/>
              <a:t>The goal of this practice guide is to </a:t>
            </a:r>
            <a:r>
              <a:rPr lang="en-US" err="1"/>
              <a:t>pres</a:t>
            </a:r>
            <a:r>
              <a:rPr lang="en-US"/>
              <a:t>-</a:t>
            </a:r>
          </a:p>
          <a:p>
            <a:r>
              <a:rPr lang="en-US" err="1"/>
              <a:t>ent</a:t>
            </a:r>
            <a:r>
              <a:rPr lang="en-US"/>
              <a:t> rigorously and systematically reviewed</a:t>
            </a:r>
          </a:p>
          <a:p>
            <a:r>
              <a:rPr lang="en-US"/>
              <a:t>evidence in support of practical </a:t>
            </a:r>
            <a:r>
              <a:rPr lang="en-US" err="1"/>
              <a:t>recommenda</a:t>
            </a:r>
            <a:r>
              <a:rPr lang="en-US"/>
              <a:t>-</a:t>
            </a:r>
          </a:p>
          <a:p>
            <a:r>
              <a:rPr lang="en-US" err="1"/>
              <a:t>tions</a:t>
            </a:r>
            <a:r>
              <a:rPr lang="en-US"/>
              <a:t> for improving outcomes for students</a:t>
            </a:r>
          </a:p>
          <a:p>
            <a:r>
              <a:rPr lang="en-US"/>
              <a:t>at-risk for, or placed into, developmental</a:t>
            </a:r>
          </a:p>
          <a:p>
            <a:r>
              <a:rPr lang="en-US"/>
              <a:t>education. The practice guide primarily</a:t>
            </a:r>
          </a:p>
          <a:p>
            <a:r>
              <a:rPr lang="en-US"/>
              <a:t>focuses on interventions or practices aimed</a:t>
            </a:r>
          </a:p>
          <a:p>
            <a:r>
              <a:rPr lang="en-US"/>
              <a:t>at improving students’ progress through</a:t>
            </a:r>
          </a:p>
          <a:p>
            <a:r>
              <a:rPr lang="en-US"/>
              <a:t>developmental education, credit </a:t>
            </a:r>
            <a:r>
              <a:rPr lang="en-US" err="1"/>
              <a:t>accumula</a:t>
            </a:r>
            <a:r>
              <a:rPr lang="en-US"/>
              <a:t>-</a:t>
            </a:r>
          </a:p>
          <a:p>
            <a:r>
              <a:rPr lang="en-US" err="1"/>
              <a:t>tion</a:t>
            </a:r>
            <a:r>
              <a:rPr lang="en-US"/>
              <a:t> and persistence, academic achievement,</a:t>
            </a:r>
          </a:p>
          <a:p>
            <a:pPr marL="0" indent="0"/>
            <a:r>
              <a:rPr lang="en-US"/>
              <a:t>and degree attainment.</a:t>
            </a:r>
          </a:p>
          <a:p>
            <a:endParaRPr lang="en-US"/>
          </a:p>
          <a:p>
            <a:r>
              <a:rPr lang="en-US"/>
              <a:t>Bailey</a:t>
            </a:r>
            <a:r>
              <a:rPr lang="en-US">
                <a:highlight>
                  <a:srgbClr val="FFFFFF"/>
                </a:highlight>
              </a:rPr>
              <a:t>, T.R., Bashford, J., Boatman, A., Squires, J. and Weiss, M (2016).  “Strategies for Postsecondary Students in Developmental Education – A Practice Guide for College and University Administrators, Advisors, and Faculty” Institute of Educational Sciences, </a:t>
            </a:r>
            <a:r>
              <a:rPr lang="en-US">
                <a:solidFill>
                  <a:srgbClr val="1155CC"/>
                </a:solidFill>
                <a:highlight>
                  <a:srgbClr val="FFFFFF"/>
                </a:highlight>
                <a:hlinkClick r:id="rId3"/>
              </a:rPr>
              <a:t>https://ies.ed.gov/ncee/WWC/Docs/PracticeGuide/wwc_dev_ed_112916.pdf</a:t>
            </a:r>
            <a:r>
              <a:rPr lang="en-US">
                <a:highlight>
                  <a:srgbClr val="FFFFFF"/>
                </a:highlight>
              </a:rPr>
              <a:t> </a:t>
            </a:r>
            <a:endParaRPr lang="en-US"/>
          </a:p>
          <a:p>
            <a:pPr marL="0" indent="0"/>
            <a:endParaRPr lang="en-US"/>
          </a:p>
        </p:txBody>
      </p:sp>
      <p:sp>
        <p:nvSpPr>
          <p:cNvPr id="224" name="Google Shape;2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0C11B548-77F1-2F79-76DA-B2DB6F222F32}"/>
            </a:ext>
          </a:extLst>
        </p:cNvPr>
        <p:cNvGrpSpPr/>
        <p:nvPr/>
      </p:nvGrpSpPr>
      <p:grpSpPr>
        <a:xfrm>
          <a:off x="0" y="0"/>
          <a:ext cx="0" cy="0"/>
          <a:chOff x="0" y="0"/>
          <a:chExt cx="0" cy="0"/>
        </a:xfrm>
      </p:grpSpPr>
      <p:sp>
        <p:nvSpPr>
          <p:cNvPr id="222" name="Google Shape;222;p4:notes">
            <a:extLst>
              <a:ext uri="{FF2B5EF4-FFF2-40B4-BE49-F238E27FC236}">
                <a16:creationId xmlns:a16="http://schemas.microsoft.com/office/drawing/2014/main" id="{0A873813-A4BB-EE4E-F848-4A821E22B0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notes">
            <a:extLst>
              <a:ext uri="{FF2B5EF4-FFF2-40B4-BE49-F238E27FC236}">
                <a16:creationId xmlns:a16="http://schemas.microsoft.com/office/drawing/2014/main" id="{44094DB2-B82E-1319-EC44-DB5559B3EBC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   It seems our reformers  chose the practices that had minimal evidence.  In math, compression and acceleration were found to have NO evidence for recommendation.  I don't think it's a coincidence that the measures with better evidence are the ones that require more direct investment in students and instructors staff instead of consultants for course redesign and removing options.</a:t>
            </a:r>
          </a:p>
          <a:p>
            <a:endParaRPr lang="en-US"/>
          </a:p>
          <a:p>
            <a:endParaRPr lang="en-US"/>
          </a:p>
          <a:p>
            <a:r>
              <a:rPr lang="en-US"/>
              <a:t>Bailey</a:t>
            </a:r>
            <a:r>
              <a:rPr lang="en-US">
                <a:highlight>
                  <a:srgbClr val="FFFFFF"/>
                </a:highlight>
              </a:rPr>
              <a:t>, T.R., Bashford, J., Boatman, A., Squires, J. and Weiss, M (2016).  “Strategies for Postsecondary Students in Developmental Education – A Practice Guide for College and University Administrators, Advisors, and Faculty” Institute of Educational Sciences, </a:t>
            </a:r>
            <a:r>
              <a:rPr lang="en-US">
                <a:solidFill>
                  <a:srgbClr val="1155CC"/>
                </a:solidFill>
                <a:highlight>
                  <a:srgbClr val="FFFFFF"/>
                </a:highlight>
                <a:hlinkClick r:id="rId3"/>
              </a:rPr>
              <a:t>https://ies.ed.gov/ncee/WWC/Docs/PracticeGuide/wwc_dev_ed_112916.pdf</a:t>
            </a:r>
            <a:r>
              <a:rPr lang="en-US">
                <a:highlight>
                  <a:srgbClr val="FFFFFF"/>
                </a:highlight>
              </a:rPr>
              <a:t> </a:t>
            </a:r>
            <a:endParaRPr lang="en-US"/>
          </a:p>
          <a:p>
            <a:pPr marL="0" indent="0"/>
            <a:endParaRPr lang="en-US"/>
          </a:p>
        </p:txBody>
      </p:sp>
      <p:sp>
        <p:nvSpPr>
          <p:cNvPr id="224" name="Google Shape;224;p4:notes">
            <a:extLst>
              <a:ext uri="{FF2B5EF4-FFF2-40B4-BE49-F238E27FC236}">
                <a16:creationId xmlns:a16="http://schemas.microsoft.com/office/drawing/2014/main" id="{8FC4386E-5E66-7B9D-B745-64A581FF8C9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24698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26919-91B6-EEF4-33B1-22B6CFA08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B7646-50D8-061C-F100-A068A503E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E4AF6-BEA4-BF34-42B3-4D548D5F1E62}"/>
              </a:ext>
            </a:extLst>
          </p:cNvPr>
          <p:cNvSpPr>
            <a:spLocks noGrp="1"/>
          </p:cNvSpPr>
          <p:nvPr>
            <p:ph type="body" idx="1"/>
          </p:nvPr>
        </p:nvSpPr>
        <p:spPr/>
        <p:txBody>
          <a:bodyPr/>
          <a:lstStyle/>
          <a:p>
            <a:r>
              <a:rPr lang="en-US" dirty="0"/>
              <a:t>I’ve worked w/ students who had our pre-Algebra course before taking Statistics or the next Algebra courses.  It makes a world of difference. </a:t>
            </a:r>
          </a:p>
          <a:p>
            <a:r>
              <a:rPr lang="en-US" dirty="0"/>
              <a:t>Our students who  get into  the “co-req”  courses without good scores simply don’t do as well. </a:t>
            </a:r>
            <a:r>
              <a:rPr lang="en-US" dirty="0" err="1"/>
              <a:t>Consistenlty</a:t>
            </a:r>
            <a:r>
              <a:rPr lang="en-US" dirty="0"/>
              <a:t>.  We have the data.</a:t>
            </a:r>
          </a:p>
          <a:p>
            <a:pPr marL="0" indent="0">
              <a:lnSpc>
                <a:spcPct val="116666"/>
              </a:lnSpc>
            </a:pPr>
            <a:r>
              <a:rPr lang="en-US" dirty="0"/>
              <a:t>  We can build these concepts – but it takes </a:t>
            </a:r>
            <a:r>
              <a:rPr lang="en-US" dirty="0" err="1"/>
              <a:t>tme</a:t>
            </a:r>
            <a:r>
              <a:rPr lang="en-US" dirty="0"/>
              <a:t>.  Trying to do it *while also taking a college level math course* is a huge cognitive burden.  Students can end up taking Calculus 3 times because they were trying to figure out the algebra as they went.  </a:t>
            </a:r>
            <a:endParaRPr lang="en-US" dirty="0">
              <a:solidFill>
                <a:srgbClr val="444444"/>
              </a:solidFill>
            </a:endParaRPr>
          </a:p>
          <a:p>
            <a:pPr marL="0" indent="0">
              <a:lnSpc>
                <a:spcPct val="116666"/>
              </a:lnSpc>
            </a:pPr>
            <a:endParaRPr lang="en-US"/>
          </a:p>
          <a:p>
            <a:pPr marL="0" indent="0">
              <a:lnSpc>
                <a:spcPct val="116666"/>
              </a:lnSpc>
            </a:pPr>
            <a:r>
              <a:rPr lang="en-US" dirty="0"/>
              <a:t>Adults who've never wrestled with working with two variables memorize formulas for linear equations and slope and try to survive the test. When they have time to build the understanding, complex algebra and exponents are steps forward, not impossible mysteries. Systems of equations aren't the stuff of bad dreams. One of mine confessed she *likes* solving the systems of equations with different </a:t>
            </a:r>
            <a:r>
              <a:rPr lang="en-US" dirty="0" err="1"/>
              <a:t>strenthgs</a:t>
            </a:r>
            <a:r>
              <a:rPr lang="en-US" dirty="0"/>
              <a:t> of solutions. </a:t>
            </a:r>
          </a:p>
          <a:p>
            <a:pPr marL="0" indent="0">
              <a:lnSpc>
                <a:spcPct val="116666"/>
              </a:lnSpc>
            </a:pPr>
            <a:endParaRPr lang="en-US"/>
          </a:p>
          <a:p>
            <a:pPr marL="0" indent="0">
              <a:lnSpc>
                <a:spcPct val="116666"/>
              </a:lnSpc>
            </a:pPr>
            <a:endParaRPr lang="en-US"/>
          </a:p>
          <a:p>
            <a:pPr marL="0" indent="0">
              <a:lnSpc>
                <a:spcPct val="116666"/>
              </a:lnSpc>
            </a:pPr>
            <a:r>
              <a:rPr lang="en-US" dirty="0"/>
              <a:t> </a:t>
            </a:r>
            <a:r>
              <a:rPr lang="en-US" dirty="0">
                <a:solidFill>
                  <a:srgbClr val="333333"/>
                </a:solidFill>
                <a:hlinkClick r:id="rId3"/>
              </a:rPr>
              <a:t>https://ncee.org/what-does-it-really-mean-to-be-college-and-work-ready/</a:t>
            </a:r>
            <a:r>
              <a:rPr lang="en-US" dirty="0">
                <a:solidFill>
                  <a:srgbClr val="333333"/>
                </a:solidFill>
              </a:rPr>
              <a:t> </a:t>
            </a:r>
            <a:r>
              <a:rPr lang="en-US">
                <a:solidFill>
                  <a:srgbClr val="464646"/>
                </a:solidFill>
              </a:rPr>
              <a:t> National Center on Education and the Economy, </a:t>
            </a:r>
            <a:r>
              <a:rPr lang="en-US" i="1" dirty="0">
                <a:solidFill>
                  <a:srgbClr val="444444"/>
                </a:solidFill>
                <a:hlinkClick r:id="rId4"/>
              </a:rPr>
              <a:t>What Does It Really Mean to Be College and Work Ready? The Mathematics and English Literacy Required of First Year Community College Students</a:t>
            </a:r>
            <a:r>
              <a:rPr lang="en-US">
                <a:solidFill>
                  <a:srgbClr val="464646"/>
                </a:solidFill>
              </a:rPr>
              <a:t> (Washington, D.C.: National Center on Education and the Economy, May 2013).</a:t>
            </a:r>
            <a:endParaRPr lang="en-US">
              <a:solidFill>
                <a:srgbClr val="444444"/>
              </a:solidFill>
            </a:endParaRPr>
          </a:p>
          <a:p>
            <a:pPr marL="0" indent="0">
              <a:lnSpc>
                <a:spcPct val="112500"/>
              </a:lnSpc>
              <a:spcBef>
                <a:spcPts val="3600"/>
              </a:spcBef>
            </a:pPr>
            <a:r>
              <a:rPr lang="en-US" i="1">
                <a:solidFill>
                  <a:srgbClr val="333333"/>
                </a:solidFill>
              </a:rPr>
              <a:t>TOPICS:</a:t>
            </a:r>
            <a:r>
              <a:rPr lang="en-US" dirty="0">
                <a:solidFill>
                  <a:srgbClr val="333333"/>
                </a:solidFill>
              </a:rPr>
              <a:t> </a:t>
            </a:r>
            <a:endParaRPr lang="en-US" dirty="0">
              <a:solidFill>
                <a:srgbClr val="444444"/>
              </a:solidFill>
            </a:endParaRPr>
          </a:p>
          <a:p>
            <a:endParaRPr lang="en-US"/>
          </a:p>
          <a:p>
            <a:r>
              <a:rPr lang="en-US"/>
              <a:t>Make it two slides with more images </a:t>
            </a:r>
          </a:p>
        </p:txBody>
      </p:sp>
      <p:sp>
        <p:nvSpPr>
          <p:cNvPr id="4" name="Slide Number Placeholder 3">
            <a:extLst>
              <a:ext uri="{FF2B5EF4-FFF2-40B4-BE49-F238E27FC236}">
                <a16:creationId xmlns:a16="http://schemas.microsoft.com/office/drawing/2014/main" id="{F068BC08-BDE5-FDB7-5672-1E7330B55B1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0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Again, building solid proportional reasoning means teachers don't have to say, "how did they get this far and not be able to do this??"   SO many of the "Pathways" they talk about need these concepts but we're </a:t>
            </a:r>
            <a:r>
              <a:rPr lang="en-US" err="1"/>
              <a:t>supposedto</a:t>
            </a:r>
            <a:r>
              <a:rPr lang="en-US"/>
              <a:t> wedge them in between the college level content.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310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05077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6666"/>
              </a:lnSpc>
              <a:spcBef>
                <a:spcPts val="0"/>
              </a:spcBef>
              <a:spcAft>
                <a:spcPts val="0"/>
              </a:spcAft>
              <a:buClr>
                <a:srgbClr val="333333"/>
              </a:buClr>
              <a:buSzPts val="1800"/>
              <a:buFont typeface="Georgia"/>
              <a:buNone/>
            </a:pPr>
            <a:r>
              <a:rPr lang="en-US" sz="1800" b="0" i="0" u="none" strike="noStrike">
                <a:solidFill>
                  <a:srgbClr val="333333"/>
                </a:solidFill>
                <a:latin typeface="Georgia"/>
                <a:ea typeface="Georgia"/>
                <a:cs typeface="Georgia"/>
                <a:sym typeface="Georgia"/>
              </a:rPr>
              <a:t>https://ncee.org/what-does-it-really-mean-to-be-college-and-work-ready/   </a:t>
            </a:r>
            <a:r>
              <a:rPr lang="en-US" b="0" i="0">
                <a:solidFill>
                  <a:srgbClr val="464646"/>
                </a:solidFill>
                <a:latin typeface="Helvetica Neue"/>
                <a:ea typeface="Helvetica Neue"/>
                <a:cs typeface="Helvetica Neue"/>
                <a:sym typeface="Helvetica Neue"/>
              </a:rPr>
              <a:t> National Center on Education and the Economy, </a:t>
            </a:r>
            <a:r>
              <a:rPr lang="en-US" b="0" i="1" u="sng" strike="noStrike">
                <a:solidFill>
                  <a:srgbClr val="5DB5BA"/>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What Does It Really Mean to Be College and Work Ready? The Mathematics and English Literacy Required of First Year Community College Students</a:t>
            </a:r>
            <a:r>
              <a:rPr lang="en-US" b="0" i="0">
                <a:solidFill>
                  <a:srgbClr val="464646"/>
                </a:solidFill>
                <a:latin typeface="Helvetica Neue"/>
                <a:ea typeface="Helvetica Neue"/>
                <a:cs typeface="Helvetica Neue"/>
                <a:sym typeface="Helvetica Neue"/>
              </a:rPr>
              <a:t> (Washington, D.C.: National Center on Education and the Economy, May 2013).</a:t>
            </a:r>
            <a:endParaRPr/>
          </a:p>
          <a:p>
            <a:pPr marL="0" lvl="0" indent="0" algn="l" rtl="0">
              <a:lnSpc>
                <a:spcPct val="112500"/>
              </a:lnSpc>
              <a:spcBef>
                <a:spcPts val="3600"/>
              </a:spcBef>
              <a:spcAft>
                <a:spcPts val="0"/>
              </a:spcAft>
              <a:buSzPts val="1400"/>
              <a:buNone/>
            </a:pPr>
            <a:r>
              <a:rPr lang="en-US" b="0" i="1" cap="none">
                <a:solidFill>
                  <a:srgbClr val="333333"/>
                </a:solidFill>
                <a:latin typeface="Ole"/>
                <a:ea typeface="Ole"/>
                <a:cs typeface="Ole"/>
                <a:sym typeface="Ole"/>
              </a:rPr>
              <a:t>TOPICS:</a:t>
            </a:r>
            <a:r>
              <a:rPr lang="en-US" b="0" i="0">
                <a:solidFill>
                  <a:srgbClr val="333333"/>
                </a:solidFill>
                <a:latin typeface="Helvetica Neue"/>
                <a:ea typeface="Helvetica Neue"/>
                <a:cs typeface="Helvetica Neue"/>
                <a:sym typeface="Helvetica Neue"/>
              </a:rPr>
              <a:t> </a:t>
            </a:r>
            <a:endParaRPr/>
          </a:p>
          <a:p>
            <a:pPr marL="0" lvl="0" indent="0" algn="l" rtl="0">
              <a:lnSpc>
                <a:spcPct val="100000"/>
              </a:lnSpc>
              <a:spcBef>
                <a:spcPts val="750"/>
              </a:spcBef>
              <a:spcAft>
                <a:spcPts val="0"/>
              </a:spcAft>
              <a:buSzPts val="1400"/>
              <a:buNone/>
            </a:pPr>
            <a:r>
              <a:rPr lang="en-US"/>
              <a:t>  </a:t>
            </a:r>
            <a:endParaRPr/>
          </a:p>
        </p:txBody>
      </p:sp>
      <p:sp>
        <p:nvSpPr>
          <p:cNvPr id="307" name="Google Shape;3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47560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c6bb174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c6bb1744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lnSpc>
                <a:spcPct val="115000"/>
              </a:lnSpc>
              <a:spcAft>
                <a:spcPts val="1700"/>
              </a:spcAft>
              <a:buClr>
                <a:schemeClr val="dk1"/>
              </a:buClr>
              <a:buSzPts val="1100"/>
            </a:pPr>
            <a:r>
              <a:rPr lang="en-US" sz="1350" dirty="0">
                <a:solidFill>
                  <a:srgbClr val="002A3D"/>
                </a:solidFill>
                <a:highlight>
                  <a:srgbClr val="FFFFFF"/>
                </a:highlight>
              </a:rPr>
              <a:t> In 2021, The Developmental Education Reform Act was passed.  They claim it “centered dismantling systemic racism across multiple sectors, including in education </a:t>
            </a:r>
            <a:r>
              <a:rPr lang="en-US" sz="1350" dirty="0" err="1">
                <a:solidFill>
                  <a:srgbClr val="002A3D"/>
                </a:solidFill>
                <a:highlight>
                  <a:srgbClr val="FFFFFF"/>
                </a:highlight>
              </a:rPr>
              <a:t>andworkforce</a:t>
            </a:r>
            <a:r>
              <a:rPr lang="en-US" sz="1350" dirty="0">
                <a:solidFill>
                  <a:srgbClr val="002A3D"/>
                </a:solidFill>
                <a:highlight>
                  <a:srgbClr val="FFFFFF"/>
                </a:highlight>
              </a:rPr>
              <a:t> development.”  The </a:t>
            </a:r>
            <a:r>
              <a:rPr lang="en-US" sz="1350" dirty="0" err="1">
                <a:solidFill>
                  <a:srgbClr val="002A3D"/>
                </a:solidFill>
                <a:highlight>
                  <a:srgbClr val="FFFFFF"/>
                </a:highlight>
              </a:rPr>
              <a:t>mea</a:t>
            </a:r>
            <a:r>
              <a:rPr lang="en-US" sz="1350" dirty="0">
                <a:solidFill>
                  <a:srgbClr val="002A3D"/>
                </a:solidFill>
                <a:highlight>
                  <a:srgbClr val="FFFFFF"/>
                </a:highlight>
              </a:rPr>
              <a:t>t of the law:  </a:t>
            </a:r>
          </a:p>
          <a:p>
            <a:pPr marL="0" indent="0">
              <a:lnSpc>
                <a:spcPct val="115000"/>
              </a:lnSpc>
              <a:spcAft>
                <a:spcPts val="1700"/>
              </a:spcAft>
              <a:buClr>
                <a:schemeClr val="dk1"/>
              </a:buClr>
              <a:buSzPts val="1100"/>
            </a:pPr>
            <a:r>
              <a:rPr lang="en-US" sz="1350" dirty="0">
                <a:solidFill>
                  <a:srgbClr val="002A3D"/>
                </a:solidFill>
                <a:highlight>
                  <a:srgbClr val="FFFFFF"/>
                </a:highlight>
              </a:rPr>
              <a:t>Schools</a:t>
            </a:r>
            <a:r>
              <a:rPr lang="en-US" sz="1350" dirty="0">
                <a:solidFill>
                  <a:srgbClr val="002A3D"/>
                </a:solidFill>
                <a:highlight>
                  <a:srgbClr val="FFFFFF"/>
                </a:highlight>
                <a:latin typeface="Arial"/>
                <a:ea typeface="Arial"/>
                <a:cs typeface="Arial"/>
                <a:sym typeface="Arial"/>
              </a:rPr>
              <a:t> </a:t>
            </a:r>
            <a:r>
              <a:rPr lang="en-US" sz="1350" dirty="0">
                <a:solidFill>
                  <a:srgbClr val="002A3D"/>
                </a:solidFill>
                <a:highlight>
                  <a:srgbClr val="FFFFFF"/>
                </a:highlight>
              </a:rPr>
              <a:t>are  required to  </a:t>
            </a:r>
            <a:r>
              <a:rPr lang="en-US" sz="1350" dirty="0" err="1">
                <a:solidFill>
                  <a:srgbClr val="002A3D"/>
                </a:solidFill>
                <a:highlight>
                  <a:srgbClr val="FFFFFF"/>
                </a:highlight>
                <a:latin typeface="Arial"/>
                <a:ea typeface="Arial"/>
                <a:cs typeface="Arial"/>
                <a:sym typeface="Arial"/>
              </a:rPr>
              <a:t>to</a:t>
            </a:r>
            <a:r>
              <a:rPr lang="en-US" sz="1350" dirty="0">
                <a:solidFill>
                  <a:srgbClr val="002A3D"/>
                </a:solidFill>
                <a:highlight>
                  <a:srgbClr val="FFFFFF"/>
                </a:highlight>
                <a:latin typeface="Arial"/>
                <a:ea typeface="Arial"/>
                <a:cs typeface="Arial"/>
                <a:sym typeface="Arial"/>
              </a:rPr>
              <a:t> “maximize” the chances of finishing college Math and English courses in their first year.   </a:t>
            </a:r>
            <a:r>
              <a:rPr lang="en-US" sz="1200" dirty="0">
                <a:solidFill>
                  <a:srgbClr val="002A3D"/>
                </a:solidFill>
                <a:highlight>
                  <a:srgbClr val="FFFFFF"/>
                </a:highlight>
                <a:latin typeface="Arial"/>
                <a:ea typeface="Arial"/>
                <a:cs typeface="Arial"/>
                <a:sym typeface="Arial"/>
              </a:rPr>
              <a:t>I’m going to focus on Math. </a:t>
            </a:r>
            <a:endParaRPr lang="en-US" sz="1200" dirty="0">
              <a:solidFill>
                <a:srgbClr val="002A3D"/>
              </a:solidFill>
              <a:highlight>
                <a:srgbClr val="FFFFFF"/>
              </a:highlight>
              <a:latin typeface="Arial"/>
              <a:ea typeface="Arial"/>
              <a:cs typeface="Arial"/>
            </a:endParaRPr>
          </a:p>
          <a:p>
            <a:pPr marL="0" lvl="0" indent="0" algn="l" rtl="0">
              <a:lnSpc>
                <a:spcPct val="115000"/>
              </a:lnSpc>
              <a:spcBef>
                <a:spcPts val="0"/>
              </a:spcBef>
              <a:spcAft>
                <a:spcPts val="1700"/>
              </a:spcAft>
              <a:buClr>
                <a:schemeClr val="dk1"/>
              </a:buClr>
              <a:buSzPts val="1100"/>
              <a:buFont typeface="Arial"/>
              <a:buNone/>
            </a:pPr>
            <a:endParaRPr lang="en-US" sz="1200">
              <a:solidFill>
                <a:srgbClr val="002A3D"/>
              </a:solidFill>
              <a:highlight>
                <a:srgbClr val="FFFFFF"/>
              </a:highlight>
              <a:latin typeface="Arial"/>
              <a:cs typeface="Arial"/>
              <a:sym typeface="Arial"/>
            </a:endParaRPr>
          </a:p>
          <a:p>
            <a:pPr marL="0" indent="0">
              <a:lnSpc>
                <a:spcPct val="115000"/>
              </a:lnSpc>
              <a:spcAft>
                <a:spcPts val="1700"/>
              </a:spcAft>
              <a:buClr>
                <a:schemeClr val="dk1"/>
              </a:buClr>
              <a:buSzPts val="1100"/>
            </a:pPr>
            <a:r>
              <a:rPr lang="en-US" dirty="0">
                <a:solidFill>
                  <a:srgbClr val="002A3D"/>
                </a:solidFill>
                <a:highlight>
                  <a:srgbClr val="FFFFFF"/>
                </a:highlight>
              </a:rPr>
              <a:t> </a:t>
            </a:r>
            <a:r>
              <a:rPr lang="en-US" sz="1200" dirty="0">
                <a:solidFill>
                  <a:srgbClr val="002A3D"/>
                </a:solidFill>
                <a:highlight>
                  <a:srgbClr val="FFFFFF"/>
                </a:highlight>
                <a:latin typeface="Arial"/>
                <a:cs typeface="Arial"/>
                <a:sym typeface="Arial"/>
              </a:rPr>
              <a:t>  </a:t>
            </a:r>
            <a:endParaRPr dirty="0"/>
          </a:p>
        </p:txBody>
      </p:sp>
      <p:sp>
        <p:nvSpPr>
          <p:cNvPr id="168" name="Google Shape;168;g3dc6bb1744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a:extLst>
            <a:ext uri="{FF2B5EF4-FFF2-40B4-BE49-F238E27FC236}">
              <a16:creationId xmlns:a16="http://schemas.microsoft.com/office/drawing/2014/main" id="{73520C28-4835-3DFC-075F-7E58A65EE563}"/>
            </a:ext>
          </a:extLst>
        </p:cNvPr>
        <p:cNvGrpSpPr/>
        <p:nvPr/>
      </p:nvGrpSpPr>
      <p:grpSpPr>
        <a:xfrm>
          <a:off x="0" y="0"/>
          <a:ext cx="0" cy="0"/>
          <a:chOff x="0" y="0"/>
          <a:chExt cx="0" cy="0"/>
        </a:xfrm>
      </p:grpSpPr>
      <p:sp>
        <p:nvSpPr>
          <p:cNvPr id="540" name="Google Shape;540;p48:notes">
            <a:extLst>
              <a:ext uri="{FF2B5EF4-FFF2-40B4-BE49-F238E27FC236}">
                <a16:creationId xmlns:a16="http://schemas.microsoft.com/office/drawing/2014/main" id="{8A8235C8-765B-3186-1275-133D1C73F8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8:notes">
            <a:extLst>
              <a:ext uri="{FF2B5EF4-FFF2-40B4-BE49-F238E27FC236}">
                <a16:creationId xmlns:a16="http://schemas.microsoft.com/office/drawing/2014/main" id="{845375A2-3A02-1C18-2ED1-8C6C720446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75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f2ddb0d1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f2ddb0d14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defRPr/>
            </a:pPr>
            <a:r>
              <a:rPr lang="en-US" b="1" dirty="0"/>
              <a:t>The Illinois' Partnership for College Completion promotes these reforms.  PCC’s stated goal is to </a:t>
            </a:r>
            <a:r>
              <a:rPr lang="en-US" dirty="0">
                <a:solidFill>
                  <a:srgbClr val="002A3D"/>
                </a:solidFill>
                <a:highlight>
                  <a:srgbClr val="FFFFFF"/>
                </a:highlight>
              </a:rPr>
              <a:t>address disparities in college access by race and income, along with persistent and widening racial and socioeconomic disparities in college degree completion.  They've published several "progress reports" about developmental education reform.</a:t>
            </a:r>
            <a:br>
              <a:rPr lang="en-US" dirty="0">
                <a:highlight>
                  <a:srgbClr val="FFFFFF"/>
                </a:highlight>
              </a:rPr>
            </a:br>
            <a:r>
              <a:rPr lang="en-US" dirty="0">
                <a:solidFill>
                  <a:srgbClr val="002A3D"/>
                </a:solidFill>
                <a:highlight>
                  <a:srgbClr val="FFFFFF"/>
                </a:highlight>
              </a:rPr>
              <a:t>    If we examine them, we see   a very different focus: to eliminate developmental education and replace it with co-requisite college level courses. </a:t>
            </a:r>
          </a:p>
          <a:p>
            <a:pPr marL="0" indent="0">
              <a:defRPr/>
            </a:pPr>
            <a:endParaRPr lang="en-US" b="1"/>
          </a:p>
          <a:p>
            <a:pPr marL="0" indent="0">
              <a:defRPr/>
            </a:pPr>
            <a:endParaRPr lang="en-US" b="1"/>
          </a:p>
          <a:p>
            <a:pPr marL="0" indent="0">
              <a:defRPr/>
            </a:pPr>
            <a:r>
              <a:rPr lang="en-US" b="1" dirty="0"/>
              <a:t> </a:t>
            </a:r>
            <a:endParaRPr lang="en-US"/>
          </a:p>
          <a:p>
            <a:pPr marL="0" lvl="0" indent="0" algn="l" rtl="0">
              <a:spcBef>
                <a:spcPts val="0"/>
              </a:spcBef>
              <a:spcAft>
                <a:spcPts val="0"/>
              </a:spcAft>
              <a:buNone/>
            </a:pPr>
            <a:endParaRPr/>
          </a:p>
        </p:txBody>
      </p:sp>
      <p:sp>
        <p:nvSpPr>
          <p:cNvPr id="175" name="Google Shape;175;g3df2ddb0d14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048EB766-DF47-7BBF-EB26-5E3273D95079}"/>
            </a:ext>
          </a:extLst>
        </p:cNvPr>
        <p:cNvGrpSpPr/>
        <p:nvPr/>
      </p:nvGrpSpPr>
      <p:grpSpPr>
        <a:xfrm>
          <a:off x="0" y="0"/>
          <a:ext cx="0" cy="0"/>
          <a:chOff x="0" y="0"/>
          <a:chExt cx="0" cy="0"/>
        </a:xfrm>
      </p:grpSpPr>
      <p:sp>
        <p:nvSpPr>
          <p:cNvPr id="173" name="Google Shape;173;g3df2ddb0d14_0_34:notes">
            <a:extLst>
              <a:ext uri="{FF2B5EF4-FFF2-40B4-BE49-F238E27FC236}">
                <a16:creationId xmlns:a16="http://schemas.microsoft.com/office/drawing/2014/main" id="{531A8C2D-2D7D-D86A-F589-658A2A5C3D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f2ddb0d14_0_34:notes">
            <a:extLst>
              <a:ext uri="{FF2B5EF4-FFF2-40B4-BE49-F238E27FC236}">
                <a16:creationId xmlns:a16="http://schemas.microsoft.com/office/drawing/2014/main" id="{8429A987-D434-8DBE-A662-5C41B9B9AE3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defRPr/>
            </a:pPr>
            <a:r>
              <a:rPr lang="en-US" b="1">
                <a:solidFill>
                  <a:srgbClr val="000000"/>
                </a:solidFill>
              </a:rPr>
              <a:t> </a:t>
            </a:r>
          </a:p>
          <a:p>
            <a:pPr marL="0" indent="0">
              <a:defRPr/>
            </a:pPr>
            <a:endParaRPr lang="en-US" b="1"/>
          </a:p>
          <a:p>
            <a:pPr marL="0" indent="0">
              <a:defRPr/>
            </a:pPr>
            <a:endParaRPr lang="en-US" b="1"/>
          </a:p>
          <a:p>
            <a:pPr marL="0" indent="0">
              <a:defRPr/>
            </a:pPr>
            <a:r>
              <a:rPr lang="en-US" b="1"/>
              <a:t>goals are consistent with: </a:t>
            </a: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denying the very real inequities in our K-12 schools for  preparation for college, especially in Math.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They want to remove opportunities to build competence and confidence;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They encourage “pathways” with less demanding math skills. </a:t>
            </a:r>
          </a:p>
          <a:p>
            <a:pPr marL="0" indent="0">
              <a:defRPr/>
            </a:pPr>
            <a:r>
              <a:rPr lang="en-US" b="1"/>
              <a:t>“Success” is – </a:t>
            </a:r>
            <a:r>
              <a:rPr lang="en-US" b="1" err="1"/>
              <a:t>finighing</a:t>
            </a:r>
            <a:r>
              <a:rPr lang="en-US" b="1"/>
              <a:t> either English or math the first year.   That’s it.  </a:t>
            </a:r>
          </a:p>
          <a:p>
            <a:pPr marL="0" indent="0">
              <a:defRPr/>
            </a:pPr>
            <a:r>
              <a:rPr lang="en-US" b="1"/>
              <a:t>They don't look at statistically comparable populations to support that co-requisites are better.</a:t>
            </a:r>
            <a:endParaRPr lang="en-US"/>
          </a:p>
          <a:p>
            <a:pPr marL="0" indent="0">
              <a:defRPr/>
            </a:pPr>
            <a:r>
              <a:rPr lang="en-US" b="1"/>
              <a:t> They don’t look past the first year or at other indicators of academic success. </a:t>
            </a: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They want less use of standardized tests – a major source of accountability.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 </a:t>
            </a:r>
          </a:p>
          <a:p>
            <a:pPr marL="0" lvl="0" indent="0" algn="l" rtl="0">
              <a:spcBef>
                <a:spcPts val="0"/>
              </a:spcBef>
              <a:spcAft>
                <a:spcPts val="0"/>
              </a:spcAft>
              <a:buNone/>
            </a:pPr>
            <a:endParaRPr/>
          </a:p>
        </p:txBody>
      </p:sp>
      <p:sp>
        <p:nvSpPr>
          <p:cNvPr id="175" name="Google Shape;175;g3df2ddb0d14_0_34:notes">
            <a:extLst>
              <a:ext uri="{FF2B5EF4-FFF2-40B4-BE49-F238E27FC236}">
                <a16:creationId xmlns:a16="http://schemas.microsoft.com/office/drawing/2014/main" id="{5987D79F-EEFC-BB89-BC36-F1A5742AA02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361370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C29797AA-E5F7-E22E-7D01-0DB9754F4B82}"/>
            </a:ext>
          </a:extLst>
        </p:cNvPr>
        <p:cNvGrpSpPr/>
        <p:nvPr/>
      </p:nvGrpSpPr>
      <p:grpSpPr>
        <a:xfrm>
          <a:off x="0" y="0"/>
          <a:ext cx="0" cy="0"/>
          <a:chOff x="0" y="0"/>
          <a:chExt cx="0" cy="0"/>
        </a:xfrm>
      </p:grpSpPr>
      <p:sp>
        <p:nvSpPr>
          <p:cNvPr id="346" name="Google Shape;346;p18:notes">
            <a:extLst>
              <a:ext uri="{FF2B5EF4-FFF2-40B4-BE49-F238E27FC236}">
                <a16:creationId xmlns:a16="http://schemas.microsoft.com/office/drawing/2014/main" id="{9F2E56DC-148E-621F-5A8F-C29A8D5324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a:extLst>
              <a:ext uri="{FF2B5EF4-FFF2-40B4-BE49-F238E27FC236}">
                <a16:creationId xmlns:a16="http://schemas.microsoft.com/office/drawing/2014/main" id="{F9F239A5-FA35-788B-B0BE-4C964E9A6B2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a:t>
            </a:r>
            <a:r>
              <a:rPr lang="en-US" dirty="0" err="1"/>
              <a:t>develeopmental</a:t>
            </a:r>
            <a:r>
              <a:rPr lang="en-US" dirty="0"/>
              <a:t> math we need to reform:    Blocking that door to that </a:t>
            </a:r>
            <a:r>
              <a:rPr lang="en-US" dirty="0" err="1"/>
              <a:t>smooooth</a:t>
            </a:r>
            <a:r>
              <a:rPr lang="en-US" dirty="0"/>
              <a:t> road to college level math!!!   That’s their picture.   They’ll say – anecdotally – that students “just need a little review”… that they *took* Calculus but forgot some. </a:t>
            </a:r>
            <a:br>
              <a:rPr lang="en-US" dirty="0"/>
            </a:br>
            <a:r>
              <a:rPr lang="en-US" dirty="0"/>
              <a:t>That is simply not a realistic picture.    The unspoken part:   if you need more than a quick review, we don’t think you belong here. You're probably not college material.  (I don't think I said this; I might have). </a:t>
            </a:r>
          </a:p>
          <a:p>
            <a:endParaRPr lang="en-US"/>
          </a:p>
          <a:p>
            <a:pPr marL="0" lvl="0" indent="0" algn="l" rtl="0">
              <a:lnSpc>
                <a:spcPct val="100000"/>
              </a:lnSpc>
              <a:spcBef>
                <a:spcPts val="0"/>
              </a:spcBef>
              <a:spcAft>
                <a:spcPts val="0"/>
              </a:spcAft>
              <a:buSzPts val="1400"/>
              <a:buNone/>
            </a:pPr>
            <a:r>
              <a:rPr lang="en-US" dirty="0"/>
              <a:t> </a:t>
            </a:r>
            <a:endParaRPr dirty="0"/>
          </a:p>
        </p:txBody>
      </p:sp>
      <p:sp>
        <p:nvSpPr>
          <p:cNvPr id="348" name="Google Shape;348;p18:notes">
            <a:extLst>
              <a:ext uri="{FF2B5EF4-FFF2-40B4-BE49-F238E27FC236}">
                <a16:creationId xmlns:a16="http://schemas.microsoft.com/office/drawing/2014/main" id="{9B716685-D3A6-79E7-E034-39377611AC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1781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  Let’s start with:  From one of its founders --  shouldn’t be a </a:t>
            </a:r>
            <a:r>
              <a:rPr lang="en-US" err="1"/>
              <a:t>euphemeism</a:t>
            </a:r>
            <a:r>
              <a:rPr lang="en-US"/>
              <a:t> for “remedial education”   </a:t>
            </a:r>
            <a:endParaRPr/>
          </a:p>
        </p:txBody>
      </p:sp>
      <p:sp>
        <p:nvSpPr>
          <p:cNvPr id="161" name="Google Shape;1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7697-52D6-88C6-F5F4-7D748761E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E1000-556F-F7DB-8EE0-1201F7DF0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49F7D-48C4-D68C-78B1-C45C1A982927}"/>
              </a:ext>
            </a:extLst>
          </p:cNvPr>
          <p:cNvSpPr>
            <a:spLocks noGrp="1"/>
          </p:cNvSpPr>
          <p:nvPr>
            <p:ph type="body" idx="1"/>
          </p:nvPr>
        </p:nvSpPr>
        <p:spPr/>
        <p:txBody>
          <a:bodyPr/>
          <a:lstStyle/>
          <a:p>
            <a:r>
              <a:rPr lang="en-US" dirty="0"/>
              <a:t>Their second progress report helps make that view painfully clear:   the only “barrier” to success in math and English to them are the *courses* to teach those skills.  Again, Their primary goal is to eliminate developmental education. </a:t>
            </a:r>
          </a:p>
          <a:p>
            <a:endParaRPr lang="en-US"/>
          </a:p>
          <a:p>
            <a:endParaRPr lang="en-US"/>
          </a:p>
          <a:p>
            <a:r>
              <a:rPr lang="en-US"/>
              <a:t>So,  "Progress" is having lower enrollment in dev ed, higher in co-requisite.</a:t>
            </a:r>
          </a:p>
          <a:p>
            <a:r>
              <a:rPr lang="en-US" dirty="0"/>
              <a:t>"Multiple measures" originally meant using more than one measure – more information. They insist that 'multiple measures"  means meeting one criterion in </a:t>
            </a:r>
            <a:r>
              <a:rPr lang="en-US" dirty="0" err="1"/>
              <a:t>anyof</a:t>
            </a:r>
            <a:r>
              <a:rPr lang="en-US" dirty="0"/>
              <a:t> the measures means not enrolling in </a:t>
            </a:r>
            <a:r>
              <a:rPr lang="en-US" dirty="0" err="1"/>
              <a:t>developemntal</a:t>
            </a:r>
            <a:r>
              <a:rPr lang="en-US" dirty="0"/>
              <a:t> course. </a:t>
            </a:r>
          </a:p>
          <a:p>
            <a:r>
              <a:rPr lang="en-US" dirty="0"/>
              <a:t>    They even go so far as to say NOBODY should take even a semester of a developmental course; that the first </a:t>
            </a:r>
            <a:r>
              <a:rPr lang="en-US" dirty="0" err="1"/>
              <a:t>semseter</a:t>
            </a:r>
            <a:r>
              <a:rPr lang="en-US" dirty="0"/>
              <a:t> is not a "grace period" where students could be enrolled in developmental courses and complete the college </a:t>
            </a:r>
            <a:r>
              <a:rPr lang="en-US" dirty="0" err="1"/>
              <a:t>leevl</a:t>
            </a:r>
            <a:r>
              <a:rPr lang="en-US" dirty="0"/>
              <a:t> course the next semester. </a:t>
            </a:r>
          </a:p>
          <a:p>
            <a:r>
              <a:rPr lang="en-US" dirty="0"/>
              <a:t>They simply do not believe that anybody would benefit from courses designed to address their missed opportunities in K-12</a:t>
            </a:r>
          </a:p>
        </p:txBody>
      </p:sp>
      <p:sp>
        <p:nvSpPr>
          <p:cNvPr id="4" name="Slide Number Placeholder 3">
            <a:extLst>
              <a:ext uri="{FF2B5EF4-FFF2-40B4-BE49-F238E27FC236}">
                <a16:creationId xmlns:a16="http://schemas.microsoft.com/office/drawing/2014/main" id="{30775B23-D635-C068-8E9F-21712F9206F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016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dc6bb1744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dc6bb1744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Yes, they *do* have some points that are related to the student performance.  They claim co-requisites yielded better outcomes;  that's highly questionable. </a:t>
            </a:r>
          </a:p>
          <a:p>
            <a:pPr marL="0" indent="0"/>
            <a:r>
              <a:rPr lang="en-US"/>
              <a:t>    They note that equity gaps and barriers to student success remain.   However, their “solutions” don’t address those barriers.  But let’s start with: what about “Corequisite models yielded better outcomes?   </a:t>
            </a:r>
            <a:endParaRPr/>
          </a:p>
        </p:txBody>
      </p:sp>
      <p:sp>
        <p:nvSpPr>
          <p:cNvPr id="195" name="Google Shape;195;g3dc6bb1744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df2ddb0d1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df2ddb0d1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 They said in the co-requisite model, 60% passed a math or </a:t>
            </a:r>
            <a:r>
              <a:rPr lang="en-US" err="1"/>
              <a:t>english</a:t>
            </a:r>
            <a:r>
              <a:rPr lang="en-US"/>
              <a:t> gateway course in their first year, compared with fewer than 20% in traditional models </a:t>
            </a:r>
          </a:p>
          <a:p>
            <a:pPr marL="0" indent="0"/>
            <a:r>
              <a:rPr lang="en-US"/>
              <a:t>   Students of color and students from low-</a:t>
            </a:r>
            <a:r>
              <a:rPr lang="en-US" err="1"/>
              <a:t>incomebackgrounds</a:t>
            </a:r>
            <a:r>
              <a:rPr lang="en-US"/>
              <a:t> in corequisite models were 4–7 times </a:t>
            </a:r>
            <a:r>
              <a:rPr lang="en-US" err="1"/>
              <a:t>morelikely</a:t>
            </a:r>
            <a:r>
              <a:rPr lang="en-US"/>
              <a:t> to pass a math or English gateway course in their </a:t>
            </a:r>
            <a:r>
              <a:rPr lang="en-US" err="1"/>
              <a:t>firstyear</a:t>
            </a:r>
            <a:r>
              <a:rPr lang="en-US"/>
              <a:t>. </a:t>
            </a:r>
          </a:p>
          <a:p>
            <a:pPr marL="0" indent="0"/>
            <a:endParaRPr lang="en-US"/>
          </a:p>
          <a:p>
            <a:pPr marL="0" indent="0"/>
            <a:br>
              <a:rPr lang="en-US"/>
            </a:br>
            <a:r>
              <a:rPr lang="en-US"/>
              <a:t>We switched from “and” to “or” – and we don’t know </a:t>
            </a:r>
            <a:r>
              <a:rPr lang="en-US" err="1"/>
              <a:t>hwo</a:t>
            </a:r>
            <a:r>
              <a:rPr lang="en-US"/>
              <a:t> the folks did in Math. </a:t>
            </a:r>
          </a:p>
          <a:p>
            <a:pPr marL="0" lvl="0" indent="0" algn="l" rtl="0">
              <a:spcBef>
                <a:spcPts val="0"/>
              </a:spcBef>
              <a:spcAft>
                <a:spcPts val="0"/>
              </a:spcAft>
              <a:buNone/>
            </a:pPr>
            <a:r>
              <a:rPr lang="en-US"/>
              <a:t>Typical of “successful” results with students of color and low income backgrounds, they do not give us the actual success rate – only that it got better.  </a:t>
            </a:r>
          </a:p>
          <a:p>
            <a:pPr marL="0" lvl="0" indent="0" algn="l" rtl="0">
              <a:spcBef>
                <a:spcPts val="0"/>
              </a:spcBef>
              <a:spcAft>
                <a:spcPts val="0"/>
              </a:spcAft>
              <a:buNone/>
            </a:pPr>
            <a:r>
              <a:rPr lang="en-US"/>
              <a:t>This is because it is usually still very bad. </a:t>
            </a:r>
          </a:p>
          <a:p>
            <a:pPr marL="0" lvl="0" indent="0" algn="l" rtl="0">
              <a:spcBef>
                <a:spcPts val="0"/>
              </a:spcBef>
              <a:spcAft>
                <a:spcPts val="0"/>
              </a:spcAft>
              <a:buNone/>
            </a:pPr>
            <a:r>
              <a:rPr lang="en-US"/>
              <a:t>They also do not split up the students with different levels of preparation.  The students who *almost* qualify do, indeed, have a higher success rate when they’re given support and courses are redesigned.  </a:t>
            </a:r>
          </a:p>
          <a:p>
            <a:pPr marL="0" lvl="0" indent="0" algn="l" rtl="0">
              <a:spcBef>
                <a:spcPts val="0"/>
              </a:spcBef>
              <a:spcAft>
                <a:spcPts val="0"/>
              </a:spcAft>
              <a:buNone/>
            </a:pPr>
            <a:r>
              <a:rPr lang="en-US"/>
              <a:t>What about the rest of them? </a:t>
            </a:r>
          </a:p>
          <a:p>
            <a:pPr marL="0" lvl="0" indent="0" algn="l" rtl="0">
              <a:spcBef>
                <a:spcPts val="0"/>
              </a:spcBef>
              <a:spcAft>
                <a:spcPts val="0"/>
              </a:spcAft>
              <a:buNone/>
            </a:pPr>
            <a:endParaRPr/>
          </a:p>
        </p:txBody>
      </p:sp>
      <p:sp>
        <p:nvSpPr>
          <p:cNvPr id="202" name="Google Shape;202;g3df2ddb0d1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58"/>
          <p:cNvGrpSpPr/>
          <p:nvPr/>
        </p:nvGrpSpPr>
        <p:grpSpPr>
          <a:xfrm>
            <a:off x="0" y="-8467"/>
            <a:ext cx="12192000" cy="6866467"/>
            <a:chOff x="0" y="-8467"/>
            <a:chExt cx="12192000" cy="6866467"/>
          </a:xfrm>
        </p:grpSpPr>
        <p:cxnSp>
          <p:nvCxnSpPr>
            <p:cNvPr id="28" name="Google Shape;28;p5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5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5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1" name="Google Shape;31;p5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2" name="Google Shape;32;p5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3" name="Google Shape;33;p5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4" name="Google Shape;34;p5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5" name="Google Shape;35;p5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6" name="Google Shape;36;p5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7" name="Google Shape;37;p58"/>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grpSp>
      <p:sp>
        <p:nvSpPr>
          <p:cNvPr id="38" name="Google Shape;38;p5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5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6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7"/>
          <p:cNvSpPr>
            <a:spLocks noGrp="1"/>
          </p:cNvSpPr>
          <p:nvPr>
            <p:ph type="pic" idx="2"/>
          </p:nvPr>
        </p:nvSpPr>
        <p:spPr>
          <a:xfrm>
            <a:off x="677334" y="609600"/>
            <a:ext cx="8596668" cy="3845718"/>
          </a:xfrm>
          <a:prstGeom prst="rect">
            <a:avLst/>
          </a:prstGeom>
          <a:noFill/>
          <a:ln>
            <a:noFill/>
          </a:ln>
        </p:spPr>
      </p:sp>
      <p:sp>
        <p:nvSpPr>
          <p:cNvPr id="98" name="Google Shape;98;p6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9" name="Google Shape;99;p6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2"/>
        <p:cNvGrpSpPr/>
        <p:nvPr/>
      </p:nvGrpSpPr>
      <p:grpSpPr>
        <a:xfrm>
          <a:off x="0" y="0"/>
          <a:ext cx="0" cy="0"/>
          <a:chOff x="0" y="0"/>
          <a:chExt cx="0" cy="0"/>
        </a:xfrm>
      </p:grpSpPr>
      <p:sp>
        <p:nvSpPr>
          <p:cNvPr id="103" name="Google Shape;103;p6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5" name="Google Shape;105;p6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8"/>
        <p:cNvGrpSpPr/>
        <p:nvPr/>
      </p:nvGrpSpPr>
      <p:grpSpPr>
        <a:xfrm>
          <a:off x="0" y="0"/>
          <a:ext cx="0" cy="0"/>
          <a:chOff x="0" y="0"/>
          <a:chExt cx="0" cy="0"/>
        </a:xfrm>
      </p:grpSpPr>
      <p:sp>
        <p:nvSpPr>
          <p:cNvPr id="109" name="Google Shape;109;p6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1" name="Google Shape;111;p6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6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6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6" name="Google Shape;116;p6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800" b="0" i="0" u="none" strike="noStrike" cap="none">
              <a:solidFill>
                <a:srgbClr val="7EC0DB"/>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7"/>
        <p:cNvGrpSpPr/>
        <p:nvPr/>
      </p:nvGrpSpPr>
      <p:grpSpPr>
        <a:xfrm>
          <a:off x="0" y="0"/>
          <a:ext cx="0" cy="0"/>
          <a:chOff x="0" y="0"/>
          <a:chExt cx="0" cy="0"/>
        </a:xfrm>
      </p:grpSpPr>
      <p:sp>
        <p:nvSpPr>
          <p:cNvPr id="118" name="Google Shape;118;p7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0" name="Google Shape;120;p7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7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3"/>
        <p:cNvGrpSpPr/>
        <p:nvPr/>
      </p:nvGrpSpPr>
      <p:grpSpPr>
        <a:xfrm>
          <a:off x="0" y="0"/>
          <a:ext cx="0" cy="0"/>
          <a:chOff x="0" y="0"/>
          <a:chExt cx="0" cy="0"/>
        </a:xfrm>
      </p:grpSpPr>
      <p:sp>
        <p:nvSpPr>
          <p:cNvPr id="124" name="Google Shape;124;p7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6" name="Google Shape;126;p7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7" name="Google Shape;127;p7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7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1" name="Google Shape;131;p7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2"/>
        <p:cNvGrpSpPr/>
        <p:nvPr/>
      </p:nvGrpSpPr>
      <p:grpSpPr>
        <a:xfrm>
          <a:off x="0" y="0"/>
          <a:ext cx="0" cy="0"/>
          <a:chOff x="0" y="0"/>
          <a:chExt cx="0" cy="0"/>
        </a:xfrm>
      </p:grpSpPr>
      <p:sp>
        <p:nvSpPr>
          <p:cNvPr id="133" name="Google Shape;133;p7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7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5" name="Google Shape;135;p7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36" name="Google Shape;136;p7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p7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2" name="Google Shape;142;p7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7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p7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7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8" name="Google Shape;148;p7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5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5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7" name="Google Shape;57;p6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6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9" name="Google Shape;59;p6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0" name="Google Shape;60;p6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3"/>
        <p:cNvGrpSpPr/>
        <p:nvPr/>
      </p:nvGrpSpPr>
      <p:grpSpPr>
        <a:xfrm>
          <a:off x="0" y="0"/>
          <a:ext cx="0" cy="0"/>
          <a:chOff x="0" y="0"/>
          <a:chExt cx="0" cy="0"/>
        </a:xfrm>
      </p:grpSpPr>
      <p:sp>
        <p:nvSpPr>
          <p:cNvPr id="64" name="Google Shape;64;p62"/>
          <p:cNvSpPr txBox="1">
            <a:spLocks noGrp="1"/>
          </p:cNvSpPr>
          <p:nvPr>
            <p:ph type="title"/>
          </p:nvPr>
        </p:nvSpPr>
        <p:spPr>
          <a:xfrm>
            <a:off x="1999716" y="365125"/>
            <a:ext cx="6383708" cy="132556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62"/>
          <p:cNvSpPr txBox="1">
            <a:spLocks noGrp="1"/>
          </p:cNvSpPr>
          <p:nvPr>
            <p:ph type="body" idx="1"/>
          </p:nvPr>
        </p:nvSpPr>
        <p:spPr>
          <a:xfrm>
            <a:off x="3238856" y="2178732"/>
            <a:ext cx="4324453" cy="914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SzPts val="1600"/>
              <a:buChar char="►"/>
              <a:defRPr sz="2000"/>
            </a:lvl1pPr>
            <a:lvl2pPr marL="914400" lvl="1" indent="-289560" algn="l">
              <a:lnSpc>
                <a:spcPct val="100000"/>
              </a:lnSpc>
              <a:spcBef>
                <a:spcPts val="1000"/>
              </a:spcBef>
              <a:spcAft>
                <a:spcPts val="0"/>
              </a:spcAft>
              <a:buSzPts val="960"/>
              <a:buChar char="►"/>
              <a:defRPr sz="1200"/>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9" name="Google Shape;69;p62"/>
          <p:cNvSpPr txBox="1">
            <a:spLocks noGrp="1"/>
          </p:cNvSpPr>
          <p:nvPr>
            <p:ph type="body" idx="2"/>
          </p:nvPr>
        </p:nvSpPr>
        <p:spPr>
          <a:xfrm>
            <a:off x="9126537" y="623888"/>
            <a:ext cx="1376243" cy="914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240"/>
              <a:buNone/>
              <a:defRPr sz="2800"/>
            </a:lvl1pPr>
            <a:lvl2pPr marL="914400" lvl="1" indent="-228600" algn="l">
              <a:lnSpc>
                <a:spcPct val="100000"/>
              </a:lnSpc>
              <a:spcBef>
                <a:spcPts val="1000"/>
              </a:spcBef>
              <a:spcAft>
                <a:spcPts val="0"/>
              </a:spcAft>
              <a:buSzPts val="1280"/>
              <a:buNone/>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62"/>
          <p:cNvSpPr txBox="1">
            <a:spLocks noGrp="1"/>
          </p:cNvSpPr>
          <p:nvPr>
            <p:ph type="body" idx="3"/>
          </p:nvPr>
        </p:nvSpPr>
        <p:spPr>
          <a:xfrm>
            <a:off x="9290049" y="1854200"/>
            <a:ext cx="1376243" cy="812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63"/>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3"/>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4" name="Google Shape;74;p6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6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6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1" name="Google Shape;81;p6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6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6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1" name="Google Shape;91;p6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2" name="Google Shape;92;p6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57"/>
          <p:cNvGrpSpPr/>
          <p:nvPr/>
        </p:nvGrpSpPr>
        <p:grpSpPr>
          <a:xfrm>
            <a:off x="0" y="-8467"/>
            <a:ext cx="12192000" cy="6866467"/>
            <a:chOff x="0" y="-8467"/>
            <a:chExt cx="12192000" cy="6866467"/>
          </a:xfrm>
        </p:grpSpPr>
        <p:cxnSp>
          <p:nvCxnSpPr>
            <p:cNvPr id="11" name="Google Shape;11;p5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5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5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 name="Google Shape;14;p5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5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6" name="Google Shape;16;p5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7" name="Google Shape;17;p5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8" name="Google Shape;18;p5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9" name="Google Shape;19;p5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0" name="Google Shape;20;p57"/>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grpSp>
      <p:sp>
        <p:nvSpPr>
          <p:cNvPr id="21" name="Google Shape;21;p5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5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5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5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td.ohiolink.edu/acprod/odb_etd/ws/send_file/send?accession=dayton1365611799&amp;disposition=inline"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ujones@parkaln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ctrTitle"/>
          </p:nvPr>
        </p:nvSpPr>
        <p:spPr>
          <a:xfrm>
            <a:off x="1507067" y="3515"/>
            <a:ext cx="7766936" cy="164630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0000"/>
              </a:buClr>
              <a:buSzPts val="1800"/>
              <a:buFont typeface="Arial"/>
              <a:buNone/>
            </a:pPr>
            <a:r>
              <a:rPr lang="en-US" sz="1800" b="1" i="0" u="none" strike="noStrike">
                <a:solidFill>
                  <a:srgbClr val="000000"/>
                </a:solidFill>
                <a:latin typeface="Arial"/>
                <a:ea typeface="Arial"/>
                <a:cs typeface="Arial"/>
                <a:sym typeface="Arial"/>
              </a:rPr>
              <a:t>Developmental mathematics reform and </a:t>
            </a:r>
            <a:r>
              <a:rPr lang="en-US" sz="1800" b="1">
                <a:solidFill>
                  <a:srgbClr val="000000"/>
                </a:solidFill>
                <a:latin typeface="Arial"/>
                <a:ea typeface="Arial"/>
                <a:cs typeface="Arial"/>
                <a:sym typeface="Arial"/>
              </a:rPr>
              <a:t>Math:   What is progress? </a:t>
            </a:r>
            <a:endParaRPr/>
          </a:p>
        </p:txBody>
      </p:sp>
      <p:sp>
        <p:nvSpPr>
          <p:cNvPr id="157" name="Google Shape;157;p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indent="0" algn="l">
              <a:spcBef>
                <a:spcPts val="0"/>
              </a:spcBef>
            </a:pPr>
            <a:r>
              <a:rPr lang="en-US"/>
              <a:t>Susan Jones, M.Ed. </a:t>
            </a:r>
            <a:br>
              <a:rPr lang="en-US" dirty="0"/>
            </a:br>
            <a:r>
              <a:rPr lang="en-US"/>
              <a:t>Parkland College Learning Commons</a:t>
            </a:r>
            <a:br>
              <a:rPr lang="en-US" dirty="0"/>
            </a:br>
            <a:r>
              <a:rPr lang="en-US" dirty="0"/>
              <a:t>Champaign, 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df2ddb0d14_0_1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Just a few issues with their interpretation of success: </a:t>
            </a:r>
            <a:endParaRPr/>
          </a:p>
        </p:txBody>
      </p:sp>
      <p:sp>
        <p:nvSpPr>
          <p:cNvPr id="205" name="Google Shape;205;g3df2ddb0d14_0_12"/>
          <p:cNvSpPr/>
          <p:nvPr/>
        </p:nvSpPr>
        <p:spPr>
          <a:xfrm>
            <a:off x="769400" y="2179949"/>
            <a:ext cx="8596800" cy="393275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1" fontAlgn="base"/>
            <a:r>
              <a:rPr lang="en-US" sz="2400"/>
              <a:t>Corequisite models 60% passed a math </a:t>
            </a:r>
            <a:r>
              <a:rPr lang="en-US" sz="2400" b="1"/>
              <a:t>or</a:t>
            </a:r>
            <a:r>
              <a:rPr lang="en-US" sz="2400"/>
              <a:t> English gateway course in their first year, compared with fewer than 20% in traditional models. </a:t>
            </a:r>
          </a:p>
          <a:p>
            <a:pPr lvl="1"/>
            <a:endParaRPr lang="en-US" sz="2400"/>
          </a:p>
          <a:p>
            <a:pPr lvl="1" fontAlgn="base"/>
            <a:r>
              <a:rPr lang="en-US" sz="2400"/>
              <a:t>Students of color and students from low-income backgrounds in corequisite models were 4–7 times more likely to pass a math or English gateway course in their first year.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47DF3848-0D52-EA44-1E37-8B93D1882BCB}"/>
            </a:ext>
          </a:extLst>
        </p:cNvPr>
        <p:cNvGrpSpPr/>
        <p:nvPr/>
      </p:nvGrpSpPr>
      <p:grpSpPr>
        <a:xfrm>
          <a:off x="0" y="0"/>
          <a:ext cx="0" cy="0"/>
          <a:chOff x="0" y="0"/>
          <a:chExt cx="0" cy="0"/>
        </a:xfrm>
      </p:grpSpPr>
      <p:sp>
        <p:nvSpPr>
          <p:cNvPr id="205" name="Google Shape;205;g3df2ddb0d14_0_12">
            <a:extLst>
              <a:ext uri="{FF2B5EF4-FFF2-40B4-BE49-F238E27FC236}">
                <a16:creationId xmlns:a16="http://schemas.microsoft.com/office/drawing/2014/main" id="{69E87599-044F-A998-6B62-E7ECD4AC94CB}"/>
              </a:ext>
            </a:extLst>
          </p:cNvPr>
          <p:cNvSpPr/>
          <p:nvPr/>
        </p:nvSpPr>
        <p:spPr>
          <a:xfrm>
            <a:off x="685224" y="1393369"/>
            <a:ext cx="5171846" cy="256998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a:latin typeface="Trebuchet MS"/>
                <a:sym typeface="Trebuchet MS"/>
              </a:rPr>
              <a:t>“Traditional” model  </a:t>
            </a:r>
            <a:br>
              <a:rPr lang="en-US">
                <a:latin typeface="Trebuchet MS"/>
              </a:rPr>
            </a:br>
            <a:r>
              <a:rPr lang="en-US">
                <a:latin typeface="Trebuchet MS"/>
                <a:sym typeface="Trebuchet MS"/>
              </a:rPr>
              <a:t> This was not clearly defined.   “ It might have a single course or a structured sequence of up to 3 courses. “  </a:t>
            </a:r>
            <a:endParaRPr>
              <a:latin typeface="Trebuchet MS"/>
              <a:sym typeface="Trebuchet MS"/>
            </a:endParaRPr>
          </a:p>
          <a:p>
            <a:pPr marL="0" lvl="0" indent="0" algn="l" rtl="0">
              <a:spcBef>
                <a:spcPts val="0"/>
              </a:spcBef>
              <a:spcAft>
                <a:spcPts val="0"/>
              </a:spcAft>
              <a:buNone/>
            </a:pPr>
            <a:r>
              <a:rPr lang="en-US">
                <a:latin typeface="Trebuchet MS"/>
                <a:sym typeface="Trebuchet MS"/>
              </a:rPr>
              <a:t>    If a student is enrolled in a developmental course, they *cannot* enroll in a corequisite course. </a:t>
            </a:r>
            <a:r>
              <a:rPr lang="en-US" sz="2400">
                <a:latin typeface="Trebuchet MS"/>
                <a:sym typeface="Trebuchet MS"/>
              </a:rPr>
              <a:t> </a:t>
            </a:r>
            <a:endParaRPr sz="2400">
              <a:latin typeface="Trebuchet MS"/>
              <a:sym typeface="Trebuchet MS"/>
            </a:endParaRPr>
          </a:p>
        </p:txBody>
      </p:sp>
      <p:sp>
        <p:nvSpPr>
          <p:cNvPr id="2" name="Google Shape;205;g3df2ddb0d14_0_12">
            <a:extLst>
              <a:ext uri="{FF2B5EF4-FFF2-40B4-BE49-F238E27FC236}">
                <a16:creationId xmlns:a16="http://schemas.microsoft.com/office/drawing/2014/main" id="{9693DD3C-8BAF-E548-407B-6A4A1965253C}"/>
              </a:ext>
            </a:extLst>
          </p:cNvPr>
          <p:cNvSpPr/>
          <p:nvPr/>
        </p:nvSpPr>
        <p:spPr>
          <a:xfrm>
            <a:off x="1391841" y="4428857"/>
            <a:ext cx="9412052" cy="12847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Trebuchet MS"/>
                <a:ea typeface="Trebuchet MS"/>
                <a:cs typeface="Trebuchet MS"/>
                <a:sym typeface="Trebuchet MS"/>
              </a:rPr>
              <a:t> </a:t>
            </a:r>
            <a:endParaRPr>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    Statistically speaking, these are not comparable populations.  </a:t>
            </a:r>
            <a:endParaRPr sz="2400">
              <a:latin typeface="Trebuchet MS"/>
              <a:ea typeface="Trebuchet MS"/>
              <a:cs typeface="Trebuchet MS"/>
              <a:sym typeface="Trebuchet MS"/>
            </a:endParaRPr>
          </a:p>
        </p:txBody>
      </p:sp>
      <p:sp>
        <p:nvSpPr>
          <p:cNvPr id="4" name="Google Shape;205;g3df2ddb0d14_0_12">
            <a:extLst>
              <a:ext uri="{FF2B5EF4-FFF2-40B4-BE49-F238E27FC236}">
                <a16:creationId xmlns:a16="http://schemas.microsoft.com/office/drawing/2014/main" id="{9D3F4B36-011E-B97D-6F0C-6311F84D8593}"/>
              </a:ext>
            </a:extLst>
          </p:cNvPr>
          <p:cNvSpPr/>
          <p:nvPr/>
        </p:nvSpPr>
        <p:spPr>
          <a:xfrm>
            <a:off x="6497618" y="1393369"/>
            <a:ext cx="5171846" cy="256998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rtl="0">
              <a:lnSpc>
                <a:spcPts val="675"/>
              </a:lnSpc>
            </a:pPr>
            <a:r>
              <a:rPr lang="en-US" sz="1400" b="0" i="0" u="none" strike="noStrike" baseline="0">
                <a:solidFill>
                  <a:srgbClr val="000000"/>
                </a:solidFill>
                <a:latin typeface="Trebuchet MS"/>
                <a:ea typeface="Segoe UI"/>
                <a:cs typeface="Segoe UI"/>
              </a:rPr>
              <a:t>Co-req population: </a:t>
            </a:r>
            <a:r>
              <a:rPr lang="en-US" sz="1400" b="0" i="0">
                <a:solidFill>
                  <a:srgbClr val="000000"/>
                </a:solidFill>
                <a:latin typeface="Trebuchet MS"/>
                <a:ea typeface="Segoe UI"/>
                <a:cs typeface="Segoe UI"/>
              </a:rPr>
              <a:t>​</a:t>
            </a:r>
            <a:br>
              <a:rPr lang="en-US" sz="1400" b="0" i="0">
                <a:solidFill>
                  <a:srgbClr val="000000"/>
                </a:solidFill>
                <a:latin typeface="Trebuchet MS"/>
                <a:ea typeface="Segoe UI"/>
                <a:cs typeface="Segoe UI"/>
              </a:rPr>
            </a:br>
            <a:r>
              <a:rPr lang="en-US" sz="1400" b="0" i="0">
                <a:solidFill>
                  <a:srgbClr val="000000"/>
                </a:solidFill>
                <a:latin typeface="Trebuchet MS"/>
                <a:ea typeface="Segoe UI"/>
                <a:cs typeface="Segoe UI"/>
              </a:rPr>
              <a:t>​</a:t>
            </a:r>
            <a:br>
              <a:rPr lang="en-US" sz="1400" b="0" i="0">
                <a:solidFill>
                  <a:srgbClr val="000000"/>
                </a:solidFill>
                <a:latin typeface="Trebuchet MS"/>
                <a:ea typeface="Segoe UI"/>
                <a:cs typeface="Segoe UI"/>
              </a:rPr>
            </a:br>
            <a:r>
              <a:rPr lang="en-US" sz="1400" b="0" i="0" u="none" strike="noStrike" baseline="0">
                <a:solidFill>
                  <a:srgbClr val="000000"/>
                </a:solidFill>
                <a:latin typeface="Trebuchet MS"/>
                <a:ea typeface="Segoe UI"/>
                <a:cs typeface="Segoe UI"/>
              </a:rPr>
              <a:t>All of these people enrolled in a co-requisite course. </a:t>
            </a:r>
            <a:r>
              <a:rPr lang="en-US" sz="1400" b="0" i="0">
                <a:solidFill>
                  <a:srgbClr val="000000"/>
                </a:solidFill>
                <a:latin typeface="Trebuchet MS"/>
                <a:ea typeface="Segoe UI"/>
                <a:cs typeface="Segoe UI"/>
              </a:rPr>
              <a:t>​</a:t>
            </a:r>
          </a:p>
          <a:p>
            <a:pPr algn="ctr" rtl="0"/>
            <a:r>
              <a:rPr lang="en-US" sz="1400" b="0" i="0" u="none" strike="noStrike" baseline="0">
                <a:solidFill>
                  <a:srgbClr val="000000"/>
                </a:solidFill>
                <a:latin typeface="Trebuchet MS"/>
                <a:ea typeface="Segoe UI"/>
                <a:cs typeface="Segoe UI"/>
              </a:rPr>
              <a:t>60% of them passed at least one of them</a:t>
            </a:r>
            <a:endParaRPr lang="en-US">
              <a:latin typeface="Trebuchet MS"/>
            </a:endParaRPr>
          </a:p>
        </p:txBody>
      </p:sp>
      <p:sp>
        <p:nvSpPr>
          <p:cNvPr id="204" name="Google Shape;204;g3df2ddb0d14_0_12">
            <a:extLst>
              <a:ext uri="{FF2B5EF4-FFF2-40B4-BE49-F238E27FC236}">
                <a16:creationId xmlns:a16="http://schemas.microsoft.com/office/drawing/2014/main" id="{1054CFE9-4016-F12B-726C-C0073F502DB2}"/>
              </a:ext>
            </a:extLst>
          </p:cNvPr>
          <p:cNvSpPr txBox="1">
            <a:spLocks noGrp="1"/>
          </p:cNvSpPr>
          <p:nvPr>
            <p:ph type="title"/>
          </p:nvPr>
        </p:nvSpPr>
        <p:spPr>
          <a:xfrm>
            <a:off x="689624" y="609600"/>
            <a:ext cx="8584510" cy="792417"/>
          </a:xfrm>
          <a:prstGeom prst="rect">
            <a:avLst/>
          </a:prstGeom>
        </p:spPr>
        <p:txBody>
          <a:bodyPr spcFirstLastPara="1" wrap="square" lIns="91425" tIns="45700" rIns="91425" bIns="45700" anchor="t" anchorCtr="0">
            <a:normAutofit/>
          </a:bodyPr>
          <a:lstStyle/>
          <a:p>
            <a:r>
              <a:rPr lang="en-US"/>
              <a:t>One more:   </a:t>
            </a:r>
            <a:endParaRPr/>
          </a:p>
        </p:txBody>
      </p:sp>
    </p:spTree>
    <p:extLst>
      <p:ext uri="{BB962C8B-B14F-4D97-AF65-F5344CB8AC3E}">
        <p14:creationId xmlns:p14="http://schemas.microsoft.com/office/powerpoint/2010/main" val="206118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dc6bb17447_0_1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Further issues are:  </a:t>
            </a:r>
            <a:endParaRPr/>
          </a:p>
        </p:txBody>
      </p:sp>
      <p:sp>
        <p:nvSpPr>
          <p:cNvPr id="213" name="Google Shape;213;g3dc6bb17447_0_1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dirty="0"/>
              <a:t> </a:t>
            </a:r>
            <a:endParaRPr dirty="0"/>
          </a:p>
          <a:p>
            <a:pPr marL="0" indent="0">
              <a:buNone/>
            </a:pPr>
            <a:r>
              <a:rPr lang="en-US" dirty="0"/>
              <a:t>Are students self-selecting to attempt</a:t>
            </a:r>
            <a:r>
              <a:rPr lang="en-US"/>
              <a:t> college level courses?  Students who were </a:t>
            </a:r>
            <a:r>
              <a:rPr lang="en-US" dirty="0"/>
              <a:t>*delaying* taking the required gateway courses would not be counted in their co-requisite population.  </a:t>
            </a:r>
            <a:endParaRPr dirty="0"/>
          </a:p>
          <a:p>
            <a:pPr marL="0" indent="0">
              <a:buNone/>
            </a:pPr>
            <a:r>
              <a:rPr lang="en-US"/>
              <a:t>They do not look past the first year, at </a:t>
            </a:r>
            <a:r>
              <a:rPr lang="en-US" i="1"/>
              <a:t>all.  It’s no coincidence that consistently, </a:t>
            </a:r>
            <a:r>
              <a:rPr lang="en-US"/>
              <a:t>even “successful”  co-requisite programs have not yielded improved completion rates.</a:t>
            </a:r>
            <a:endParaRPr/>
          </a:p>
          <a:p>
            <a:pPr marL="0" indent="0">
              <a:buNone/>
            </a:pPr>
            <a:r>
              <a:rPr lang="en-US" dirty="0"/>
              <a:t>They don't separate students by their amount of preparedness. To them, all the students are "almost prepared" and just need some review. That's simply not true, often because of inequities and racism. </a:t>
            </a:r>
          </a:p>
          <a:p>
            <a:pPr marL="0" lvl="0" indent="0" algn="l" rtl="0">
              <a:spcBef>
                <a:spcPts val="1000"/>
              </a:spcBef>
              <a:spcAft>
                <a:spcPts val="0"/>
              </a:spcAft>
              <a:buNone/>
            </a:pPr>
            <a:r>
              <a:rPr lang="en-US"/>
              <a:t>Students were encouraged to follow different ‘pathways,’ so more students were taking statistics instead of college algebra, so the success rates will get higher because of different requirements, not because they took a co-requisite.</a:t>
            </a:r>
            <a:endParaRPr/>
          </a:p>
          <a:p>
            <a:pPr marL="0" lvl="0" indent="0" algn="l" rtl="0">
              <a:spcBef>
                <a:spcPts val="1000"/>
              </a:spcBef>
              <a:spcAft>
                <a:spcPts val="0"/>
              </a:spcAft>
              <a:buNone/>
            </a:pPr>
            <a:r>
              <a:rPr lang="en-US"/>
              <a:t>*Any one of these problems*  weakens their “only scalable option” conclusion. </a:t>
            </a:r>
            <a:endParaRPr/>
          </a:p>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1CA4D5B6-E22D-47E5-595B-DBFFD345F451}"/>
            </a:ext>
          </a:extLst>
        </p:cNvPr>
        <p:cNvGrpSpPr/>
        <p:nvPr/>
      </p:nvGrpSpPr>
      <p:grpSpPr>
        <a:xfrm>
          <a:off x="0" y="0"/>
          <a:ext cx="0" cy="0"/>
          <a:chOff x="0" y="0"/>
          <a:chExt cx="0" cy="0"/>
        </a:xfrm>
      </p:grpSpPr>
      <p:sp>
        <p:nvSpPr>
          <p:cNvPr id="478" name="Google Shape;478;p39">
            <a:extLst>
              <a:ext uri="{FF2B5EF4-FFF2-40B4-BE49-F238E27FC236}">
                <a16:creationId xmlns:a16="http://schemas.microsoft.com/office/drawing/2014/main" id="{B16ED094-A2EE-CAC3-5795-92CD362392D6}"/>
              </a:ext>
            </a:extLst>
          </p:cNvPr>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Illinois:  Co-req is better!   </a:t>
            </a:r>
            <a:endParaRPr/>
          </a:p>
        </p:txBody>
      </p:sp>
      <p:pic>
        <p:nvPicPr>
          <p:cNvPr id="479" name="Google Shape;479;p39" descr="Graph comparing co-requisite performance very favorably with &quot;traditional&quot; developmental education success rates. ">
            <a:extLst>
              <a:ext uri="{FF2B5EF4-FFF2-40B4-BE49-F238E27FC236}">
                <a16:creationId xmlns:a16="http://schemas.microsoft.com/office/drawing/2014/main" id="{475729BA-478F-382E-5AD4-4CE1220B1096}"/>
              </a:ext>
            </a:extLst>
          </p:cNvPr>
          <p:cNvPicPr preferRelativeResize="0"/>
          <p:nvPr/>
        </p:nvPicPr>
        <p:blipFill rotWithShape="1">
          <a:blip r:embed="rId3">
            <a:alphaModFix/>
          </a:blip>
          <a:srcRect/>
          <a:stretch/>
        </p:blipFill>
        <p:spPr>
          <a:xfrm>
            <a:off x="952308" y="1490910"/>
            <a:ext cx="6065309" cy="3880773"/>
          </a:xfrm>
          <a:prstGeom prst="rect">
            <a:avLst/>
          </a:prstGeom>
          <a:noFill/>
          <a:ln>
            <a:noFill/>
          </a:ln>
        </p:spPr>
      </p:pic>
    </p:spTree>
    <p:extLst>
      <p:ext uri="{BB962C8B-B14F-4D97-AF65-F5344CB8AC3E}">
        <p14:creationId xmlns:p14="http://schemas.microsoft.com/office/powerpoint/2010/main" val="206734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4292-F00C-0B99-0B0D-364A8A254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C680D-A1B2-6380-F8CE-4D9630DD9810}"/>
              </a:ext>
            </a:extLst>
          </p:cNvPr>
          <p:cNvSpPr>
            <a:spLocks noGrp="1"/>
          </p:cNvSpPr>
          <p:nvPr>
            <p:ph type="title"/>
          </p:nvPr>
        </p:nvSpPr>
        <p:spPr/>
        <p:txBody>
          <a:bodyPr>
            <a:normAutofit/>
          </a:bodyPr>
          <a:lstStyle/>
          <a:p>
            <a:r>
              <a:rPr lang="en-US" dirty="0"/>
              <a:t>Maybe they just need review?  </a:t>
            </a:r>
          </a:p>
        </p:txBody>
      </p:sp>
      <p:pic>
        <p:nvPicPr>
          <p:cNvPr id="5" name="Picture 4" descr="Difficult items on the Algebra Readiness for of the mDTP (in ascending order of percent correct). &#10;Table headings Item description, percent of students who answered correctly, common errors and percent of students who made common error. &#10;first row: add a simple faction and a decimal, 19, found GCF, 28. &#10;Second row:  Find the diameter of a circle, given the area, 26, Found radious and failed to cancel pi, stopping short of solving, 37. ">
            <a:extLst>
              <a:ext uri="{FF2B5EF4-FFF2-40B4-BE49-F238E27FC236}">
                <a16:creationId xmlns:a16="http://schemas.microsoft.com/office/drawing/2014/main" id="{1337D57B-B8D5-CB11-AF17-2D1D1E446095}"/>
              </a:ext>
            </a:extLst>
          </p:cNvPr>
          <p:cNvPicPr>
            <a:picLocks noChangeAspect="1"/>
          </p:cNvPicPr>
          <p:nvPr/>
        </p:nvPicPr>
        <p:blipFill>
          <a:blip r:embed="rId3"/>
          <a:stretch>
            <a:fillRect/>
          </a:stretch>
        </p:blipFill>
        <p:spPr>
          <a:xfrm>
            <a:off x="1573343" y="1937322"/>
            <a:ext cx="7696200" cy="2533650"/>
          </a:xfrm>
          <a:prstGeom prst="rect">
            <a:avLst/>
          </a:prstGeom>
        </p:spPr>
      </p:pic>
      <p:sp>
        <p:nvSpPr>
          <p:cNvPr id="6" name="TextBox 5">
            <a:extLst>
              <a:ext uri="{FF2B5EF4-FFF2-40B4-BE49-F238E27FC236}">
                <a16:creationId xmlns:a16="http://schemas.microsoft.com/office/drawing/2014/main" id="{F2A3F944-176B-5239-6950-1C3C58EF2F07}"/>
              </a:ext>
            </a:extLst>
          </p:cNvPr>
          <p:cNvSpPr txBox="1"/>
          <p:nvPr/>
        </p:nvSpPr>
        <p:spPr>
          <a:xfrm>
            <a:off x="958562" y="5235228"/>
            <a:ext cx="8424293"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Char char="•"/>
            </a:pPr>
            <a:r>
              <a:rPr lang="en-US" sz="1700">
                <a:solidFill>
                  <a:srgbClr val="3F3F3F"/>
                </a:solidFill>
                <a:latin typeface="Trebuchet MS"/>
              </a:rPr>
              <a:t>What Community College Developmental Mathematics Students Understand about Mathematics</a:t>
            </a:r>
            <a:br>
              <a:rPr lang="en-US" sz="1700" dirty="0">
                <a:solidFill>
                  <a:srgbClr val="3F3F3F"/>
                </a:solidFill>
                <a:latin typeface="Trebuchet MS"/>
              </a:rPr>
            </a:br>
            <a:r>
              <a:rPr lang="en-US" sz="1700">
                <a:solidFill>
                  <a:srgbClr val="3F3F3F"/>
                </a:solidFill>
                <a:latin typeface="Trebuchet MS"/>
              </a:rPr>
              <a:t>James W. Stigler, Karen B. Givvin, and Belinda J. Thompson University of California, Los Angeles</a:t>
            </a:r>
            <a:endParaRPr lang="en-US" sz="1700">
              <a:latin typeface="Trebuchet MS"/>
            </a:endParaRPr>
          </a:p>
          <a:p>
            <a:pPr algn="l"/>
            <a:endParaRPr lang="en-US" dirty="0"/>
          </a:p>
        </p:txBody>
      </p:sp>
    </p:spTree>
    <p:extLst>
      <p:ext uri="{BB962C8B-B14F-4D97-AF65-F5344CB8AC3E}">
        <p14:creationId xmlns:p14="http://schemas.microsoft.com/office/powerpoint/2010/main" val="67912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txBox="1">
            <a:spLocks noGrp="1"/>
          </p:cNvSpPr>
          <p:nvPr>
            <p:ph type="title"/>
          </p:nvPr>
        </p:nvSpPr>
        <p:spPr>
          <a:xfrm>
            <a:off x="677334" y="609600"/>
            <a:ext cx="9061026" cy="1320800"/>
          </a:xfrm>
          <a:prstGeom prst="rect">
            <a:avLst/>
          </a:prstGeom>
          <a:noFill/>
          <a:ln>
            <a:noFill/>
          </a:ln>
        </p:spPr>
        <p:txBody>
          <a:bodyPr spcFirstLastPara="1" wrap="square" lIns="91425" tIns="45700" rIns="91425" bIns="45700" anchor="t" anchorCtr="0">
            <a:normAutofit/>
          </a:bodyPr>
          <a:lstStyle/>
          <a:p>
            <a:r>
              <a:rPr lang="en-US"/>
              <a:t>     Why the focus on co-requisites?  There are other options. </a:t>
            </a:r>
            <a:endParaRPr/>
          </a:p>
        </p:txBody>
      </p:sp>
      <p:pic>
        <p:nvPicPr>
          <p:cNvPr id="3" name="Picture 2" descr="Strategies for Postsecondary Students in Developmental Education - a Practice Guide for College and University Administrators, Advisors and Faculty  &#10;A group of people in graduation gowns">
            <a:extLst>
              <a:ext uri="{FF2B5EF4-FFF2-40B4-BE49-F238E27FC236}">
                <a16:creationId xmlns:a16="http://schemas.microsoft.com/office/drawing/2014/main" id="{CE578D2C-88DD-5AD3-F4DE-F820FAD92ACE}"/>
              </a:ext>
            </a:extLst>
          </p:cNvPr>
          <p:cNvPicPr>
            <a:picLocks noChangeAspect="1"/>
          </p:cNvPicPr>
          <p:nvPr/>
        </p:nvPicPr>
        <p:blipFill>
          <a:blip r:embed="rId3"/>
          <a:stretch>
            <a:fillRect/>
          </a:stretch>
        </p:blipFill>
        <p:spPr>
          <a:xfrm>
            <a:off x="2210654" y="1708848"/>
            <a:ext cx="6948677" cy="4985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FE5ABAB5-338E-A75E-5F1B-8F601AF25F68}"/>
            </a:ext>
          </a:extLst>
        </p:cNvPr>
        <p:cNvGrpSpPr/>
        <p:nvPr/>
      </p:nvGrpSpPr>
      <p:grpSpPr>
        <a:xfrm>
          <a:off x="0" y="0"/>
          <a:ext cx="0" cy="0"/>
          <a:chOff x="0" y="0"/>
          <a:chExt cx="0" cy="0"/>
        </a:xfrm>
      </p:grpSpPr>
      <p:sp>
        <p:nvSpPr>
          <p:cNvPr id="226" name="Google Shape;226;p4">
            <a:extLst>
              <a:ext uri="{FF2B5EF4-FFF2-40B4-BE49-F238E27FC236}">
                <a16:creationId xmlns:a16="http://schemas.microsoft.com/office/drawing/2014/main" id="{88BEC79E-3115-E438-BB30-15A170C99815}"/>
              </a:ext>
            </a:extLst>
          </p:cNvPr>
          <p:cNvSpPr txBox="1">
            <a:spLocks noGrp="1"/>
          </p:cNvSpPr>
          <p:nvPr>
            <p:ph type="title"/>
          </p:nvPr>
        </p:nvSpPr>
        <p:spPr>
          <a:xfrm>
            <a:off x="677334" y="609600"/>
            <a:ext cx="9061026" cy="1320800"/>
          </a:xfrm>
          <a:prstGeom prst="rect">
            <a:avLst/>
          </a:prstGeom>
          <a:noFill/>
          <a:ln>
            <a:noFill/>
          </a:ln>
        </p:spPr>
        <p:txBody>
          <a:bodyPr spcFirstLastPara="1" wrap="square" lIns="91425" tIns="45700" rIns="91425" bIns="45700" anchor="t" anchorCtr="0">
            <a:normAutofit fontScale="90000"/>
          </a:bodyPr>
          <a:lstStyle/>
          <a:p>
            <a:r>
              <a:rPr lang="en-US"/>
              <a:t>Co-requisites mean to "compress or mainstream developmental education with course design." </a:t>
            </a:r>
          </a:p>
        </p:txBody>
      </p:sp>
      <p:pic>
        <p:nvPicPr>
          <p:cNvPr id="227" name="Google Shape;227;p4" descr=" recommended practices for developmental education.  Multiple measures for assessment, compressing and accelerating, and teaching students to self regulate have minimal support.  Requiring or incentivizing enhanced advising, performance-based monetary incentives, and impletmenting comprehensive, integrated and long-lasting support programs show moderate support.">
            <a:extLst>
              <a:ext uri="{FF2B5EF4-FFF2-40B4-BE49-F238E27FC236}">
                <a16:creationId xmlns:a16="http://schemas.microsoft.com/office/drawing/2014/main" id="{11DB8985-C260-9D40-A6E0-AFD02B6A21A3}"/>
              </a:ext>
            </a:extLst>
          </p:cNvPr>
          <p:cNvPicPr preferRelativeResize="0"/>
          <p:nvPr/>
        </p:nvPicPr>
        <p:blipFill rotWithShape="1">
          <a:blip r:embed="rId3">
            <a:alphaModFix/>
          </a:blip>
          <a:srcRect/>
          <a:stretch/>
        </p:blipFill>
        <p:spPr>
          <a:xfrm>
            <a:off x="2126064" y="1438797"/>
            <a:ext cx="6164175" cy="3968375"/>
          </a:xfrm>
          <a:prstGeom prst="rect">
            <a:avLst/>
          </a:prstGeom>
          <a:noFill/>
          <a:ln>
            <a:noFill/>
          </a:ln>
        </p:spPr>
      </p:pic>
      <p:sp>
        <p:nvSpPr>
          <p:cNvPr id="2" name="TextBox 1">
            <a:extLst>
              <a:ext uri="{FF2B5EF4-FFF2-40B4-BE49-F238E27FC236}">
                <a16:creationId xmlns:a16="http://schemas.microsoft.com/office/drawing/2014/main" id="{B4AA5D52-2389-EA21-FAFA-C6FC22038A57}"/>
              </a:ext>
            </a:extLst>
          </p:cNvPr>
          <p:cNvSpPr txBox="1"/>
          <p:nvPr/>
        </p:nvSpPr>
        <p:spPr>
          <a:xfrm>
            <a:off x="1133856" y="6080760"/>
            <a:ext cx="8275320" cy="307777"/>
          </a:xfrm>
          <a:prstGeom prst="rect">
            <a:avLst/>
          </a:prstGeom>
          <a:noFill/>
        </p:spPr>
        <p:txBody>
          <a:bodyPr wrap="square" rtlCol="0">
            <a:spAutoFit/>
          </a:bodyPr>
          <a:lstStyle/>
          <a:p>
            <a:r>
              <a:rPr lang="en-US"/>
              <a:t>Compressing or mainstreaming – co-requisite courses – didn’t even yield minimal support for math.</a:t>
            </a:r>
          </a:p>
        </p:txBody>
      </p:sp>
    </p:spTree>
    <p:extLst>
      <p:ext uri="{BB962C8B-B14F-4D97-AF65-F5344CB8AC3E}">
        <p14:creationId xmlns:p14="http://schemas.microsoft.com/office/powerpoint/2010/main" val="322599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704E-7246-5255-9498-11984A7B81CB}"/>
              </a:ext>
            </a:extLst>
          </p:cNvPr>
          <p:cNvSpPr>
            <a:spLocks noGrp="1"/>
          </p:cNvSpPr>
          <p:nvPr>
            <p:ph type="title"/>
          </p:nvPr>
        </p:nvSpPr>
        <p:spPr/>
        <p:txBody>
          <a:bodyPr/>
          <a:lstStyle/>
          <a:p>
            <a:r>
              <a:rPr lang="en-US"/>
              <a:t>No need to just repeat what they should have learned in high school.   </a:t>
            </a:r>
          </a:p>
        </p:txBody>
      </p:sp>
      <p:sp>
        <p:nvSpPr>
          <p:cNvPr id="3" name="Text Placeholder 2">
            <a:extLst>
              <a:ext uri="{FF2B5EF4-FFF2-40B4-BE49-F238E27FC236}">
                <a16:creationId xmlns:a16="http://schemas.microsoft.com/office/drawing/2014/main" id="{E9EA0B4C-9491-F8D8-4849-9280B4A050EA}"/>
              </a:ext>
            </a:extLst>
          </p:cNvPr>
          <p:cNvSpPr>
            <a:spLocks noGrp="1"/>
          </p:cNvSpPr>
          <p:nvPr>
            <p:ph type="body" idx="1"/>
          </p:nvPr>
        </p:nvSpPr>
        <p:spPr/>
        <p:txBody>
          <a:bodyPr/>
          <a:lstStyle/>
          <a:p>
            <a:r>
              <a:rPr lang="en-US"/>
              <a:t>We can respect their adult minds and teach  the concepts and skills in relevant contexts.   </a:t>
            </a:r>
          </a:p>
          <a:p>
            <a:r>
              <a:rPr lang="en-US"/>
              <a:t>We can focus on the concepts they'll need so that they can then have more pathways to choose from. </a:t>
            </a:r>
          </a:p>
        </p:txBody>
      </p:sp>
    </p:spTree>
    <p:extLst>
      <p:ext uri="{BB962C8B-B14F-4D97-AF65-F5344CB8AC3E}">
        <p14:creationId xmlns:p14="http://schemas.microsoft.com/office/powerpoint/2010/main" val="32063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5358-548B-B5B3-A37C-C894226F1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032B7-06E2-DC54-5D81-2FCD2FA76C1D}"/>
              </a:ext>
            </a:extLst>
          </p:cNvPr>
          <p:cNvSpPr>
            <a:spLocks noGrp="1"/>
          </p:cNvSpPr>
          <p:nvPr>
            <p:ph type="title"/>
          </p:nvPr>
        </p:nvSpPr>
        <p:spPr/>
        <p:txBody>
          <a:bodyPr>
            <a:normAutofit fontScale="90000"/>
          </a:bodyPr>
          <a:lstStyle/>
          <a:p>
            <a:r>
              <a:rPr lang="en-US"/>
              <a:t>You need “foundations” of arithmetic, ratios, proportions, expressions and simple equations for:  </a:t>
            </a:r>
          </a:p>
        </p:txBody>
      </p:sp>
      <p:sp>
        <p:nvSpPr>
          <p:cNvPr id="3" name="Text Placeholder 2">
            <a:extLst>
              <a:ext uri="{FF2B5EF4-FFF2-40B4-BE49-F238E27FC236}">
                <a16:creationId xmlns:a16="http://schemas.microsoft.com/office/drawing/2014/main" id="{F69E9355-C25E-4EFB-9EAF-583EF33C98E1}"/>
              </a:ext>
            </a:extLst>
          </p:cNvPr>
          <p:cNvSpPr>
            <a:spLocks noGrp="1"/>
          </p:cNvSpPr>
          <p:nvPr>
            <p:ph type="body" idx="1"/>
          </p:nvPr>
        </p:nvSpPr>
        <p:spPr/>
        <p:txBody>
          <a:bodyPr/>
          <a:lstStyle/>
          <a:p>
            <a:r>
              <a:rPr lang="en-US" dirty="0"/>
              <a:t>Mean, mode and median – what are the formulas? </a:t>
            </a:r>
            <a:br>
              <a:rPr lang="en-US" dirty="0"/>
            </a:br>
            <a:r>
              <a:rPr lang="en-US" dirty="0"/>
              <a:t>More importantly, </a:t>
            </a:r>
            <a:r>
              <a:rPr lang="en-US"/>
              <a:t>what</a:t>
            </a:r>
            <a:r>
              <a:rPr lang="en-US" dirty="0"/>
              <a:t> is "centering" ?     </a:t>
            </a:r>
          </a:p>
          <a:p>
            <a:r>
              <a:rPr lang="en-US" dirty="0"/>
              <a:t>Percent problems  - it's worth *taking the time to build proportional reasoning.*   </a:t>
            </a:r>
          </a:p>
          <a:p>
            <a:pPr lvl="1"/>
            <a:r>
              <a:rPr lang="en-US" dirty="0"/>
              <a:t>Find the discount, find the new price, find the original price, find the percent increase or decrease</a:t>
            </a:r>
          </a:p>
          <a:p>
            <a:pPr lvl="1"/>
            <a:r>
              <a:rPr lang="en-US"/>
              <a:t>When the concepts are understood, it all makes sense. </a:t>
            </a:r>
          </a:p>
          <a:p>
            <a:r>
              <a:rPr lang="en-US"/>
              <a:t>Linear relationships: </a:t>
            </a:r>
          </a:p>
        </p:txBody>
      </p:sp>
    </p:spTree>
    <p:extLst>
      <p:ext uri="{BB962C8B-B14F-4D97-AF65-F5344CB8AC3E}">
        <p14:creationId xmlns:p14="http://schemas.microsoft.com/office/powerpoint/2010/main" val="96229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E3C9-CE50-1E04-5131-198677DFBA51}"/>
              </a:ext>
            </a:extLst>
          </p:cNvPr>
          <p:cNvSpPr>
            <a:spLocks noGrp="1"/>
          </p:cNvSpPr>
          <p:nvPr>
            <p:ph type="title"/>
          </p:nvPr>
        </p:nvSpPr>
        <p:spPr/>
        <p:txBody>
          <a:bodyPr>
            <a:normAutofit/>
          </a:bodyPr>
          <a:lstStyle/>
          <a:p>
            <a:r>
              <a:rPr lang="en-US" err="1"/>
              <a:t>Oh,yes</a:t>
            </a:r>
            <a:r>
              <a:rPr lang="en-US"/>
              <a:t>, foundations:   </a:t>
            </a:r>
          </a:p>
        </p:txBody>
      </p:sp>
      <p:sp>
        <p:nvSpPr>
          <p:cNvPr id="3" name="Text Placeholder 2">
            <a:extLst>
              <a:ext uri="{FF2B5EF4-FFF2-40B4-BE49-F238E27FC236}">
                <a16:creationId xmlns:a16="http://schemas.microsoft.com/office/drawing/2014/main" id="{E60B36D7-F035-E0B2-B18A-AAA0716B9F41}"/>
              </a:ext>
            </a:extLst>
          </p:cNvPr>
          <p:cNvSpPr>
            <a:spLocks noGrp="1"/>
          </p:cNvSpPr>
          <p:nvPr>
            <p:ph type="body" idx="1"/>
          </p:nvPr>
        </p:nvSpPr>
        <p:spPr/>
        <p:txBody>
          <a:bodyPr/>
          <a:lstStyle/>
          <a:p>
            <a:endParaRPr lang="en-US"/>
          </a:p>
          <a:p>
            <a:r>
              <a:rPr lang="en-US"/>
              <a:t>Geometry (perimeter, area, volume)</a:t>
            </a:r>
          </a:p>
          <a:p>
            <a:r>
              <a:rPr lang="en-US"/>
              <a:t>Unit conversions  </a:t>
            </a:r>
          </a:p>
        </p:txBody>
      </p:sp>
    </p:spTree>
    <p:extLst>
      <p:ext uri="{BB962C8B-B14F-4D97-AF65-F5344CB8AC3E}">
        <p14:creationId xmlns:p14="http://schemas.microsoft.com/office/powerpoint/2010/main" val="234766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B37B-3512-6878-8903-4EA3730B3CCD}"/>
              </a:ext>
            </a:extLst>
          </p:cNvPr>
          <p:cNvSpPr>
            <a:spLocks noGrp="1"/>
          </p:cNvSpPr>
          <p:nvPr>
            <p:ph type="title"/>
          </p:nvPr>
        </p:nvSpPr>
        <p:spPr/>
        <p:txBody>
          <a:bodyPr/>
          <a:lstStyle/>
          <a:p>
            <a:r>
              <a:rPr lang="en-US"/>
              <a:t>Clarification </a:t>
            </a:r>
          </a:p>
        </p:txBody>
      </p:sp>
      <p:sp>
        <p:nvSpPr>
          <p:cNvPr id="3" name="Text Placeholder 2">
            <a:extLst>
              <a:ext uri="{FF2B5EF4-FFF2-40B4-BE49-F238E27FC236}">
                <a16:creationId xmlns:a16="http://schemas.microsoft.com/office/drawing/2014/main" id="{F0FF61D1-9DB2-CE6C-94B9-CF0C0DEA6955}"/>
              </a:ext>
            </a:extLst>
          </p:cNvPr>
          <p:cNvSpPr>
            <a:spLocks noGrp="1"/>
          </p:cNvSpPr>
          <p:nvPr>
            <p:ph type="body" idx="1"/>
          </p:nvPr>
        </p:nvSpPr>
        <p:spPr/>
        <p:txBody>
          <a:bodyPr/>
          <a:lstStyle/>
          <a:p>
            <a:r>
              <a:rPr lang="en-US" sz="1500" dirty="0">
                <a:solidFill>
                  <a:srgbClr val="474C55"/>
                </a:solidFill>
                <a:highlight>
                  <a:srgbClr val="FFFFFF"/>
                </a:highlight>
              </a:rPr>
              <a:t>The opinions expressed here belong solely to me and reflect my </a:t>
            </a:r>
            <a:r>
              <a:rPr lang="en-US" sz="1500">
                <a:solidFill>
                  <a:srgbClr val="474C55"/>
                </a:solidFill>
                <a:highlight>
                  <a:srgbClr val="FFFFFF"/>
                </a:highlight>
              </a:rPr>
              <a:t>experiences as college staff providing student support services and</a:t>
            </a:r>
            <a:r>
              <a:rPr lang="en-US" sz="1500" dirty="0">
                <a:solidFill>
                  <a:srgbClr val="474C55"/>
                </a:solidFill>
                <a:highlight>
                  <a:srgbClr val="FFFFFF"/>
                </a:highlight>
              </a:rPr>
              <a:t> do not reflect the views of my employer, Parkland College.  </a:t>
            </a:r>
            <a:endParaRPr lang="en-US" dirty="0"/>
          </a:p>
        </p:txBody>
      </p:sp>
    </p:spTree>
    <p:extLst>
      <p:ext uri="{BB962C8B-B14F-4D97-AF65-F5344CB8AC3E}">
        <p14:creationId xmlns:p14="http://schemas.microsoft.com/office/powerpoint/2010/main" val="141216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Don’t throw it out, figure it out! </a:t>
            </a:r>
            <a:endParaRPr/>
          </a:p>
        </p:txBody>
      </p:sp>
      <p:sp>
        <p:nvSpPr>
          <p:cNvPr id="301" name="Google Shape;301;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en-US"/>
              <a:t>Teachers who are successful teaching developmental math have figured out that “lecture, they take notes, they learn it, they pass tests” doesn’t work well. (See Cafarella’s dissertation on what works.)  </a:t>
            </a:r>
            <a:endParaRPr/>
          </a:p>
          <a:p>
            <a:pPr marL="342900" lvl="0" indent="-342900" algn="l" rtl="0">
              <a:lnSpc>
                <a:spcPct val="100000"/>
              </a:lnSpc>
              <a:spcBef>
                <a:spcPts val="1000"/>
              </a:spcBef>
              <a:spcAft>
                <a:spcPts val="0"/>
              </a:spcAft>
              <a:buSzPts val="1440"/>
              <a:buChar char="►"/>
            </a:pPr>
            <a:r>
              <a:rPr lang="en-US"/>
              <a:t> Different teachers do different things:  I make LOTS of pictures and teach them why and how to think about things. </a:t>
            </a: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pic>
        <p:nvPicPr>
          <p:cNvPr id="302" name="Google Shape;302;p8" descr="a over be as a fraction, 3/4 as a fraction, &quot;numerator&quot; word over &quot;denominator&quot; word as a fraction, and then a circle with 3/4 of it shaded in. "/>
          <p:cNvPicPr preferRelativeResize="0"/>
          <p:nvPr/>
        </p:nvPicPr>
        <p:blipFill rotWithShape="1">
          <a:blip r:embed="rId3">
            <a:alphaModFix/>
          </a:blip>
          <a:srcRect/>
          <a:stretch/>
        </p:blipFill>
        <p:spPr>
          <a:xfrm>
            <a:off x="361149" y="4108336"/>
            <a:ext cx="5734850" cy="1638529"/>
          </a:xfrm>
          <a:prstGeom prst="rect">
            <a:avLst/>
          </a:prstGeom>
          <a:noFill/>
          <a:ln>
            <a:noFill/>
          </a:ln>
        </p:spPr>
      </p:pic>
      <p:pic>
        <p:nvPicPr>
          <p:cNvPr id="303" name="Google Shape;303;p8" descr="birthday cake with 12 pieces but 7 of them are gone.  The 4 by 3 squares are clearly marked as a grid. "/>
          <p:cNvPicPr preferRelativeResize="0"/>
          <p:nvPr/>
        </p:nvPicPr>
        <p:blipFill rotWithShape="1">
          <a:blip r:embed="rId4">
            <a:alphaModFix/>
          </a:blip>
          <a:srcRect/>
          <a:stretch/>
        </p:blipFill>
        <p:spPr>
          <a:xfrm>
            <a:off x="6327688" y="3631337"/>
            <a:ext cx="2714625" cy="2157095"/>
          </a:xfrm>
          <a:prstGeom prst="rect">
            <a:avLst/>
          </a:prstGeom>
          <a:noFill/>
          <a:ln>
            <a:noFill/>
          </a:ln>
        </p:spPr>
      </p:pic>
      <p:sp>
        <p:nvSpPr>
          <p:cNvPr id="2" name="TextBox 1">
            <a:extLst>
              <a:ext uri="{FF2B5EF4-FFF2-40B4-BE49-F238E27FC236}">
                <a16:creationId xmlns:a16="http://schemas.microsoft.com/office/drawing/2014/main" id="{BAC18DC6-DAA2-9725-CFA4-779339BB81F0}"/>
              </a:ext>
            </a:extLst>
          </p:cNvPr>
          <p:cNvSpPr txBox="1"/>
          <p:nvPr/>
        </p:nvSpPr>
        <p:spPr>
          <a:xfrm>
            <a:off x="361149" y="6248400"/>
            <a:ext cx="10033516" cy="738664"/>
          </a:xfrm>
          <a:prstGeom prst="rect">
            <a:avLst/>
          </a:prstGeom>
          <a:noFill/>
        </p:spPr>
        <p:txBody>
          <a:bodyPr wrap="none" rtlCol="0">
            <a:spAutoFit/>
          </a:bodyPr>
          <a:lstStyle/>
          <a:p>
            <a:r>
              <a:rPr lang="en-US"/>
              <a:t>Cafarella, B. (2013, May). </a:t>
            </a:r>
            <a:r>
              <a:rPr lang="en-US" i="1"/>
              <a:t>Exploring Best Practices in Developmental Mathematics. </a:t>
            </a:r>
            <a:r>
              <a:rPr lang="en-US"/>
              <a:t>Dayton, Ohio. Dissertation. </a:t>
            </a:r>
            <a:br>
              <a:rPr lang="en-US"/>
            </a:br>
            <a:r>
              <a:rPr lang="en-US"/>
              <a:t> Retrieved from </a:t>
            </a:r>
            <a:r>
              <a:rPr lang="en-US" u="sng">
                <a:hlinkClick r:id="rId5"/>
              </a:rPr>
              <a:t>https://etd.ohiolink.edu/acprod/odb_etd/ws/send_file/send?accession=dayton1365611799&amp;disposition=inline</a:t>
            </a:r>
            <a:endParaRPr lang="en-US"/>
          </a:p>
          <a:p>
            <a:endParaRPr lang="en-US"/>
          </a:p>
        </p:txBody>
      </p:sp>
    </p:spTree>
    <p:extLst>
      <p:ext uri="{BB962C8B-B14F-4D97-AF65-F5344CB8AC3E}">
        <p14:creationId xmlns:p14="http://schemas.microsoft.com/office/powerpoint/2010/main" val="370745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Make it meaningful, with room for </a:t>
            </a:r>
            <a:r>
              <a:rPr lang="en-US" dirty="0"/>
              <a:t>acceleration.  </a:t>
            </a:r>
            <a:endParaRPr dirty="0"/>
          </a:p>
        </p:txBody>
      </p:sp>
      <p:sp>
        <p:nvSpPr>
          <p:cNvPr id="310" name="Google Shape;310;p12"/>
          <p:cNvSpPr txBox="1">
            <a:spLocks noGrp="1"/>
          </p:cNvSpPr>
          <p:nvPr>
            <p:ph type="body" idx="1"/>
          </p:nvPr>
        </p:nvSpPr>
        <p:spPr>
          <a:xfrm>
            <a:off x="589651" y="1722178"/>
            <a:ext cx="6024091" cy="388077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100000"/>
              </a:lnSpc>
              <a:spcBef>
                <a:spcPts val="0"/>
              </a:spcBef>
              <a:spcAft>
                <a:spcPts val="0"/>
              </a:spcAft>
              <a:buSzPct val="79999"/>
              <a:buChar char="►"/>
            </a:pPr>
            <a:r>
              <a:rPr lang="en-US"/>
              <a:t>There is no need to re-teach from high school courses.  We can respect their adult minds and teach the foundations in contexts  that make sense, and *teach the thought processes* needed for arithmetic, multiplicative thinking and proportional reasoning – as well as algebra.   </a:t>
            </a:r>
            <a:endParaRPr/>
          </a:p>
          <a:p>
            <a:pPr marL="342900" lvl="0" indent="-342900" algn="l" rtl="0">
              <a:lnSpc>
                <a:spcPct val="100000"/>
              </a:lnSpc>
              <a:spcBef>
                <a:spcPts val="1000"/>
              </a:spcBef>
              <a:spcAft>
                <a:spcPts val="0"/>
              </a:spcAft>
              <a:buSzPct val="79999"/>
              <a:buChar char="►"/>
            </a:pPr>
            <a:r>
              <a:rPr lang="en-US"/>
              <a:t>We can teach the process of keeping track of different kinds of units, in the context understanding equality, with arithmetic, ratios and proportions. *These* are the skills most needed whether for college math or career preparation. </a:t>
            </a:r>
            <a:endParaRPr/>
          </a:p>
          <a:p>
            <a:pPr marL="342900" lvl="0" indent="-342900" algn="l" rtl="0">
              <a:lnSpc>
                <a:spcPct val="100000"/>
              </a:lnSpc>
              <a:spcBef>
                <a:spcPts val="1000"/>
              </a:spcBef>
              <a:spcAft>
                <a:spcPts val="0"/>
              </a:spcAft>
              <a:buSzPct val="79999"/>
              <a:buChar char="►"/>
            </a:pPr>
            <a:r>
              <a:rPr lang="en-US"/>
              <a:t>We can get people onto a pathway – that can go in whatever direction they want!   </a:t>
            </a:r>
            <a:endParaRPr/>
          </a:p>
          <a:p>
            <a:pPr marL="342900" indent="-342900">
              <a:buSzPct val="79999"/>
            </a:pPr>
            <a:r>
              <a:rPr lang="en-US"/>
              <a:t>That’s Jaden, who came for tutoring from our “Apprenticeship Preparation” program, at their graduation with our mayor. He learned the  math and he’s still learning</a:t>
            </a:r>
            <a:endParaRPr/>
          </a:p>
        </p:txBody>
      </p:sp>
      <p:pic>
        <p:nvPicPr>
          <p:cNvPr id="311" name="Google Shape;311;p12" descr="No alternative text description for this image"/>
          <p:cNvPicPr preferRelativeResize="0"/>
          <p:nvPr/>
        </p:nvPicPr>
        <p:blipFill rotWithShape="1">
          <a:blip r:embed="rId3">
            <a:alphaModFix/>
          </a:blip>
          <a:srcRect/>
          <a:stretch/>
        </p:blipFill>
        <p:spPr>
          <a:xfrm>
            <a:off x="8334375" y="137786"/>
            <a:ext cx="3857625" cy="6858000"/>
          </a:xfrm>
          <a:prstGeom prst="rect">
            <a:avLst/>
          </a:prstGeom>
          <a:noFill/>
          <a:ln>
            <a:noFill/>
          </a:ln>
        </p:spPr>
      </p:pic>
    </p:spTree>
    <p:extLst>
      <p:ext uri="{BB962C8B-B14F-4D97-AF65-F5344CB8AC3E}">
        <p14:creationId xmlns:p14="http://schemas.microsoft.com/office/powerpoint/2010/main" val="86292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a:extLst>
            <a:ext uri="{FF2B5EF4-FFF2-40B4-BE49-F238E27FC236}">
              <a16:creationId xmlns:a16="http://schemas.microsoft.com/office/drawing/2014/main" id="{A94ECADF-32DA-9DBC-448C-F36D197BA662}"/>
            </a:ext>
          </a:extLst>
        </p:cNvPr>
        <p:cNvGrpSpPr/>
        <p:nvPr/>
      </p:nvGrpSpPr>
      <p:grpSpPr>
        <a:xfrm>
          <a:off x="0" y="0"/>
          <a:ext cx="0" cy="0"/>
          <a:chOff x="0" y="0"/>
          <a:chExt cx="0" cy="0"/>
        </a:xfrm>
      </p:grpSpPr>
      <p:sp>
        <p:nvSpPr>
          <p:cNvPr id="543" name="Google Shape;543;p48">
            <a:extLst>
              <a:ext uri="{FF2B5EF4-FFF2-40B4-BE49-F238E27FC236}">
                <a16:creationId xmlns:a16="http://schemas.microsoft.com/office/drawing/2014/main" id="{49E6FC23-0007-BEA5-1721-C4E4E4E0A398}"/>
              </a:ext>
            </a:extLst>
          </p:cNvPr>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Yes, we need to address math education inequities. </a:t>
            </a:r>
            <a:endParaRPr/>
          </a:p>
        </p:txBody>
      </p:sp>
      <p:sp>
        <p:nvSpPr>
          <p:cNvPr id="544" name="Google Shape;544;p48">
            <a:extLst>
              <a:ext uri="{FF2B5EF4-FFF2-40B4-BE49-F238E27FC236}">
                <a16:creationId xmlns:a16="http://schemas.microsoft.com/office/drawing/2014/main" id="{6BDA68F2-3FEB-B955-9774-DBD146A928A1}"/>
              </a:ext>
            </a:extLst>
          </p:cNvPr>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en-US"/>
              <a:t>Developmental education courses aren’t the source of the inequities. </a:t>
            </a:r>
            <a:endParaRPr/>
          </a:p>
          <a:p>
            <a:pPr marL="342900" lvl="0" indent="-342900" algn="l" rtl="0">
              <a:lnSpc>
                <a:spcPct val="100000"/>
              </a:lnSpc>
              <a:spcBef>
                <a:spcPts val="1000"/>
              </a:spcBef>
              <a:spcAft>
                <a:spcPts val="0"/>
              </a:spcAft>
              <a:buSzPts val="1440"/>
              <a:buChar char="►"/>
            </a:pPr>
            <a:r>
              <a:rPr lang="en-US"/>
              <a:t>Designing policies as if they are – as is happening -- *prevents us* from addressing the real sources. </a:t>
            </a:r>
            <a:endParaRPr/>
          </a:p>
          <a:p>
            <a:pPr marL="342900" lvl="0" indent="-342900" algn="l" rtl="0">
              <a:lnSpc>
                <a:spcPct val="100000"/>
              </a:lnSpc>
              <a:spcBef>
                <a:spcPts val="1000"/>
              </a:spcBef>
              <a:spcAft>
                <a:spcPts val="0"/>
              </a:spcAft>
              <a:buSzPts val="1440"/>
              <a:buChar char="►"/>
            </a:pPr>
            <a:r>
              <a:rPr lang="en-US"/>
              <a:t>Let’s recognize that many students have complex needs, so *going faster* may be the worst strategy.</a:t>
            </a:r>
            <a:endParaRPr/>
          </a:p>
          <a:p>
            <a:pPr marL="342900" lvl="0" indent="-342900" algn="l" rtl="0">
              <a:lnSpc>
                <a:spcPct val="100000"/>
              </a:lnSpc>
              <a:spcBef>
                <a:spcPts val="1000"/>
              </a:spcBef>
              <a:spcAft>
                <a:spcPts val="0"/>
              </a:spcAft>
              <a:buSzPts val="1440"/>
              <a:buChar char="►"/>
            </a:pPr>
            <a:r>
              <a:rPr lang="en-US"/>
              <a:t>Let’s Open doors and opportunities, not close them!   </a:t>
            </a:r>
            <a:endParaRPr/>
          </a:p>
        </p:txBody>
      </p:sp>
    </p:spTree>
    <p:extLst>
      <p:ext uri="{BB962C8B-B14F-4D97-AF65-F5344CB8AC3E}">
        <p14:creationId xmlns:p14="http://schemas.microsoft.com/office/powerpoint/2010/main" val="315323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16BE-5FB4-4C3D-2BC6-484AA1C29B1C}"/>
              </a:ext>
            </a:extLst>
          </p:cNvPr>
          <p:cNvSpPr>
            <a:spLocks noGrp="1"/>
          </p:cNvSpPr>
          <p:nvPr>
            <p:ph type="title"/>
          </p:nvPr>
        </p:nvSpPr>
        <p:spPr/>
        <p:txBody>
          <a:bodyPr/>
          <a:lstStyle/>
          <a:p>
            <a:r>
              <a:rPr lang="en-US"/>
              <a:t>Thank you!   </a:t>
            </a:r>
          </a:p>
        </p:txBody>
      </p:sp>
      <p:sp>
        <p:nvSpPr>
          <p:cNvPr id="3" name="Text Placeholder 2">
            <a:extLst>
              <a:ext uri="{FF2B5EF4-FFF2-40B4-BE49-F238E27FC236}">
                <a16:creationId xmlns:a16="http://schemas.microsoft.com/office/drawing/2014/main" id="{9DFCA978-939C-FA53-55A2-5799058E2CD8}"/>
              </a:ext>
            </a:extLst>
          </p:cNvPr>
          <p:cNvSpPr>
            <a:spLocks noGrp="1"/>
          </p:cNvSpPr>
          <p:nvPr>
            <p:ph type="body" idx="1"/>
          </p:nvPr>
        </p:nvSpPr>
        <p:spPr/>
        <p:txBody>
          <a:bodyPr/>
          <a:lstStyle/>
          <a:p>
            <a:r>
              <a:rPr lang="en-US"/>
              <a:t>Sue Jones </a:t>
            </a:r>
          </a:p>
          <a:p>
            <a:r>
              <a:rPr lang="en-US">
                <a:hlinkClick r:id="rId2"/>
              </a:rPr>
              <a:t>sujones@parkland.edu</a:t>
            </a:r>
            <a:endParaRPr lang="en-US"/>
          </a:p>
          <a:p>
            <a:endParaRPr lang="en-US"/>
          </a:p>
        </p:txBody>
      </p:sp>
    </p:spTree>
    <p:extLst>
      <p:ext uri="{BB962C8B-B14F-4D97-AF65-F5344CB8AC3E}">
        <p14:creationId xmlns:p14="http://schemas.microsoft.com/office/powerpoint/2010/main" val="7515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dc6bb17447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algn="ctr"/>
            <a:r>
              <a:rPr lang="en-US"/>
              <a:t>“Developmental Education Reform Act” </a:t>
            </a:r>
            <a:br>
              <a:rPr lang="en-US"/>
            </a:br>
            <a:r>
              <a:rPr lang="en-US"/>
              <a:t>2021</a:t>
            </a:r>
          </a:p>
        </p:txBody>
      </p:sp>
      <p:sp>
        <p:nvSpPr>
          <p:cNvPr id="171" name="Google Shape;171;g3dc6bb17447_0_0"/>
          <p:cNvSpPr txBox="1">
            <a:spLocks noGrp="1"/>
          </p:cNvSpPr>
          <p:nvPr>
            <p:ph type="body" idx="1"/>
          </p:nvPr>
        </p:nvSpPr>
        <p:spPr>
          <a:xfrm>
            <a:off x="942929" y="1929202"/>
            <a:ext cx="8596800" cy="2594145"/>
          </a:xfrm>
          <a:prstGeom prst="rect">
            <a:avLst/>
          </a:prstGeom>
        </p:spPr>
        <p:txBody>
          <a:bodyPr spcFirstLastPara="1" wrap="square" lIns="91425" tIns="45700" rIns="91425" bIns="45700" anchor="t" anchorCtr="0">
            <a:normAutofit fontScale="92500" lnSpcReduction="20000"/>
          </a:bodyPr>
          <a:lstStyle/>
          <a:p>
            <a:pPr marL="0" indent="0">
              <a:lnSpc>
                <a:spcPct val="115000"/>
              </a:lnSpc>
              <a:spcBef>
                <a:spcPts val="0"/>
              </a:spcBef>
              <a:buClr>
                <a:schemeClr val="dk1"/>
              </a:buClr>
              <a:buSzPts val="1100"/>
              <a:buNone/>
            </a:pPr>
            <a:endParaRPr lang="en-US" sz="1400">
              <a:highlight>
                <a:srgbClr val="FFFFFF"/>
              </a:highlight>
            </a:endParaRPr>
          </a:p>
          <a:p>
            <a:pPr marL="0" lvl="0" indent="0">
              <a:lnSpc>
                <a:spcPct val="115000"/>
              </a:lnSpc>
              <a:spcBef>
                <a:spcPts val="0"/>
              </a:spcBef>
              <a:buClr>
                <a:schemeClr val="dk1"/>
              </a:buClr>
              <a:buSzPts val="1100"/>
              <a:buNone/>
            </a:pPr>
            <a:endParaRPr lang="en-US" sz="1400">
              <a:solidFill>
                <a:srgbClr val="002A3D"/>
              </a:solidFill>
              <a:highlight>
                <a:srgbClr val="FFFFFF"/>
              </a:highlight>
              <a:latin typeface="Arial"/>
              <a:ea typeface="Arial"/>
              <a:cs typeface="Arial"/>
              <a:sym typeface="Arial"/>
            </a:endParaRPr>
          </a:p>
          <a:p>
            <a:pPr marL="0" indent="0">
              <a:lnSpc>
                <a:spcPct val="115000"/>
              </a:lnSpc>
              <a:spcBef>
                <a:spcPts val="0"/>
              </a:spcBef>
              <a:buClr>
                <a:schemeClr val="dk1"/>
              </a:buClr>
              <a:buSzPts val="1100"/>
              <a:buNone/>
            </a:pPr>
            <a:endParaRPr sz="1350" b="1">
              <a:solidFill>
                <a:srgbClr val="002A3D"/>
              </a:solidFill>
              <a:highlight>
                <a:srgbClr val="FFFFFF"/>
              </a:highlight>
              <a:latin typeface="Arial"/>
              <a:ea typeface="Arial"/>
              <a:cs typeface="Arial"/>
              <a:sym typeface="Arial"/>
            </a:endParaRPr>
          </a:p>
          <a:p>
            <a:pPr marL="0" lvl="0" indent="0" algn="l" rtl="0">
              <a:lnSpc>
                <a:spcPct val="115000"/>
              </a:lnSpc>
              <a:spcBef>
                <a:spcPts val="1700"/>
              </a:spcBef>
              <a:spcAft>
                <a:spcPts val="0"/>
              </a:spcAft>
              <a:buClr>
                <a:schemeClr val="dk1"/>
              </a:buClr>
              <a:buSzPts val="1100"/>
              <a:buFont typeface="Arial"/>
              <a:buNone/>
            </a:pPr>
            <a:r>
              <a:rPr lang="en-US" sz="1350">
                <a:solidFill>
                  <a:srgbClr val="002A3D"/>
                </a:solidFill>
                <a:highlight>
                  <a:srgbClr val="FFFFFF"/>
                </a:highlight>
                <a:latin typeface="Arial"/>
                <a:ea typeface="Arial"/>
                <a:cs typeface="Arial"/>
                <a:sym typeface="Arial"/>
              </a:rPr>
              <a:t> </a:t>
            </a:r>
            <a:r>
              <a:rPr lang="en-US" sz="2400">
                <a:solidFill>
                  <a:srgbClr val="002A3D"/>
                </a:solidFill>
                <a:highlight>
                  <a:srgbClr val="FFFFFF"/>
                </a:highlight>
                <a:latin typeface="Arial"/>
                <a:ea typeface="Arial"/>
                <a:cs typeface="Arial"/>
                <a:sym typeface="Arial"/>
              </a:rPr>
              <a:t>Developmental education reform laws require schools to “maximize” the chances of finishing college Math and English courses in their first year. </a:t>
            </a:r>
            <a:endParaRPr sz="2400">
              <a:solidFill>
                <a:srgbClr val="002A3D"/>
              </a:solidFill>
              <a:highlight>
                <a:srgbClr val="FFFFFF"/>
              </a:highlight>
              <a:latin typeface="Arial"/>
              <a:ea typeface="Arial"/>
              <a:cs typeface="Arial"/>
            </a:endParaRPr>
          </a:p>
          <a:p>
            <a:pPr marL="0" indent="0">
              <a:spcBef>
                <a:spcPts val="1700"/>
              </a:spcBef>
              <a:buNone/>
            </a:pPr>
            <a:br>
              <a:rPr lang="en-US"/>
            </a:b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df2ddb0d14_0_34"/>
          <p:cNvSpPr txBox="1">
            <a:spLocks noGrp="1"/>
          </p:cNvSpPr>
          <p:nvPr>
            <p:ph type="title"/>
          </p:nvPr>
        </p:nvSpPr>
        <p:spPr>
          <a:xfrm>
            <a:off x="543650" y="195179"/>
            <a:ext cx="8596800" cy="1320900"/>
          </a:xfrm>
          <a:prstGeom prst="rect">
            <a:avLst/>
          </a:prstGeom>
        </p:spPr>
        <p:txBody>
          <a:bodyPr spcFirstLastPara="1" wrap="square" lIns="91425" tIns="45700" rIns="91425" bIns="45700" anchor="t" anchorCtr="0">
            <a:normAutofit/>
          </a:bodyPr>
          <a:lstStyle/>
          <a:p>
            <a:pPr algn="ctr"/>
            <a:r>
              <a:rPr lang="en-US"/>
              <a:t>Illinois' </a:t>
            </a:r>
            <a:br>
              <a:rPr lang="en-US"/>
            </a:br>
            <a:r>
              <a:rPr lang="en-US"/>
              <a:t>"Partnership for College Completion" </a:t>
            </a:r>
          </a:p>
        </p:txBody>
      </p:sp>
      <p:pic>
        <p:nvPicPr>
          <p:cNvPr id="2" name="Picture 1" descr="Partnership for College Completion website">
            <a:extLst>
              <a:ext uri="{FF2B5EF4-FFF2-40B4-BE49-F238E27FC236}">
                <a16:creationId xmlns:a16="http://schemas.microsoft.com/office/drawing/2014/main" id="{2C3D0A38-FA80-E5B8-5BC3-E22888393C67}"/>
              </a:ext>
            </a:extLst>
          </p:cNvPr>
          <p:cNvPicPr>
            <a:picLocks noChangeAspect="1"/>
          </p:cNvPicPr>
          <p:nvPr/>
        </p:nvPicPr>
        <p:blipFill>
          <a:blip r:embed="rId3"/>
          <a:srcRect r="-222" b="719"/>
          <a:stretch>
            <a:fillRect/>
          </a:stretch>
        </p:blipFill>
        <p:spPr>
          <a:xfrm>
            <a:off x="2569152" y="1513863"/>
            <a:ext cx="5651302" cy="1730535"/>
          </a:xfrm>
          <a:prstGeom prst="rect">
            <a:avLst/>
          </a:prstGeom>
        </p:spPr>
      </p:pic>
      <p:sp>
        <p:nvSpPr>
          <p:cNvPr id="4" name="Text Placeholder 3">
            <a:extLst>
              <a:ext uri="{FF2B5EF4-FFF2-40B4-BE49-F238E27FC236}">
                <a16:creationId xmlns:a16="http://schemas.microsoft.com/office/drawing/2014/main" id="{28A09978-5F30-177D-5AD8-00BD7591204A}"/>
              </a:ext>
            </a:extLst>
          </p:cNvPr>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7FB43A44-01FF-1790-B4A4-528B19DE5370}"/>
            </a:ext>
          </a:extLst>
        </p:cNvPr>
        <p:cNvGrpSpPr/>
        <p:nvPr/>
      </p:nvGrpSpPr>
      <p:grpSpPr>
        <a:xfrm>
          <a:off x="0" y="0"/>
          <a:ext cx="0" cy="0"/>
          <a:chOff x="0" y="0"/>
          <a:chExt cx="0" cy="0"/>
        </a:xfrm>
      </p:grpSpPr>
      <p:sp>
        <p:nvSpPr>
          <p:cNvPr id="177" name="Google Shape;177;g3df2ddb0d14_0_34">
            <a:extLst>
              <a:ext uri="{FF2B5EF4-FFF2-40B4-BE49-F238E27FC236}">
                <a16:creationId xmlns:a16="http://schemas.microsoft.com/office/drawing/2014/main" id="{C8B42FA8-975A-B4E8-A496-ED5B4D9BFB1B}"/>
              </a:ext>
            </a:extLst>
          </p:cNvPr>
          <p:cNvSpPr txBox="1">
            <a:spLocks noGrp="1"/>
          </p:cNvSpPr>
          <p:nvPr>
            <p:ph type="title"/>
          </p:nvPr>
        </p:nvSpPr>
        <p:spPr>
          <a:xfrm>
            <a:off x="543650" y="195179"/>
            <a:ext cx="8596800" cy="1320900"/>
          </a:xfrm>
          <a:prstGeom prst="rect">
            <a:avLst/>
          </a:prstGeom>
        </p:spPr>
        <p:txBody>
          <a:bodyPr spcFirstLastPara="1" wrap="square" lIns="91425" tIns="45700" rIns="91425" bIns="45700" anchor="t" anchorCtr="0">
            <a:normAutofit/>
          </a:bodyPr>
          <a:lstStyle/>
          <a:p>
            <a:pPr algn="ctr"/>
            <a:r>
              <a:rPr lang="en-US"/>
              <a:t>The realities</a:t>
            </a:r>
          </a:p>
        </p:txBody>
      </p:sp>
      <p:sp>
        <p:nvSpPr>
          <p:cNvPr id="178" name="Google Shape;178;g3df2ddb0d14_0_34">
            <a:extLst>
              <a:ext uri="{FF2B5EF4-FFF2-40B4-BE49-F238E27FC236}">
                <a16:creationId xmlns:a16="http://schemas.microsoft.com/office/drawing/2014/main" id="{D1D216CC-1CE2-04F4-F0F2-54175CD982B2}"/>
              </a:ext>
            </a:extLst>
          </p:cNvPr>
          <p:cNvSpPr txBox="1">
            <a:spLocks noGrp="1"/>
          </p:cNvSpPr>
          <p:nvPr>
            <p:ph type="body" idx="1"/>
          </p:nvPr>
        </p:nvSpPr>
        <p:spPr>
          <a:xfrm>
            <a:off x="1055963" y="1341450"/>
            <a:ext cx="8596800" cy="3880800"/>
          </a:xfrm>
          <a:prstGeom prst="rect">
            <a:avLst/>
          </a:prstGeom>
        </p:spPr>
        <p:txBody>
          <a:bodyPr spcFirstLastPara="1" wrap="square" lIns="91425" tIns="45700" rIns="91425" bIns="45700" anchor="t" anchorCtr="0">
            <a:normAutofit/>
          </a:bodyPr>
          <a:lstStyle/>
          <a:p>
            <a:pPr marL="342900" indent="-342900"/>
            <a:endParaRPr lang="en-US" sz="1400">
              <a:solidFill>
                <a:srgbClr val="002A3D"/>
              </a:solidFill>
              <a:highlight>
                <a:srgbClr val="FFFFFF"/>
              </a:highlight>
            </a:endParaRPr>
          </a:p>
          <a:p>
            <a:pPr marL="342900" indent="-342900"/>
            <a:r>
              <a:rPr lang="en-US" sz="1600" b="1" dirty="0">
                <a:solidFill>
                  <a:srgbClr val="002A3D"/>
                </a:solidFill>
                <a:highlight>
                  <a:srgbClr val="FFFFFF"/>
                </a:highlight>
              </a:rPr>
              <a:t>The actions taken in the name of equity, to purportedly "maximize" </a:t>
            </a:r>
            <a:r>
              <a:rPr lang="en-US" sz="1600" b="1">
                <a:solidFill>
                  <a:srgbClr val="002A3D"/>
                </a:solidFill>
                <a:highlight>
                  <a:srgbClr val="FFFFFF"/>
                </a:highlight>
              </a:rPr>
              <a:t>success</a:t>
            </a:r>
            <a:r>
              <a:rPr lang="en-US" sz="1600" b="1" dirty="0">
                <a:solidFill>
                  <a:srgbClr val="002A3D"/>
                </a:solidFill>
                <a:highlight>
                  <a:srgbClr val="FFFFFF"/>
                </a:highlight>
              </a:rPr>
              <a:t>, in fact:  </a:t>
            </a:r>
          </a:p>
          <a:p>
            <a:pPr marL="800100" lvl="1" indent="-342900"/>
            <a:r>
              <a:rPr lang="en-US" b="1"/>
              <a:t>Deny K-12 inequities in preparation for college	</a:t>
            </a:r>
          </a:p>
          <a:p>
            <a:pPr marL="800100" lvl="1" indent="-342900"/>
            <a:r>
              <a:rPr lang="en-US" b="1"/>
              <a:t>Remove opportunities for making up for those inequities</a:t>
            </a:r>
          </a:p>
          <a:p>
            <a:pPr marL="800100" lvl="1" indent="-342900"/>
            <a:r>
              <a:rPr lang="en-US" b="1"/>
              <a:t>Encourage different “pathways,” requiring less demanding math skills. How is this different than “tracking” ?</a:t>
            </a:r>
          </a:p>
          <a:p>
            <a:pPr marL="800100" lvl="1" indent="-342900"/>
            <a:r>
              <a:rPr lang="en-US" b="1"/>
              <a:t>Want *less* use of standardized tests  </a:t>
            </a:r>
            <a:endParaRPr b="1"/>
          </a:p>
          <a:p>
            <a:pPr marL="0" lvl="0" indent="0" algn="l" rtl="0">
              <a:spcBef>
                <a:spcPts val="1000"/>
              </a:spcBef>
              <a:spcAft>
                <a:spcPts val="0"/>
              </a:spcAft>
              <a:buNone/>
            </a:pPr>
            <a:endParaRPr/>
          </a:p>
        </p:txBody>
      </p:sp>
    </p:spTree>
    <p:extLst>
      <p:ext uri="{BB962C8B-B14F-4D97-AF65-F5344CB8AC3E}">
        <p14:creationId xmlns:p14="http://schemas.microsoft.com/office/powerpoint/2010/main" val="112119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ECEC8D2E-0BFC-74CD-5E2D-82741349F330}"/>
            </a:ext>
          </a:extLst>
        </p:cNvPr>
        <p:cNvGrpSpPr/>
        <p:nvPr/>
      </p:nvGrpSpPr>
      <p:grpSpPr>
        <a:xfrm>
          <a:off x="0" y="0"/>
          <a:ext cx="0" cy="0"/>
          <a:chOff x="0" y="0"/>
          <a:chExt cx="0" cy="0"/>
        </a:xfrm>
      </p:grpSpPr>
      <p:pic>
        <p:nvPicPr>
          <p:cNvPr id="350" name="Google Shape;350;p18" descr="Left side of image:  &quot;developmental math&quot; with stick figure man with tie and frown holding sign saying: &quot;no calculator!&quot;  Three nineteentsh times eight twenty-thirds!    Word problem word problem, more word problems. &#10;   Right Side text: college level math and credentials with picture of smooth road carved through mountains. ">
            <a:extLst>
              <a:ext uri="{FF2B5EF4-FFF2-40B4-BE49-F238E27FC236}">
                <a16:creationId xmlns:a16="http://schemas.microsoft.com/office/drawing/2014/main" id="{A572890B-5C3F-FD88-EB6A-D363FDDFC92F}"/>
              </a:ext>
            </a:extLst>
          </p:cNvPr>
          <p:cNvPicPr preferRelativeResize="0"/>
          <p:nvPr/>
        </p:nvPicPr>
        <p:blipFill rotWithShape="1">
          <a:blip r:embed="rId3">
            <a:alphaModFix/>
          </a:blip>
          <a:srcRect/>
          <a:stretch/>
        </p:blipFill>
        <p:spPr>
          <a:xfrm>
            <a:off x="688975" y="1707649"/>
            <a:ext cx="8832099" cy="4955600"/>
          </a:xfrm>
          <a:prstGeom prst="rect">
            <a:avLst/>
          </a:prstGeom>
          <a:noFill/>
          <a:ln>
            <a:noFill/>
          </a:ln>
        </p:spPr>
      </p:pic>
      <p:sp>
        <p:nvSpPr>
          <p:cNvPr id="351" name="Google Shape;351;p18">
            <a:extLst>
              <a:ext uri="{FF2B5EF4-FFF2-40B4-BE49-F238E27FC236}">
                <a16:creationId xmlns:a16="http://schemas.microsoft.com/office/drawing/2014/main" id="{F5D9F315-66DC-D3BD-0230-C133B5D8FE51}"/>
              </a:ext>
            </a:extLst>
          </p:cNvPr>
          <p:cNvSpPr txBox="1">
            <a:spLocks noGrp="1"/>
          </p:cNvSpPr>
          <p:nvPr>
            <p:ph type="title"/>
          </p:nvPr>
        </p:nvSpPr>
        <p:spPr>
          <a:xfrm>
            <a:off x="208411" y="386862"/>
            <a:ext cx="9593129"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The "reformers" view:  The *courses* are the barrier and they are boring and irrelevant!</a:t>
            </a:r>
            <a:endParaRPr/>
          </a:p>
        </p:txBody>
      </p:sp>
    </p:spTree>
    <p:extLst>
      <p:ext uri="{BB962C8B-B14F-4D97-AF65-F5344CB8AC3E}">
        <p14:creationId xmlns:p14="http://schemas.microsoft.com/office/powerpoint/2010/main" val="115934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What is Developmental Education ?  </a:t>
            </a:r>
            <a:endParaRPr/>
          </a:p>
        </p:txBody>
      </p:sp>
      <p:sp>
        <p:nvSpPr>
          <p:cNvPr id="164" name="Google Shape;164;p2"/>
          <p:cNvSpPr txBox="1">
            <a:spLocks noGrp="1"/>
          </p:cNvSpPr>
          <p:nvPr>
            <p:ph type="body" idx="1"/>
          </p:nvPr>
        </p:nvSpPr>
        <p:spPr>
          <a:xfrm>
            <a:off x="677334" y="1484621"/>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342900" algn="l" rtl="0">
              <a:lnSpc>
                <a:spcPct val="100000"/>
              </a:lnSpc>
              <a:spcBef>
                <a:spcPts val="1000"/>
              </a:spcBef>
              <a:spcAft>
                <a:spcPts val="0"/>
              </a:spcAft>
              <a:buSzPts val="1440"/>
              <a:buChar char="►"/>
            </a:pPr>
            <a:r>
              <a:rPr lang="en-US" dirty="0"/>
              <a:t>“</a:t>
            </a:r>
            <a:r>
              <a:rPr lang="en-US" sz="1800" dirty="0"/>
              <a:t>Developmental education is not a euphemism for remediation</a:t>
            </a:r>
            <a:r>
              <a:rPr lang="en-US" dirty="0"/>
              <a:t>"</a:t>
            </a:r>
            <a:r>
              <a:rPr lang="en-US" sz="1800" dirty="0"/>
              <a:t> …or, it shouldn’t</a:t>
            </a:r>
            <a:r>
              <a:rPr lang="en-US" sz="1800"/>
              <a:t> be.   (Boylan, 1995) It includes addressing many other factors</a:t>
            </a:r>
            <a:r>
              <a:rPr lang="en-US"/>
              <a:t>.</a:t>
            </a:r>
            <a:endParaRPr lang="en-US" sz="1800"/>
          </a:p>
          <a:p>
            <a:pPr marL="342900" lvl="0" indent="-342900" algn="l" rtl="0">
              <a:lnSpc>
                <a:spcPct val="100000"/>
              </a:lnSpc>
              <a:spcBef>
                <a:spcPts val="1000"/>
              </a:spcBef>
              <a:spcAft>
                <a:spcPts val="0"/>
              </a:spcAft>
              <a:buSzPts val="1440"/>
              <a:buChar char="►"/>
            </a:pPr>
            <a:endParaRPr lang="en-US"/>
          </a:p>
          <a:p>
            <a:pPr marL="342900" lvl="0" indent="-342900" algn="l" rtl="0">
              <a:lnSpc>
                <a:spcPct val="100000"/>
              </a:lnSpc>
              <a:spcBef>
                <a:spcPts val="1000"/>
              </a:spcBef>
              <a:spcAft>
                <a:spcPts val="0"/>
              </a:spcAft>
              <a:buSzPts val="1440"/>
              <a:buChar char="►"/>
            </a:pPr>
            <a:r>
              <a:rPr lang="en-US" dirty="0"/>
              <a:t>Almost universally, “reform” promotions and research say they are the same. So we’re starting out in a different place. </a:t>
            </a:r>
          </a:p>
          <a:p>
            <a:pPr marL="342900" lvl="0" indent="-342900" algn="l" rtl="0">
              <a:lnSpc>
                <a:spcPct val="100000"/>
              </a:lnSpc>
              <a:spcBef>
                <a:spcPts val="1000"/>
              </a:spcBef>
              <a:spcAft>
                <a:spcPts val="0"/>
              </a:spcAft>
              <a:buSzPts val="1440"/>
              <a:buChar char="►"/>
            </a:pPr>
            <a:endParaRPr lang="en-US"/>
          </a:p>
          <a:p>
            <a:pPr marL="342900" lvl="0" indent="-342900" algn="l" rtl="0">
              <a:lnSpc>
                <a:spcPct val="100000"/>
              </a:lnSpc>
              <a:spcBef>
                <a:spcPts val="1000"/>
              </a:spcBef>
              <a:spcAft>
                <a:spcPts val="0"/>
              </a:spcAft>
              <a:buSzPts val="1440"/>
              <a:buChar char="►"/>
            </a:pPr>
            <a:r>
              <a:rPr lang="en-US"/>
              <a:t>The “Partnership for College Completion” (PCC)  group’s goals, in the name of “maximizing” the chance of success, “center on” dismantling developmental education, not systemic racism. </a:t>
            </a:r>
            <a:endParaRPr/>
          </a:p>
          <a:p>
            <a:pPr marL="91441" lvl="0" indent="0" algn="l" rtl="0">
              <a:lnSpc>
                <a:spcPct val="100000"/>
              </a:lnSpc>
              <a:spcBef>
                <a:spcPts val="1000"/>
              </a:spcBef>
              <a:spcAft>
                <a:spcPts val="0"/>
              </a:spcAft>
              <a:buSzPts val="144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0154-80F2-C4B3-1EC1-51728AAAC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9E7B-1244-5FFA-81FA-34330B921BAA}"/>
              </a:ext>
            </a:extLst>
          </p:cNvPr>
          <p:cNvSpPr>
            <a:spLocks noGrp="1"/>
          </p:cNvSpPr>
          <p:nvPr>
            <p:ph type="title"/>
          </p:nvPr>
        </p:nvSpPr>
        <p:spPr>
          <a:xfrm>
            <a:off x="750486" y="283465"/>
            <a:ext cx="8596668" cy="707136"/>
          </a:xfrm>
        </p:spPr>
        <p:txBody>
          <a:bodyPr>
            <a:normAutofit/>
          </a:bodyPr>
          <a:lstStyle/>
          <a:p>
            <a:pPr algn="ctr"/>
            <a:r>
              <a:rPr lang="en-US"/>
              <a:t>"Second Progress Report"   </a:t>
            </a:r>
          </a:p>
        </p:txBody>
      </p:sp>
      <p:sp>
        <p:nvSpPr>
          <p:cNvPr id="3" name="Text Placeholder 2">
            <a:extLst>
              <a:ext uri="{FF2B5EF4-FFF2-40B4-BE49-F238E27FC236}">
                <a16:creationId xmlns:a16="http://schemas.microsoft.com/office/drawing/2014/main" id="{79BD4CA0-DBA6-B70B-79E5-83FD77EF5546}"/>
              </a:ext>
            </a:extLst>
          </p:cNvPr>
          <p:cNvSpPr>
            <a:spLocks noGrp="1"/>
          </p:cNvSpPr>
          <p:nvPr>
            <p:ph type="body" idx="1"/>
          </p:nvPr>
        </p:nvSpPr>
        <p:spPr>
          <a:xfrm>
            <a:off x="751075" y="1444752"/>
            <a:ext cx="8928507" cy="4515268"/>
          </a:xfrm>
        </p:spPr>
        <p:txBody>
          <a:bodyPr>
            <a:normAutofit/>
          </a:bodyPr>
          <a:lstStyle/>
          <a:p>
            <a:pPr fontAlgn="base"/>
            <a:r>
              <a:rPr lang="en-US"/>
              <a:t>Enrollment in developmental education has declined (estimated 64000 students from 2018 to 2023).</a:t>
            </a:r>
          </a:p>
          <a:p>
            <a:pPr fontAlgn="base"/>
            <a:r>
              <a:rPr lang="en-US"/>
              <a:t>More students were placed in the corequisite model.</a:t>
            </a:r>
            <a:endParaRPr lang="en-US" sz="1400"/>
          </a:p>
          <a:p>
            <a:pPr fontAlgn="base"/>
            <a:r>
              <a:rPr lang="en-US"/>
              <a:t>Institutions need to “clear up” misinterpretations of the law.</a:t>
            </a:r>
          </a:p>
          <a:p>
            <a:pPr lvl="1" fontAlgn="base"/>
            <a:r>
              <a:rPr lang="en-US"/>
              <a:t>They say “multiple measures” should mean any *one* qualifier automatically excludes taking a developmental course.</a:t>
            </a:r>
          </a:p>
          <a:p>
            <a:pPr lvl="1" fontAlgn="base"/>
            <a:r>
              <a:rPr lang="en-US"/>
              <a:t>Having 2 semesters is not a “grace period” so that “institutions can continue to enroll </a:t>
            </a:r>
            <a:r>
              <a:rPr lang="en-US" err="1"/>
              <a:t>firstsemester</a:t>
            </a:r>
            <a:r>
              <a:rPr lang="en-US"/>
              <a:t> students in traditional developmental education courses.”</a:t>
            </a:r>
          </a:p>
        </p:txBody>
      </p:sp>
    </p:spTree>
    <p:extLst>
      <p:ext uri="{BB962C8B-B14F-4D97-AF65-F5344CB8AC3E}">
        <p14:creationId xmlns:p14="http://schemas.microsoft.com/office/powerpoint/2010/main" val="31652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dc6bb17447_0_13"/>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Second Progress Report  </a:t>
            </a:r>
            <a:endParaRPr/>
          </a:p>
        </p:txBody>
      </p:sp>
      <p:sp>
        <p:nvSpPr>
          <p:cNvPr id="198" name="Google Shape;198;g3dc6bb17447_0_13"/>
          <p:cNvSpPr txBox="1">
            <a:spLocks noGrp="1"/>
          </p:cNvSpPr>
          <p:nvPr>
            <p:ph type="body" idx="1"/>
          </p:nvPr>
        </p:nvSpPr>
        <p:spPr>
          <a:xfrm>
            <a:off x="769400" y="1543177"/>
            <a:ext cx="8504700" cy="46689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Their bulleted list: </a:t>
            </a:r>
            <a:endParaRPr/>
          </a:p>
          <a:p>
            <a:pPr marL="457200" lvl="0" indent="-320040" algn="l">
              <a:spcBef>
                <a:spcPts val="1000"/>
              </a:spcBef>
              <a:spcAft>
                <a:spcPts val="0"/>
              </a:spcAft>
              <a:buSzPts val="1440"/>
              <a:buChar char="►"/>
            </a:pPr>
            <a:endParaRPr lang="en-US"/>
          </a:p>
          <a:p>
            <a:r>
              <a:rPr lang="en-US"/>
              <a:t>"Corequisite models yielded better outcomes.</a:t>
            </a:r>
            <a:endParaRPr lang="en-US" sz="1400">
              <a:solidFill>
                <a:srgbClr val="000000"/>
              </a:solidFill>
            </a:endParaRPr>
          </a:p>
          <a:p>
            <a:r>
              <a:rPr lang="en-US" sz="1400" err="1"/>
              <a:t>Ccorequisite</a:t>
            </a:r>
            <a:r>
              <a:rPr lang="en-US" sz="1400" dirty="0"/>
              <a:t> models 60% passed a math or English gateway course in their first year, </a:t>
            </a:r>
            <a:r>
              <a:rPr lang="en-US" sz="1400"/>
              <a:t>compared with</a:t>
            </a:r>
            <a:r>
              <a:rPr lang="en-US" sz="1400" dirty="0"/>
              <a:t> fewer than 20% in traditional models. (NOTE CHANGE FROM AND TO OR.)   </a:t>
            </a:r>
            <a:endParaRPr lang="en-US" sz="1400" dirty="0">
              <a:solidFill>
                <a:srgbClr val="000000"/>
              </a:solidFill>
            </a:endParaRPr>
          </a:p>
          <a:p>
            <a:pPr lvl="1"/>
            <a:r>
              <a:rPr lang="en-US" sz="1400"/>
              <a:t>Students of color and students from low-income backgrounds in corequisite models were 4–7times more likely to pass a math or English gateway course in their first year. </a:t>
            </a:r>
            <a:endParaRPr lang="en-US" sz="1400">
              <a:solidFill>
                <a:srgbClr val="000000"/>
              </a:solidFill>
            </a:endParaRPr>
          </a:p>
          <a:p>
            <a:pPr marL="457200" lvl="0" indent="-320040" algn="l">
              <a:spcBef>
                <a:spcPts val="0"/>
              </a:spcBef>
              <a:spcAft>
                <a:spcPts val="0"/>
              </a:spcAft>
              <a:buSzPts val="1440"/>
              <a:buChar char="►"/>
            </a:pPr>
            <a:endParaRPr lang="en-US"/>
          </a:p>
          <a:p>
            <a:pPr marL="137160" lvl="0" indent="0" algn="l" rtl="0">
              <a:spcBef>
                <a:spcPts val="0"/>
              </a:spcBef>
              <a:spcAft>
                <a:spcPts val="0"/>
              </a:spcAft>
              <a:buSzPts val="1440"/>
              <a:buNone/>
            </a:pPr>
            <a:endParaRPr lang="en-US"/>
          </a:p>
          <a:p>
            <a:r>
              <a:rPr lang="en-US" sz="1500"/>
              <a:t>Equity gaps and barriers to student success remain – </a:t>
            </a:r>
            <a:endParaRPr lang="en-US" sz="1500">
              <a:solidFill>
                <a:srgbClr val="000000"/>
              </a:solidFill>
            </a:endParaRPr>
          </a:p>
          <a:p>
            <a:pPr lvl="1"/>
            <a:r>
              <a:rPr lang="en-US" sz="1400"/>
              <a:t>Some colleges have not yet implemented or scaled corequisite courses. </a:t>
            </a:r>
            <a:endParaRPr lang="en-US" sz="1400">
              <a:solidFill>
                <a:srgbClr val="000000"/>
              </a:solidFill>
            </a:endParaRPr>
          </a:p>
          <a:p>
            <a:pPr lvl="1"/>
            <a:r>
              <a:rPr lang="en-US" sz="1400" dirty="0"/>
              <a:t>Disparities in gateway course completion rates persist for students in corequisite </a:t>
            </a:r>
            <a:r>
              <a:rPr lang="en-US" sz="1400"/>
              <a:t>models, particularly</a:t>
            </a:r>
            <a:r>
              <a:rPr lang="en-US" sz="1400" dirty="0"/>
              <a:t> for Black students. </a:t>
            </a:r>
            <a:endParaRPr lang="en-US" sz="1400" dirty="0">
              <a:solidFill>
                <a:srgbClr val="000000"/>
              </a:solidFill>
            </a:endParaRPr>
          </a:p>
          <a:p>
            <a:pPr lvl="1"/>
            <a:r>
              <a:rPr lang="en-US" sz="1400" dirty="0"/>
              <a:t>Research shows that some students are delaying enrollment in required math and </a:t>
            </a:r>
            <a:r>
              <a:rPr lang="en-US" sz="1400"/>
              <a:t>English courses</a:t>
            </a:r>
            <a:r>
              <a:rPr lang="en-US" sz="1400" dirty="0"/>
              <a:t>.</a:t>
            </a:r>
            <a:endParaRPr dirty="0"/>
          </a:p>
        </p:txBody>
      </p:sp>
    </p:spTree>
  </p:cSld>
  <p:clrMapOvr>
    <a:masterClrMapping/>
  </p:clrMapOvr>
</p:sld>
</file>

<file path=ppt/theme/theme1.xml><?xml version="1.0" encoding="utf-8"?>
<a:theme xmlns:a="http://schemas.openxmlformats.org/drawingml/2006/main" name="Face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20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Developmental mathematics reform and Math:   What is progress? </vt:lpstr>
      <vt:lpstr>Clarification </vt:lpstr>
      <vt:lpstr>“Developmental Education Reform Act”  2021</vt:lpstr>
      <vt:lpstr>Illinois'  "Partnership for College Completion" </vt:lpstr>
      <vt:lpstr>The realities</vt:lpstr>
      <vt:lpstr>The "reformers" view:  The *courses* are the barrier and they are boring and irrelevant!</vt:lpstr>
      <vt:lpstr>What is Developmental Education ?  </vt:lpstr>
      <vt:lpstr>"Second Progress Report"   </vt:lpstr>
      <vt:lpstr>Second Progress Report  </vt:lpstr>
      <vt:lpstr>Just a few issues with their interpretation of success: </vt:lpstr>
      <vt:lpstr>One more:   </vt:lpstr>
      <vt:lpstr>Further issues are:  </vt:lpstr>
      <vt:lpstr>Illinois:  Co-req is better!   </vt:lpstr>
      <vt:lpstr>Maybe they just need review?  </vt:lpstr>
      <vt:lpstr>     Why the focus on co-requisites?  There are other options. </vt:lpstr>
      <vt:lpstr>Co-requisites mean to "compress or mainstream developmental education with course design." </vt:lpstr>
      <vt:lpstr>No need to just repeat what they should have learned in high school.   </vt:lpstr>
      <vt:lpstr>You need “foundations” of arithmetic, ratios, proportions, expressions and simple equations for:  </vt:lpstr>
      <vt:lpstr>Oh,yes, foundations:   </vt:lpstr>
      <vt:lpstr>Don’t throw it out, figure it out! </vt:lpstr>
      <vt:lpstr>Make it meaningful, with room for acceleration.  </vt:lpstr>
      <vt:lpstr>Yes, we need to address math education inequities.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Jones</dc:creator>
  <cp:revision>116</cp:revision>
  <dcterms:created xsi:type="dcterms:W3CDTF">2025-03-10T19:12:08Z</dcterms:created>
  <dcterms:modified xsi:type="dcterms:W3CDTF">2026-05-21T15:24:08Z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0x010100314DB968AEBD4D4CBEBF5AD64F7054D7</vt:lpwstr>
  </property>
</Properties>
</file>