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2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85" r:id="rId9"/>
    <p:sldId id="266" r:id="rId10"/>
    <p:sldId id="284" r:id="rId11"/>
    <p:sldId id="289" r:id="rId12"/>
    <p:sldId id="286" r:id="rId13"/>
    <p:sldId id="262" r:id="rId14"/>
    <p:sldId id="412" r:id="rId15"/>
    <p:sldId id="268" r:id="rId16"/>
    <p:sldId id="411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8" r:id="rId31"/>
    <p:sldId id="290" r:id="rId32"/>
    <p:sldId id="291" r:id="rId33"/>
    <p:sldId id="292" r:id="rId34"/>
    <p:sldId id="287" r:id="rId35"/>
    <p:sldId id="265" r:id="rId36"/>
    <p:sldId id="283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EA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3381" autoAdjust="0"/>
  </p:normalViewPr>
  <p:slideViewPr>
    <p:cSldViewPr snapToGrid="0">
      <p:cViewPr varScale="1">
        <p:scale>
          <a:sx n="50" d="100"/>
          <a:sy n="50" d="100"/>
        </p:scale>
        <p:origin x="16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9.9805840725605513E-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6074410801742564E-2"/>
          <c:y val="1.8666167153914597E-2"/>
          <c:w val="0.94879844143193437"/>
          <c:h val="0.7951120893235839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Ounces of Coffee Grounds</c:v>
                </c:pt>
              </c:strCache>
            </c:strRef>
          </c:tx>
          <c:spPr>
            <a:ln w="25400" cap="rnd">
              <a:noFill/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marker>
          <c:xVal>
            <c:numRef>
              <c:f>Sheet1!$A$2:$A$8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xVal>
          <c:yVal>
            <c:numRef>
              <c:f>Sheet1!$B$2:$B$8</c:f>
              <c:numCache>
                <c:formatCode>General</c:formatCode>
                <c:ptCount val="7"/>
                <c:pt idx="0">
                  <c:v>2</c:v>
                </c:pt>
                <c:pt idx="1">
                  <c:v>4</c:v>
                </c:pt>
                <c:pt idx="2">
                  <c:v>6</c:v>
                </c:pt>
                <c:pt idx="3">
                  <c:v>8</c:v>
                </c:pt>
                <c:pt idx="4">
                  <c:v>10</c:v>
                </c:pt>
                <c:pt idx="5">
                  <c:v>12</c:v>
                </c:pt>
                <c:pt idx="6">
                  <c:v>14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5509-4F67-9C62-D6B727C67A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2153088"/>
        <c:axId val="432152104"/>
      </c:scatterChart>
      <c:valAx>
        <c:axId val="4321530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2152104"/>
        <c:crosses val="autoZero"/>
        <c:crossBetween val="midCat"/>
      </c:valAx>
      <c:valAx>
        <c:axId val="432152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21530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9.9805840725605513E-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6074410801742564E-2"/>
          <c:y val="1.8666167153914597E-2"/>
          <c:w val="0.94879844143193437"/>
          <c:h val="0.7951120893235839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Ounces of Coffee Grounds</c:v>
                </c:pt>
              </c:strCache>
            </c:strRef>
          </c:tx>
          <c:spPr>
            <a:ln w="25400" cap="rnd">
              <a:noFill/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marker>
          <c:xVal>
            <c:numRef>
              <c:f>Sheet1!$A$2:$A$8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xVal>
          <c:yVal>
            <c:numRef>
              <c:f>Sheet1!$B$2:$B$8</c:f>
              <c:numCache>
                <c:formatCode>General</c:formatCode>
                <c:ptCount val="7"/>
                <c:pt idx="0">
                  <c:v>2</c:v>
                </c:pt>
                <c:pt idx="1">
                  <c:v>4</c:v>
                </c:pt>
                <c:pt idx="2">
                  <c:v>6</c:v>
                </c:pt>
                <c:pt idx="3">
                  <c:v>8</c:v>
                </c:pt>
                <c:pt idx="4">
                  <c:v>10</c:v>
                </c:pt>
                <c:pt idx="5">
                  <c:v>12</c:v>
                </c:pt>
                <c:pt idx="6">
                  <c:v>14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BEE-4706-848F-97B1C2EAE2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2153088"/>
        <c:axId val="432152104"/>
      </c:scatterChart>
      <c:valAx>
        <c:axId val="4321530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2152104"/>
        <c:crosses val="autoZero"/>
        <c:crossBetween val="midCat"/>
      </c:valAx>
      <c:valAx>
        <c:axId val="432152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21530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Start at 100, 10% exponential growth</a:t>
            </a:r>
          </a:p>
        </c:rich>
      </c:tx>
      <c:layout>
        <c:manualLayout>
          <c:xMode val="edge"/>
          <c:yMode val="edge"/>
          <c:x val="0.34043744531933506"/>
          <c:y val="2.6819923371647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2025371828521432E-2"/>
          <c:y val="0.13444444444444445"/>
          <c:w val="0.87753018372703417"/>
          <c:h val="0.76901046851902133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Sheet1!$N$4</c:f>
              <c:strCache>
                <c:ptCount val="1"/>
                <c:pt idx="0">
                  <c:v>Exponential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Sheet1!$M$5:$M$17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</c:numCache>
            </c:numRef>
          </c:xVal>
          <c:yVal>
            <c:numRef>
              <c:f>Sheet1!$N$5:$N$17</c:f>
              <c:numCache>
                <c:formatCode>0</c:formatCode>
                <c:ptCount val="13"/>
                <c:pt idx="0">
                  <c:v>100</c:v>
                </c:pt>
                <c:pt idx="1">
                  <c:v>110.00000000000001</c:v>
                </c:pt>
                <c:pt idx="2">
                  <c:v>121.00000000000003</c:v>
                </c:pt>
                <c:pt idx="3">
                  <c:v>133.10000000000005</c:v>
                </c:pt>
                <c:pt idx="4">
                  <c:v>146.41000000000008</c:v>
                </c:pt>
                <c:pt idx="5">
                  <c:v>161.0510000000001</c:v>
                </c:pt>
                <c:pt idx="6">
                  <c:v>177.15610000000012</c:v>
                </c:pt>
                <c:pt idx="7">
                  <c:v>194.87171000000015</c:v>
                </c:pt>
                <c:pt idx="8">
                  <c:v>214.3588810000002</c:v>
                </c:pt>
                <c:pt idx="9">
                  <c:v>235.79476910000022</c:v>
                </c:pt>
                <c:pt idx="10">
                  <c:v>259.37424601000026</c:v>
                </c:pt>
                <c:pt idx="11">
                  <c:v>285.3116706110003</c:v>
                </c:pt>
                <c:pt idx="12">
                  <c:v>313.84283767210036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B287-420E-822D-2945A706C0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7790207"/>
        <c:axId val="427792287"/>
      </c:scatterChart>
      <c:valAx>
        <c:axId val="42779020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7792287"/>
        <c:crosses val="autoZero"/>
        <c:crossBetween val="midCat"/>
      </c:valAx>
      <c:valAx>
        <c:axId val="4277922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779020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Sheet1!$N$4</c:f>
              <c:strCache>
                <c:ptCount val="1"/>
                <c:pt idx="0">
                  <c:v>Exponential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Sheet1!$M$5:$M$17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</c:numCache>
            </c:numRef>
          </c:xVal>
          <c:yVal>
            <c:numRef>
              <c:f>Sheet1!$N$5:$N$17</c:f>
              <c:numCache>
                <c:formatCode>0</c:formatCode>
                <c:ptCount val="13"/>
                <c:pt idx="0">
                  <c:v>100</c:v>
                </c:pt>
                <c:pt idx="1">
                  <c:v>110.00000000000001</c:v>
                </c:pt>
                <c:pt idx="2">
                  <c:v>121.00000000000003</c:v>
                </c:pt>
                <c:pt idx="3">
                  <c:v>133.10000000000005</c:v>
                </c:pt>
                <c:pt idx="4">
                  <c:v>146.41000000000008</c:v>
                </c:pt>
                <c:pt idx="5">
                  <c:v>161.0510000000001</c:v>
                </c:pt>
                <c:pt idx="6">
                  <c:v>177.15610000000012</c:v>
                </c:pt>
                <c:pt idx="7">
                  <c:v>194.87171000000015</c:v>
                </c:pt>
                <c:pt idx="8">
                  <c:v>214.3588810000002</c:v>
                </c:pt>
                <c:pt idx="9">
                  <c:v>235.79476910000022</c:v>
                </c:pt>
                <c:pt idx="10">
                  <c:v>259.37424601000026</c:v>
                </c:pt>
                <c:pt idx="11">
                  <c:v>285.3116706110003</c:v>
                </c:pt>
                <c:pt idx="12">
                  <c:v>313.84283767210036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B7B-4DCF-A600-A64BC38C6BEC}"/>
            </c:ext>
          </c:extLst>
        </c:ser>
        <c:ser>
          <c:idx val="1"/>
          <c:order val="1"/>
          <c:tx>
            <c:strRef>
              <c:f>Sheet1!$O$4</c:f>
              <c:strCache>
                <c:ptCount val="1"/>
                <c:pt idx="0">
                  <c:v> How much bigger?  (Subtract old from new) 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Sheet1!$M$5:$M$17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</c:numCache>
            </c:numRef>
          </c:xVal>
          <c:yVal>
            <c:numRef>
              <c:f>Sheet1!$O$5:$O$17</c:f>
            </c:numRef>
          </c:yVal>
          <c:smooth val="1"/>
          <c:extLst>
            <c:ext xmlns:c16="http://schemas.microsoft.com/office/drawing/2014/chart" uri="{C3380CC4-5D6E-409C-BE32-E72D297353CC}">
              <c16:uniqueId val="{00000001-9B7B-4DCF-A600-A64BC38C6BEC}"/>
            </c:ext>
          </c:extLst>
        </c:ser>
        <c:ser>
          <c:idx val="2"/>
          <c:order val="2"/>
          <c:tx>
            <c:strRef>
              <c:f>Sheet1!$P$4</c:f>
              <c:strCache>
                <c:ptCount val="1"/>
                <c:pt idx="0">
                  <c:v>Linear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Sheet1!$M$5:$M$17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</c:numCache>
            </c:numRef>
          </c:xVal>
          <c:yVal>
            <c:numRef>
              <c:f>Sheet1!$P$5:$P$17</c:f>
              <c:numCache>
                <c:formatCode>General</c:formatCode>
                <c:ptCount val="13"/>
                <c:pt idx="0">
                  <c:v>100</c:v>
                </c:pt>
                <c:pt idx="1">
                  <c:v>110</c:v>
                </c:pt>
                <c:pt idx="2">
                  <c:v>120</c:v>
                </c:pt>
                <c:pt idx="3">
                  <c:v>130</c:v>
                </c:pt>
                <c:pt idx="4">
                  <c:v>140</c:v>
                </c:pt>
                <c:pt idx="5">
                  <c:v>150</c:v>
                </c:pt>
                <c:pt idx="6">
                  <c:v>160</c:v>
                </c:pt>
                <c:pt idx="7">
                  <c:v>170</c:v>
                </c:pt>
                <c:pt idx="8">
                  <c:v>180</c:v>
                </c:pt>
                <c:pt idx="9">
                  <c:v>190</c:v>
                </c:pt>
                <c:pt idx="10">
                  <c:v>200</c:v>
                </c:pt>
                <c:pt idx="11">
                  <c:v>210</c:v>
                </c:pt>
                <c:pt idx="12">
                  <c:v>220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9B7B-4DCF-A600-A64BC38C6B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4996255"/>
        <c:axId val="299721599"/>
      </c:scatterChart>
      <c:valAx>
        <c:axId val="31499625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9721599"/>
        <c:crosses val="autoZero"/>
        <c:crossBetween val="midCat"/>
      </c:valAx>
      <c:valAx>
        <c:axId val="2997215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4996255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7BE1E-C1F1-4485-9961-B7E634E1E041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02E1B7-C7EF-4749-B22F-DCB747A07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836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2E1B7-C7EF-4749-B22F-DCB747A073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6249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2E1B7-C7EF-4749-B22F-DCB747A073C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0144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Here’s our time and amount of moss on a table and a graph – as well as how much it grew.    I included how much it changed:  it’s *not* the same.  You can see that we are gaining more with every month.</a:t>
            </a:r>
          </a:p>
          <a:p>
            <a:r>
              <a:rPr lang="en-US" dirty="0"/>
              <a:t>We *are* multiplying by the same factor – 1.1 – each time.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2E1B7-C7EF-4749-B22F-DCB747A073C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8516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Here’s how exponential growth looks on a graph comparing it to linear change starting with the same change of 10 units.   They are close for a while, but you can watch the exponential change get bigger with every change.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2E1B7-C7EF-4749-B22F-DCB747A073C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2836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wrap this up:   Each month, we’re multiplying by our growth factor another time – we use exponents to write that. </a:t>
            </a:r>
          </a:p>
          <a:p>
            <a:r>
              <a:rPr lang="en-US" dirty="0"/>
              <a:t>So to figure out Y – how many square centimeters of moss I have – I take my starting point and multiply it by the growth *factor.* raised to the “x” power – the number of months.  </a:t>
            </a:r>
          </a:p>
          <a:p>
            <a:r>
              <a:rPr lang="en-US" dirty="0"/>
              <a:t>10% is the growth *rate* -- that’s how much bigger than 100% we’re getting – but we need to add that to 1 to get our growth *factor* -- what to multiply by.  </a:t>
            </a:r>
          </a:p>
          <a:p>
            <a:endParaRPr lang="en-US" dirty="0"/>
          </a:p>
          <a:p>
            <a:r>
              <a:rPr lang="en-US" dirty="0"/>
              <a:t>Here’s a pattern for multiplication:  Anything times 1 is itself, right?    </a:t>
            </a:r>
          </a:p>
          <a:p>
            <a:r>
              <a:rPr lang="en-US" dirty="0"/>
              <a:t>Anything times anything bigger than one gets bigger!!! Not always a LOT bigger, but bigger.   </a:t>
            </a:r>
          </a:p>
          <a:p>
            <a:endParaRPr lang="en-US" dirty="0"/>
          </a:p>
          <a:p>
            <a:r>
              <a:rPr lang="en-US" dirty="0"/>
              <a:t>And we’ll stop right here – the next video will ask about what happens when we’re shrinking!  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2E1B7-C7EF-4749-B22F-DCB747A073C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7737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www.achieve.org</a:t>
            </a:r>
            <a:r>
              <a:rPr lang="en-US" dirty="0"/>
              <a:t>/</a:t>
            </a:r>
            <a:r>
              <a:rPr lang="en-US" dirty="0" err="1"/>
              <a:t>EQuIP</a:t>
            </a:r>
            <a:r>
              <a:rPr lang="en-US" dirty="0"/>
              <a:t>   </a:t>
            </a:r>
          </a:p>
          <a:p>
            <a:r>
              <a:rPr lang="en-US" dirty="0"/>
              <a:t>http://</a:t>
            </a:r>
            <a:r>
              <a:rPr lang="en-US" dirty="0" err="1"/>
              <a:t>creativecommons.org</a:t>
            </a:r>
            <a:r>
              <a:rPr lang="en-US" dirty="0"/>
              <a:t>/tag/</a:t>
            </a:r>
            <a:r>
              <a:rPr lang="en-US" dirty="0" err="1"/>
              <a:t>k12</a:t>
            </a:r>
            <a:r>
              <a:rPr lang="en-US" dirty="0"/>
              <a:t>-</a:t>
            </a:r>
            <a:r>
              <a:rPr lang="en-US" dirty="0" err="1"/>
              <a:t>oer</a:t>
            </a:r>
            <a:r>
              <a:rPr lang="en-US" dirty="0"/>
              <a:t>-collaborative</a:t>
            </a:r>
          </a:p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17AE2-CB51-4383-B704-BA7FD7AEB74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80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2E1B7-C7EF-4749-B22F-DCB747A073C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7965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2E1B7-C7EF-4749-B22F-DCB747A073C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2146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2E1B7-C7EF-4749-B22F-DCB747A073C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8345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2E1B7-C7EF-4749-B22F-DCB747A073C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4272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2E1B7-C7EF-4749-B22F-DCB747A073C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439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>
              <a:spcBef>
                <a:spcPts val="0"/>
              </a:spcBef>
              <a:spcAft>
                <a:spcPts val="1200"/>
              </a:spcAft>
            </a:pPr>
            <a:r>
              <a:rPr lang="en-US" sz="1200" b="0" i="0" u="none" strike="noStrike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Let’s talk about change!  Sometimes change just happens, but often, it’s predictable. </a:t>
            </a:r>
            <a:endParaRPr lang="en-US" sz="12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1200"/>
              </a:spcAft>
            </a:pPr>
            <a:r>
              <a:rPr lang="en-US" sz="1200" b="0" i="0" u="none" strike="noStrike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If I save my coffee grounds for the compost pile, and I add 2 ounces of coffee grounds to it every day, this will happen: </a:t>
            </a:r>
            <a:endParaRPr lang="en-US" sz="1200" b="0" dirty="0">
              <a:effectLst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2E1B7-C7EF-4749-B22F-DCB747A073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2811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2E1B7-C7EF-4749-B22F-DCB747A073C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405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2E1B7-C7EF-4749-B22F-DCB747A073C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7706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2E1B7-C7EF-4749-B22F-DCB747A073C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11929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2E1B7-C7EF-4749-B22F-DCB747A073C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33823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2E1B7-C7EF-4749-B22F-DCB747A073C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8961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2E1B7-C7EF-4749-B22F-DCB747A073C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321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may be asking:   with linear, we subtracted to make things get smaller. We undo adding with subtracting – or “adding a negative.”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2E1B7-C7EF-4749-B22F-DCB747A073C1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46145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2E1B7-C7EF-4749-B22F-DCB747A073C1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9461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If we made a table of the days and coffee grounds amounts, it would look like this: 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2E1B7-C7EF-4749-B22F-DCB747A073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3979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we made a graph it would look like this It’s “linear” growth – it makes a straight line.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2E1B7-C7EF-4749-B22F-DCB747A073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7479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can make an equation to describe this change pattern:  Y, the coffee grounds = 2 times x, the number of days I’ve been adding them.  We’re adding the same amount again and again and again – otherwise known as multiplication.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2E1B7-C7EF-4749-B22F-DCB747A073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1464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But what if we had something that was growing – and all the parts kept growing?</a:t>
            </a:r>
            <a:br>
              <a:rPr lang="en-US" sz="1200" dirty="0"/>
            </a:br>
            <a:r>
              <a:rPr lang="en-US" sz="1200" dirty="0"/>
              <a:t>So, this 100 cm</a:t>
            </a:r>
            <a:r>
              <a:rPr lang="en-US" sz="1200" baseline="30000" dirty="0"/>
              <a:t>2</a:t>
            </a:r>
            <a:r>
              <a:rPr lang="en-US" sz="1200" dirty="0"/>
              <a:t>  clump of moss in the garden grows 10 percent… of the whole thing in, oh, a month.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2E1B7-C7EF-4749-B22F-DCB747A073C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7567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The first month we can figure out 10% and add that to the original.  10% of 100 is 10…. 100 + 10 is 110. </a:t>
            </a:r>
          </a:p>
          <a:p>
            <a:r>
              <a:rPr lang="en-US" sz="1200" dirty="0"/>
              <a:t>But the next month?   </a:t>
            </a:r>
            <a:br>
              <a:rPr lang="en-US" sz="1200" dirty="0"/>
            </a:br>
            <a:r>
              <a:rPr lang="en-US" sz="1200" dirty="0"/>
              <a:t>We have the original moss and ten percent, plus ten percent of the original moss… PLUS 10 </a:t>
            </a:r>
            <a:r>
              <a:rPr lang="en-US" sz="1200" dirty="0" err="1"/>
              <a:t>percento</a:t>
            </a:r>
            <a:r>
              <a:rPr lang="en-US" sz="1200" dirty="0"/>
              <a:t> of the ten percent that grew with the last month.  What???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2E1B7-C7EF-4749-B22F-DCB747A073C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8125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There’s a short cut.  With linear growth, we’re adding the same amount each change.</a:t>
            </a:r>
          </a:p>
          <a:p>
            <a:r>
              <a:rPr lang="en-US" dirty="0"/>
              <a:t>With exponential change, we are *multiplying* by the same amount. </a:t>
            </a:r>
          </a:p>
          <a:p>
            <a:br>
              <a:rPr lang="en-US" dirty="0"/>
            </a:br>
            <a:r>
              <a:rPr lang="en-US" dirty="0"/>
              <a:t>We can add the *</a:t>
            </a:r>
            <a:r>
              <a:rPr lang="en-US" dirty="0" err="1"/>
              <a:t>percents</a:t>
            </a:r>
            <a:r>
              <a:rPr lang="en-US" dirty="0"/>
              <a:t>* first – changing to decimals. and then multiply that by our original amount of moss.  </a:t>
            </a:r>
          </a:p>
          <a:p>
            <a:r>
              <a:rPr lang="en-US" sz="1200" dirty="0"/>
              <a:t>100% + 10% = 1 + .10</a:t>
            </a:r>
            <a:br>
              <a:rPr lang="en-US" sz="1200" dirty="0"/>
            </a:br>
            <a:r>
              <a:rPr lang="en-US" sz="1200" dirty="0"/>
              <a:t>Or 1.1. That’s our “growth factor.”</a:t>
            </a:r>
          </a:p>
          <a:p>
            <a:br>
              <a:rPr lang="en-US" sz="1200" dirty="0"/>
            </a:br>
            <a:r>
              <a:rPr lang="en-US" dirty="0">
                <a:sym typeface="Wingdings" panose="05000000000000000000" pitchFamily="2" charset="2"/>
              </a:rPr>
              <a:t>Next month?  That whole amount is going to grow so we just take the answer … the 110 </a:t>
            </a:r>
            <a:r>
              <a:rPr lang="en-US" dirty="0"/>
              <a:t> cm</a:t>
            </a:r>
            <a:r>
              <a:rPr lang="en-US" baseline="30000" dirty="0"/>
              <a:t>2</a:t>
            </a:r>
            <a:r>
              <a:rPr lang="en-US" dirty="0"/>
              <a:t> and multiply that by 1.1 again. </a:t>
            </a:r>
            <a:endParaRPr lang="en-US" dirty="0">
              <a:sym typeface="Wingdings" panose="05000000000000000000" pitchFamily="2" charset="2"/>
            </a:endParaRP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u="sng" dirty="0">
                <a:sym typeface="Wingdings" panose="05000000000000000000" pitchFamily="2" charset="2"/>
              </a:rPr>
              <a:t>100 x 1.1</a:t>
            </a:r>
            <a:r>
              <a:rPr lang="en-US" dirty="0">
                <a:sym typeface="Wingdings" panose="05000000000000000000" pitchFamily="2" charset="2"/>
              </a:rPr>
              <a:t> x 1.1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2E1B7-C7EF-4749-B22F-DCB747A073C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1996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next month? Applying our shortcut, we’d multiply the answer to the second amount  by 1.1 for the third… and – we have a shorter way of writing this:  Exponents!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2E1B7-C7EF-4749-B22F-DCB747A073C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079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266F9-FECB-4184-BA53-201AF1E1E3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1C49AA-D3D6-424D-B39A-415F0C7D14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B6B17D-F98A-4AF3-BBB7-98B35EB3A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0AB-80AC-4E32-A5F3-6B3F3F17ED01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A3440-7A1D-4433-AF14-9DEED5593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1ABD7-BC52-44A9-B39E-0A98B3B39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6F4F-A0E8-48FC-8702-E38D89BE0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394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4C297-06E5-46A2-BEDE-AF888AD98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73E47A-8D5F-4C95-BAA4-31FAD3AFE7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160822-40D4-417D-9222-065BE67EF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0AB-80AC-4E32-A5F3-6B3F3F17ED01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00F52-FC36-44A7-9D11-6616B7B14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072D5F-9292-4412-AC0D-4D64B28A7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6F4F-A0E8-48FC-8702-E38D89BE0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879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094B29-635D-4278-8E02-81A0D1D0F1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5C874A-281D-4EB8-8288-EE28DFBF94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0ABE8-B3D3-4C17-87AC-C6B7DC4FC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0AB-80AC-4E32-A5F3-6B3F3F17ED01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B3C54-EAF4-46F1-B258-337B5E382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36667-AD72-4D3C-A906-0D8BEED15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6F4F-A0E8-48FC-8702-E38D89BE0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57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66EB7-3121-4603-B9DF-014DBD2F7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4FC4A-F2E6-48DC-9760-03A2689AA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AB8FAC-21BC-4A52-B0B5-12C63FD41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0AB-80AC-4E32-A5F3-6B3F3F17ED01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48BDB-86FB-4D0A-8492-C3ABDA0E3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E7F771-6D8A-4B92-9A3E-05715EDED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6F4F-A0E8-48FC-8702-E38D89BE0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903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AA0E8-E24F-4C83-9EDF-CD758AAC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CDAE1-B672-4D02-8ABB-5EDE23FE4B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CED79-CF16-4EF9-9D77-AC552853B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0AB-80AC-4E32-A5F3-6B3F3F17ED01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DB30CB-0DD0-495F-9596-BE7BEA1E1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D93C1-CDEE-4781-8A1F-4E22E7DE9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6F4F-A0E8-48FC-8702-E38D89BE0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539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F86D4-A10E-42B8-8154-DD9DDCDD6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B7362-CEC1-4666-B433-E5E9EA7674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2F9372-5233-4344-8172-CDD95122DD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6C52B3-776C-4C93-B918-54AB5F7BD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0AB-80AC-4E32-A5F3-6B3F3F17ED01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028F5E-CFB7-4347-AA51-5D2D69C13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B41E43-75A5-48E5-A662-8747D51DF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6F4F-A0E8-48FC-8702-E38D89BE0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17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711E0-31C5-4F72-B1B9-6ADABA53D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4FF77A-BEE3-4652-8A2B-2A397C5EF3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234D01-95D8-43B2-BFBA-4D374032EB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10E2A1-362D-4696-920E-2F3616076B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DA3B9C-C099-4CF4-8735-A26B1C9A4A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F3CD8A-5EC1-45A1-B90E-FCA2CFEC2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0AB-80AC-4E32-A5F3-6B3F3F17ED01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035F06-E242-41F7-8972-C8CD0BBC3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584C04-7DB3-489B-A3F3-3D704E1B0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6F4F-A0E8-48FC-8702-E38D89BE0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823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40B15-F5D8-4970-8A6C-72E6E7AF8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005443-E046-4360-AE6A-A8A7946B7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0AB-80AC-4E32-A5F3-6B3F3F17ED01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6E19E1-7312-4147-B8DB-1C7C00CF8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6C2C49-82A8-4338-A983-EB2E83C0A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6F4F-A0E8-48FC-8702-E38D89BE0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02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5BB56C-B25E-485B-9F7B-1A5FFEAD7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0AB-80AC-4E32-A5F3-6B3F3F17ED01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91F8FB-B7FF-4D35-B060-899E172C6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55F708-EE2E-420F-B05F-386A06AC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6F4F-A0E8-48FC-8702-E38D89BE0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257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AA8F1-533A-4B8A-B9C9-D2F92043A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48672-F46C-4A74-B0F4-0C552D5AE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701EBE-D9BA-46E4-94BA-DA62EFEFE4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2CB370-6F70-4946-B9D7-21F99AF4F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0AB-80AC-4E32-A5F3-6B3F3F17ED01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5A5E3D-7CE8-4FE2-8764-834C8E6E3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DA195B-658E-4F51-9D9A-0D372289B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6F4F-A0E8-48FC-8702-E38D89BE0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492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3AF1C-1FD6-46E7-BFC0-492105E9A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849D62-1F96-471C-98EB-D8A7821A2D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7A55CC-B753-4747-AF87-6B49822AFC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A19EB0-9621-4596-A967-5403A11DA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0AB-80AC-4E32-A5F3-6B3F3F17ED01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14422D-BA25-45DF-86E5-BDEB3152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9E8FEB-069F-49C7-BF24-E71EF1BF3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6F4F-A0E8-48FC-8702-E38D89BE0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698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9D351B-CA5B-4556-9634-66B8FD36A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1B5A1-6683-47DF-A79C-28F935A9D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A25614-63B3-4ECD-B39A-9EEA8A3871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3E0AB-80AC-4E32-A5F3-6B3F3F17ED01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644E57-C431-4935-ABE7-2D4529EA3C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DC412-5F04-4FB1-8CB2-B7D1DE1796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26F4F-A0E8-48FC-8702-E38D89BE0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536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hyperlink" Target="http://www.resourceroom.net/" TargetMode="External"/><Relationship Id="rId7" Type="http://schemas.openxmlformats.org/officeDocument/2006/relationships/slide" Target="slide16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sujones@parkland.edu" TargetMode="External"/><Relationship Id="rId5" Type="http://schemas.openxmlformats.org/officeDocument/2006/relationships/hyperlink" Target="https://creativecommons.org/licenses/" TargetMode="External"/><Relationship Id="rId4" Type="http://schemas.openxmlformats.org/officeDocument/2006/relationships/hyperlink" Target="https://creativecommons.org/licenses/by/4.0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7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7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9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98BB8-6FD6-43F2-97AC-A167A45C0E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31472"/>
            <a:ext cx="9144000" cy="2387600"/>
          </a:xfrm>
        </p:spPr>
        <p:txBody>
          <a:bodyPr/>
          <a:lstStyle/>
          <a:p>
            <a:r>
              <a:rPr lang="en-US" dirty="0"/>
              <a:t>Exponential Growth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90779C-961B-4DE2-983F-C9CE48423C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1FB78A88-21F4-EFAA-73E5-D581A37E5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Sue Jones -- CC BY unless otherwise indicated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EF59866-B815-6034-DDA4-553320919C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5412" y="157548"/>
            <a:ext cx="4159330" cy="288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43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DFAC7-B80A-4C11-9FF1-B3B7821FE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So each month we multiply what we had from the last month by 1.1.   It’s the growth rate.   </a:t>
            </a:r>
          </a:p>
        </p:txBody>
      </p:sp>
      <p:pic>
        <p:nvPicPr>
          <p:cNvPr id="6" name="Picture 5" descr="10 x 10 grid&#10;">
            <a:extLst>
              <a:ext uri="{FF2B5EF4-FFF2-40B4-BE49-F238E27FC236}">
                <a16:creationId xmlns:a16="http://schemas.microsoft.com/office/drawing/2014/main" id="{C89A52AD-CD1E-45B7-A9A8-475D1BA96C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720" y="2194322"/>
            <a:ext cx="2523168" cy="250796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3FD5C04-81F7-4948-A673-44A45B04C9D1}"/>
              </a:ext>
            </a:extLst>
          </p:cNvPr>
          <p:cNvSpPr txBox="1"/>
          <p:nvPr/>
        </p:nvSpPr>
        <p:spPr>
          <a:xfrm>
            <a:off x="3663210" y="3755682"/>
            <a:ext cx="1170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Original Moss</a:t>
            </a:r>
          </a:p>
        </p:txBody>
      </p:sp>
      <p:pic>
        <p:nvPicPr>
          <p:cNvPr id="9" name="Picture 8" descr="Chart&#10;&#10;Description automatically generated">
            <a:extLst>
              <a:ext uri="{FF2B5EF4-FFF2-40B4-BE49-F238E27FC236}">
                <a16:creationId xmlns:a16="http://schemas.microsoft.com/office/drawing/2014/main" id="{80B06B3A-521E-4615-A695-AE84054098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099" y="1570880"/>
            <a:ext cx="2944579" cy="250796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24C5738-97C0-4BB2-B20B-189875C5F067}"/>
              </a:ext>
            </a:extLst>
          </p:cNvPr>
          <p:cNvSpPr txBox="1"/>
          <p:nvPr/>
        </p:nvSpPr>
        <p:spPr>
          <a:xfrm>
            <a:off x="9144000" y="1871157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Original Moss x 1.1 </a:t>
            </a:r>
            <a:br>
              <a:rPr lang="en-US" dirty="0"/>
            </a:br>
            <a:r>
              <a:rPr lang="en-US" dirty="0"/>
              <a:t>(110%)</a:t>
            </a:r>
          </a:p>
        </p:txBody>
      </p:sp>
      <p:pic>
        <p:nvPicPr>
          <p:cNvPr id="4" name="Picture 3" descr="Text&#10;&#10;Description automatically generated with medium confidence">
            <a:extLst>
              <a:ext uri="{FF2B5EF4-FFF2-40B4-BE49-F238E27FC236}">
                <a16:creationId xmlns:a16="http://schemas.microsoft.com/office/drawing/2014/main" id="{D3ABBB74-E57A-4878-8395-4DE78E4B3D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8823" y="4259317"/>
            <a:ext cx="5826592" cy="25079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A0F7E53-5DDE-1145-7292-DB70DA4D4DEB}"/>
              </a:ext>
            </a:extLst>
          </p:cNvPr>
          <p:cNvSpPr txBox="1"/>
          <p:nvPr/>
        </p:nvSpPr>
        <p:spPr>
          <a:xfrm>
            <a:off x="9208477" y="4951396"/>
            <a:ext cx="2209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Last month’s --Original Moss x 1.1 -- </a:t>
            </a:r>
            <a:br>
              <a:rPr lang="en-US" dirty="0"/>
            </a:br>
            <a:r>
              <a:rPr lang="en-US" dirty="0"/>
              <a:t>x 1.1 again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96D40F-B689-931E-75E2-67EE88552C9C}"/>
              </a:ext>
            </a:extLst>
          </p:cNvPr>
          <p:cNvSpPr txBox="1"/>
          <p:nvPr/>
        </p:nvSpPr>
        <p:spPr>
          <a:xfrm>
            <a:off x="1625146" y="3974411"/>
            <a:ext cx="1255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100%</a:t>
            </a:r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AC403C34-E604-C4FA-A4C0-894618411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7096" y="6492875"/>
            <a:ext cx="4114800" cy="365125"/>
          </a:xfrm>
        </p:spPr>
        <p:txBody>
          <a:bodyPr/>
          <a:lstStyle/>
          <a:p>
            <a:r>
              <a:rPr lang="en-US" dirty="0"/>
              <a:t>Sue Jones -- CC BY unless otherwise indicated</a:t>
            </a:r>
          </a:p>
        </p:txBody>
      </p:sp>
    </p:spTree>
    <p:extLst>
      <p:ext uri="{BB962C8B-B14F-4D97-AF65-F5344CB8AC3E}">
        <p14:creationId xmlns:p14="http://schemas.microsoft.com/office/powerpoint/2010/main" val="3672813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DFAC7-B80A-4C11-9FF1-B3B7821FE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633"/>
            <a:ext cx="10515600" cy="991361"/>
          </a:xfrm>
        </p:spPr>
        <p:txBody>
          <a:bodyPr>
            <a:normAutofit/>
          </a:bodyPr>
          <a:lstStyle/>
          <a:p>
            <a:r>
              <a:rPr lang="en-US" dirty="0"/>
              <a:t>Next change? Just multiply again! </a:t>
            </a:r>
          </a:p>
        </p:txBody>
      </p:sp>
      <p:pic>
        <p:nvPicPr>
          <p:cNvPr id="6" name="Picture 5" descr="10 x 10 grid&#10;">
            <a:extLst>
              <a:ext uri="{FF2B5EF4-FFF2-40B4-BE49-F238E27FC236}">
                <a16:creationId xmlns:a16="http://schemas.microsoft.com/office/drawing/2014/main" id="{C89A52AD-CD1E-45B7-A9A8-475D1BA96C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2" y="1104780"/>
            <a:ext cx="2523168" cy="250796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3FD5C04-81F7-4948-A673-44A45B04C9D1}"/>
              </a:ext>
            </a:extLst>
          </p:cNvPr>
          <p:cNvSpPr txBox="1"/>
          <p:nvPr/>
        </p:nvSpPr>
        <p:spPr>
          <a:xfrm>
            <a:off x="3048034" y="2091136"/>
            <a:ext cx="1170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Original Moss</a:t>
            </a:r>
          </a:p>
        </p:txBody>
      </p:sp>
      <p:pic>
        <p:nvPicPr>
          <p:cNvPr id="9" name="Picture 8" descr="Chart&#10;&#10;Description automatically generated">
            <a:extLst>
              <a:ext uri="{FF2B5EF4-FFF2-40B4-BE49-F238E27FC236}">
                <a16:creationId xmlns:a16="http://schemas.microsoft.com/office/drawing/2014/main" id="{80B06B3A-521E-4615-A695-AE84054098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2" y="3698471"/>
            <a:ext cx="2944579" cy="250796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24C5738-97C0-4BB2-B20B-189875C5F067}"/>
              </a:ext>
            </a:extLst>
          </p:cNvPr>
          <p:cNvSpPr txBox="1"/>
          <p:nvPr/>
        </p:nvSpPr>
        <p:spPr>
          <a:xfrm>
            <a:off x="3357477" y="4844572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Original Moss</a:t>
            </a:r>
            <a:r>
              <a:rPr lang="en-US" dirty="0"/>
              <a:t> </a:t>
            </a:r>
          </a:p>
          <a:p>
            <a:r>
              <a:rPr lang="en-US" b="1" dirty="0"/>
              <a:t>x 1.1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ABBB74-E57A-4878-8395-4DE78E4B3DD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39674" y="1111291"/>
            <a:ext cx="3085561" cy="25079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2B0A5FE-5467-F57A-AFA3-27F8639EE333}"/>
              </a:ext>
            </a:extLst>
          </p:cNvPr>
          <p:cNvSpPr txBox="1"/>
          <p:nvPr/>
        </p:nvSpPr>
        <p:spPr>
          <a:xfrm>
            <a:off x="8987845" y="4054637"/>
            <a:ext cx="26681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Original moss </a:t>
            </a:r>
            <a:br>
              <a:rPr lang="en-US" i="1" dirty="0"/>
            </a:br>
            <a:r>
              <a:rPr lang="en-US" i="1" dirty="0"/>
              <a:t>x 1.1  </a:t>
            </a:r>
            <a:br>
              <a:rPr lang="en-US" i="1" dirty="0"/>
            </a:br>
            <a:r>
              <a:rPr lang="en-US" i="1" dirty="0"/>
              <a:t>x 1.1</a:t>
            </a:r>
          </a:p>
          <a:p>
            <a:r>
              <a:rPr lang="en-US" b="1" dirty="0"/>
              <a:t>x 1.1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72DCB89-8C27-7716-F8E8-89C28C6A0B4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39674" y="3772422"/>
            <a:ext cx="3400067" cy="242815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DF87B8D-D494-DFF9-3AF0-8E0FD9F873B5}"/>
              </a:ext>
            </a:extLst>
          </p:cNvPr>
          <p:cNvSpPr txBox="1"/>
          <p:nvPr/>
        </p:nvSpPr>
        <p:spPr>
          <a:xfrm>
            <a:off x="8685614" y="1777850"/>
            <a:ext cx="26681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Original moss </a:t>
            </a:r>
            <a:br>
              <a:rPr lang="en-US" i="1" dirty="0"/>
            </a:br>
            <a:r>
              <a:rPr lang="en-US" i="1" dirty="0"/>
              <a:t>x 1.1  </a:t>
            </a:r>
            <a:br>
              <a:rPr lang="en-US" dirty="0"/>
            </a:br>
            <a:r>
              <a:rPr lang="en-US" b="1" dirty="0"/>
              <a:t>x 1.1.</a:t>
            </a:r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EC915DAA-66D7-ACBA-043B-771E6802B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43550" y="6554768"/>
            <a:ext cx="4114800" cy="365125"/>
          </a:xfrm>
        </p:spPr>
        <p:txBody>
          <a:bodyPr/>
          <a:lstStyle/>
          <a:p>
            <a:r>
              <a:rPr lang="en-US" dirty="0"/>
              <a:t>Sue Jones -- CC BY unless otherwise indicated</a:t>
            </a:r>
          </a:p>
        </p:txBody>
      </p:sp>
    </p:spTree>
    <p:extLst>
      <p:ext uri="{BB962C8B-B14F-4D97-AF65-F5344CB8AC3E}">
        <p14:creationId xmlns:p14="http://schemas.microsoft.com/office/powerpoint/2010/main" val="3255906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DFAC7-B80A-4C11-9FF1-B3B7821FE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3735"/>
          </a:xfrm>
        </p:spPr>
        <p:txBody>
          <a:bodyPr>
            <a:normAutofit/>
          </a:bodyPr>
          <a:lstStyle/>
          <a:p>
            <a:r>
              <a:rPr lang="en-US" dirty="0"/>
              <a:t>Exponents! Moss Amount = 100(1.1)</a:t>
            </a:r>
            <a:r>
              <a:rPr lang="en-US" baseline="30000" dirty="0"/>
              <a:t>x</a:t>
            </a:r>
            <a:endParaRPr lang="en-US" dirty="0"/>
          </a:p>
        </p:txBody>
      </p:sp>
      <p:pic>
        <p:nvPicPr>
          <p:cNvPr id="6" name="Picture 5" descr="10 x 10 grid&#10;">
            <a:extLst>
              <a:ext uri="{FF2B5EF4-FFF2-40B4-BE49-F238E27FC236}">
                <a16:creationId xmlns:a16="http://schemas.microsoft.com/office/drawing/2014/main" id="{C89A52AD-CD1E-45B7-A9A8-475D1BA96C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036" y="1409426"/>
            <a:ext cx="2523168" cy="250796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3FD5C04-81F7-4948-A673-44A45B04C9D1}"/>
              </a:ext>
            </a:extLst>
          </p:cNvPr>
          <p:cNvSpPr txBox="1"/>
          <p:nvPr/>
        </p:nvSpPr>
        <p:spPr>
          <a:xfrm>
            <a:off x="3013310" y="1816838"/>
            <a:ext cx="1170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Original Moss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B0A5FE-5467-F57A-AFA3-27F8639EE333}"/>
              </a:ext>
            </a:extLst>
          </p:cNvPr>
          <p:cNvSpPr txBox="1"/>
          <p:nvPr/>
        </p:nvSpPr>
        <p:spPr>
          <a:xfrm>
            <a:off x="9718765" y="1539838"/>
            <a:ext cx="26681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Original moss </a:t>
            </a:r>
            <a:br>
              <a:rPr lang="en-US" dirty="0"/>
            </a:br>
            <a:r>
              <a:rPr lang="en-US" dirty="0"/>
              <a:t>x 1.1  </a:t>
            </a:r>
            <a:br>
              <a:rPr lang="en-US" dirty="0"/>
            </a:br>
            <a:r>
              <a:rPr lang="en-US" dirty="0"/>
              <a:t>x 1.1</a:t>
            </a:r>
          </a:p>
          <a:p>
            <a:r>
              <a:rPr lang="en-US" dirty="0"/>
              <a:t>x 1.1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72DCB89-8C27-7716-F8E8-89C28C6A0B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0823" y="1409426"/>
            <a:ext cx="3276788" cy="246132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35A5459-9B5A-EE41-2432-3C22BA48F587}"/>
              </a:ext>
            </a:extLst>
          </p:cNvPr>
          <p:cNvSpPr txBox="1">
            <a:spLocks/>
          </p:cNvSpPr>
          <p:nvPr/>
        </p:nvSpPr>
        <p:spPr>
          <a:xfrm>
            <a:off x="270036" y="402397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100 is the starting point, 1.1 is the growth factor (1 + growth as a decimal) and x is the number of increases.</a:t>
            </a: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40CCB6BB-E037-D4AD-A74D-2400D7DE0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Sue Jones -- CC BY unless otherwise indicated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990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BC3762E-E7E1-C440-CD03-3897A9B785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1392856"/>
              </p:ext>
            </p:extLst>
          </p:nvPr>
        </p:nvGraphicFramePr>
        <p:xfrm>
          <a:off x="838200" y="1498744"/>
          <a:ext cx="2768600" cy="3619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4690">
                  <a:extLst>
                    <a:ext uri="{9D8B030D-6E8A-4147-A177-3AD203B41FA5}">
                      <a16:colId xmlns:a16="http://schemas.microsoft.com/office/drawing/2014/main" val="1309695030"/>
                    </a:ext>
                  </a:extLst>
                </a:gridCol>
                <a:gridCol w="744658">
                  <a:extLst>
                    <a:ext uri="{9D8B030D-6E8A-4147-A177-3AD203B41FA5}">
                      <a16:colId xmlns:a16="http://schemas.microsoft.com/office/drawing/2014/main" val="1024583170"/>
                    </a:ext>
                  </a:extLst>
                </a:gridCol>
                <a:gridCol w="1069252">
                  <a:extLst>
                    <a:ext uri="{9D8B030D-6E8A-4147-A177-3AD203B41FA5}">
                      <a16:colId xmlns:a16="http://schemas.microsoft.com/office/drawing/2014/main" val="718433394"/>
                    </a:ext>
                  </a:extLst>
                </a:gridCol>
              </a:tblGrid>
              <a:tr h="19050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Ten Percent Growth, 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4238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3922146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Months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Start at 100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How much bigger?  (Subtract old from new)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290353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211399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709635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79801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134737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146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869372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161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984838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177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526882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27200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214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93487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236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72218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155190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285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07891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314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15664744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B605A940-4F15-5ABB-0A91-D28859F24B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9024775"/>
              </p:ext>
            </p:extLst>
          </p:nvPr>
        </p:nvGraphicFramePr>
        <p:xfrm>
          <a:off x="4917385" y="1498744"/>
          <a:ext cx="4572000" cy="3314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itle 8">
            <a:extLst>
              <a:ext uri="{FF2B5EF4-FFF2-40B4-BE49-F238E27FC236}">
                <a16:creationId xmlns:a16="http://schemas.microsoft.com/office/drawing/2014/main" id="{FDD262E7-4DDC-8F42-AEF4-BFD02D38D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and graph: </a:t>
            </a: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6B48627D-0F1F-BC7E-2B77-7E05F91BA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Sue Jones -- CC BY unless otherwise indicated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4032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FDD262E7-4DDC-8F42-AEF4-BFD02D38D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6B48627D-0F1F-BC7E-2B77-7E05F91BA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Sue Jones -- CC BY unless otherwise indicated</a:t>
            </a:r>
            <a:endParaRPr lang="en-US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B3C8FF46-015A-8A02-DC7A-1AB4F4A342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5703987"/>
              </p:ext>
            </p:extLst>
          </p:nvPr>
        </p:nvGraphicFramePr>
        <p:xfrm>
          <a:off x="4577862" y="2681109"/>
          <a:ext cx="5638800" cy="2828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B669F83-AD03-7B2E-FA9B-2F3135B8C7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733968"/>
              </p:ext>
            </p:extLst>
          </p:nvPr>
        </p:nvGraphicFramePr>
        <p:xfrm>
          <a:off x="838200" y="1966180"/>
          <a:ext cx="2311400" cy="3324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2500">
                  <a:extLst>
                    <a:ext uri="{9D8B030D-6E8A-4147-A177-3AD203B41FA5}">
                      <a16:colId xmlns:a16="http://schemas.microsoft.com/office/drawing/2014/main" val="1803722432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395371396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487446301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Growths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Exponential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Linear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56087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156951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526271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708773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4237304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146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140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8870383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161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6550665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177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160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599445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170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239506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214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180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472594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236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441058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252756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285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946167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314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9993727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160B9294-3458-5023-11BF-2787721E931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3886" y="1347966"/>
            <a:ext cx="2039028" cy="1414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0458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CD05B-2F1B-307F-C3BD-986A0191A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equation part </a:t>
            </a:r>
            <a:r>
              <a:rPr lang="en-US" dirty="0">
                <a:sym typeface="Wingdings" panose="05000000000000000000" pitchFamily="2" charset="2"/>
              </a:rPr>
              <a:t> 10% growth, exponentially speaking.  </a:t>
            </a:r>
            <a:r>
              <a:rPr lang="en-US" dirty="0"/>
              <a:t>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1CD5EAC-6D2A-6700-918A-5235D9D054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0838297"/>
              </p:ext>
            </p:extLst>
          </p:nvPr>
        </p:nvGraphicFramePr>
        <p:xfrm>
          <a:off x="5720833" y="1797734"/>
          <a:ext cx="5350822" cy="41649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44833">
                  <a:extLst>
                    <a:ext uri="{9D8B030D-6E8A-4147-A177-3AD203B41FA5}">
                      <a16:colId xmlns:a16="http://schemas.microsoft.com/office/drawing/2014/main" val="3697843607"/>
                    </a:ext>
                  </a:extLst>
                </a:gridCol>
                <a:gridCol w="1372602">
                  <a:extLst>
                    <a:ext uri="{9D8B030D-6E8A-4147-A177-3AD203B41FA5}">
                      <a16:colId xmlns:a16="http://schemas.microsoft.com/office/drawing/2014/main" val="904361791"/>
                    </a:ext>
                  </a:extLst>
                </a:gridCol>
                <a:gridCol w="2233387">
                  <a:extLst>
                    <a:ext uri="{9D8B030D-6E8A-4147-A177-3AD203B41FA5}">
                      <a16:colId xmlns:a16="http://schemas.microsoft.com/office/drawing/2014/main" val="2669882283"/>
                    </a:ext>
                  </a:extLst>
                </a:gridCol>
              </a:tblGrid>
              <a:tr h="14032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X</a:t>
                      </a:r>
                    </a:p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Months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How many cm</a:t>
                      </a:r>
                      <a:r>
                        <a:rPr lang="en-US" sz="2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br>
                        <a:rPr lang="en-US" sz="2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moss?</a:t>
                      </a:r>
                      <a:b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 growth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"long way" calculation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55712293"/>
                  </a:ext>
                </a:extLst>
              </a:tr>
              <a:tr h="355285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100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Starting point!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44612259"/>
                  </a:ext>
                </a:extLst>
              </a:tr>
              <a:tr h="355285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110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100 x 1.1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93181532"/>
                  </a:ext>
                </a:extLst>
              </a:tr>
              <a:tr h="355285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121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100 x 1.1 x 1.1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62455335"/>
                  </a:ext>
                </a:extLst>
              </a:tr>
              <a:tr h="355285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133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100 x 1.1 x 1.1 x 1.1</a:t>
                      </a:r>
                      <a:endParaRPr lang="en-US" sz="2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28569495"/>
                  </a:ext>
                </a:extLst>
              </a:tr>
              <a:tr h="403429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146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100 x 1.1</a:t>
                      </a:r>
                      <a:r>
                        <a:rPr lang="en-US" sz="2000" u="none" strike="noStrike" baseline="30000">
                          <a:effectLst/>
                        </a:rPr>
                        <a:t>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39035229"/>
                  </a:ext>
                </a:extLst>
              </a:tr>
              <a:tr h="403429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161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100 x 1.1</a:t>
                      </a:r>
                      <a:r>
                        <a:rPr lang="en-US" sz="2000" u="none" strike="noStrike" baseline="30000" dirty="0">
                          <a:effectLst/>
                        </a:rPr>
                        <a:t>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59145595"/>
                  </a:ext>
                </a:extLst>
              </a:tr>
              <a:tr h="403429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177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100 x 1.1</a:t>
                      </a:r>
                      <a:r>
                        <a:rPr lang="en-US" sz="2000" u="none" strike="noStrike" baseline="30000" dirty="0">
                          <a:effectLst/>
                        </a:rPr>
                        <a:t>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29407118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DED53D63-AF97-EC86-5562-13A774D6E163}"/>
              </a:ext>
            </a:extLst>
          </p:cNvPr>
          <p:cNvSpPr txBox="1">
            <a:spLocks/>
          </p:cNvSpPr>
          <p:nvPr/>
        </p:nvSpPr>
        <p:spPr>
          <a:xfrm>
            <a:off x="1779372" y="1916233"/>
            <a:ext cx="3076487" cy="21072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Y=100(1+.10)</a:t>
            </a:r>
            <a:r>
              <a:rPr lang="en-US" baseline="30000" dirty="0"/>
              <a:t>x</a:t>
            </a:r>
          </a:p>
          <a:p>
            <a:endParaRPr lang="en-US" baseline="30000" dirty="0"/>
          </a:p>
          <a:p>
            <a:r>
              <a:rPr lang="en-US" dirty="0"/>
              <a:t>OR </a:t>
            </a:r>
          </a:p>
          <a:p>
            <a:br>
              <a:rPr lang="en-US" dirty="0"/>
            </a:br>
            <a:r>
              <a:rPr lang="en-US" dirty="0"/>
              <a:t>y = 100(1.1)</a:t>
            </a:r>
            <a:r>
              <a:rPr lang="en-US" baseline="30000" dirty="0"/>
              <a:t>x</a:t>
            </a:r>
            <a:endParaRPr lang="en-US" dirty="0"/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6672856D-4F99-371A-319D-F838443DF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Sue Jones -- CC BY unless otherwise indicated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E23D15-A05D-94D0-AC39-F250A1580655}"/>
              </a:ext>
            </a:extLst>
          </p:cNvPr>
          <p:cNvSpPr txBox="1"/>
          <p:nvPr/>
        </p:nvSpPr>
        <p:spPr>
          <a:xfrm>
            <a:off x="838200" y="4633784"/>
            <a:ext cx="44476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Anything times something BIGGER THAN ONE</a:t>
            </a:r>
            <a:br>
              <a:rPr lang="en-US" i="1" dirty="0"/>
            </a:br>
            <a:r>
              <a:rPr lang="en-US" i="1" dirty="0"/>
              <a:t>   …. Gets bigger.  </a:t>
            </a:r>
          </a:p>
        </p:txBody>
      </p:sp>
    </p:spTree>
    <p:extLst>
      <p:ext uri="{BB962C8B-B14F-4D97-AF65-F5344CB8AC3E}">
        <p14:creationId xmlns:p14="http://schemas.microsoft.com/office/powerpoint/2010/main" val="42499415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1484" y="1943101"/>
            <a:ext cx="6709906" cy="3360789"/>
          </a:xfrm>
        </p:spPr>
        <p:txBody>
          <a:bodyPr>
            <a:noAutofit/>
          </a:bodyPr>
          <a:lstStyle/>
          <a:p>
            <a:r>
              <a:rPr lang="en-US" sz="1800" dirty="0"/>
              <a:t>Yes, you can use all or part of this </a:t>
            </a:r>
            <a:r>
              <a:rPr lang="en-US" sz="1800" dirty="0">
                <a:sym typeface="Wingdings" panose="05000000000000000000" pitchFamily="2" charset="2"/>
              </a:rPr>
              <a:t> </a:t>
            </a:r>
          </a:p>
          <a:p>
            <a:r>
              <a:rPr lang="en-US" sz="1800" dirty="0"/>
              <a:t>Please attribute to Susan Jones with a link to </a:t>
            </a:r>
            <a:r>
              <a:rPr lang="en-US" sz="1800" dirty="0">
                <a:hlinkClick r:id="rId3"/>
              </a:rPr>
              <a:t>http://www.resourceroom.net</a:t>
            </a:r>
            <a:r>
              <a:rPr lang="en-US" sz="1800" dirty="0"/>
              <a:t> </a:t>
            </a:r>
          </a:p>
          <a:p>
            <a:r>
              <a:rPr lang="en-US" sz="1800" dirty="0"/>
              <a:t>Except where otherwise noted, this work is licensed under </a:t>
            </a:r>
            <a:r>
              <a:rPr lang="en-US" sz="1800" dirty="0">
                <a:hlinkClick r:id="rId4"/>
              </a:rPr>
              <a:t>https://creativecommons.org/licenses/by/4.0/</a:t>
            </a:r>
            <a:r>
              <a:rPr lang="en-US" sz="1800" dirty="0"/>
              <a:t>  </a:t>
            </a:r>
          </a:p>
          <a:p>
            <a:r>
              <a:rPr lang="en-US" sz="1800" dirty="0"/>
              <a:t>This license lets others modify work even for commercial purposes, as long as credit is given to me. See </a:t>
            </a:r>
            <a:r>
              <a:rPr lang="en-US" sz="1800" dirty="0">
                <a:hlinkClick r:id="rId5"/>
              </a:rPr>
              <a:t>https://creativecommons.org/licenses/</a:t>
            </a:r>
            <a:r>
              <a:rPr lang="en-US" sz="1800" dirty="0"/>
              <a:t>  for more information &amp; links to the license deed and legal code.</a:t>
            </a:r>
          </a:p>
          <a:p>
            <a:endParaRPr lang="en-US" sz="1800" dirty="0"/>
          </a:p>
          <a:p>
            <a:pPr>
              <a:buNone/>
            </a:pPr>
            <a:r>
              <a:rPr lang="en-US" sz="1800" dirty="0"/>
              <a:t>My email is </a:t>
            </a:r>
            <a:r>
              <a:rPr lang="en-US" sz="1800" dirty="0">
                <a:hlinkClick r:id="rId6"/>
              </a:rPr>
              <a:t>sujones@parkland.edu</a:t>
            </a:r>
            <a:r>
              <a:rPr lang="en-US" sz="1800" dirty="0"/>
              <a:t> 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Sue Jones -- CC BY unless otherwise indicated</a:t>
            </a:r>
            <a:endParaRPr lang="en-US" dirty="0"/>
          </a:p>
        </p:txBody>
      </p:sp>
      <p:pic>
        <p:nvPicPr>
          <p:cNvPr id="5" name="Picture 2" descr="http://i.creativecommons.org/l/by/3.0/88x31.png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305655" y="1348247"/>
            <a:ext cx="1400783" cy="493458"/>
          </a:xfrm>
          <a:prstGeom prst="rect">
            <a:avLst/>
          </a:prstGeom>
          <a:noFill/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45E9B-BC70-4C66-A4B5-1BCD3693A134}" type="datetime1">
              <a:rPr lang="en-US" smtClean="0"/>
              <a:pPr/>
              <a:t>12/15/2022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7966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58CD2-7D0C-1B70-7CBB-11DBF29F1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if we’re shrinking?   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B14AFC-15D4-5CD9-C2F4-9ADFBE095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20738" y="1481240"/>
            <a:ext cx="7031181" cy="4351338"/>
          </a:xfrm>
        </p:spPr>
        <p:txBody>
          <a:bodyPr/>
          <a:lstStyle/>
          <a:p>
            <a:r>
              <a:rPr lang="en-US" dirty="0"/>
              <a:t>If it’s linear, we subtract the same amount.  So if we’re whacking off 10 cm</a:t>
            </a:r>
            <a:r>
              <a:rPr lang="en-US" baseline="30000" dirty="0"/>
              <a:t>2</a:t>
            </a:r>
            <a:r>
              <a:rPr lang="en-US" dirty="0"/>
              <a:t> each hour, from our original 100 cm</a:t>
            </a:r>
            <a:r>
              <a:rPr lang="en-US" baseline="30000" dirty="0"/>
              <a:t>2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DF5718-BE66-4761-E070-ED973D28D8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4157" y="1829691"/>
            <a:ext cx="2507968" cy="2507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2957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58CD2-7D0C-1B70-7CBB-11DBF29F1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time  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B14AFC-15D4-5CD9-C2F4-9ADFBE095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20738" y="1481240"/>
            <a:ext cx="7031181" cy="4351338"/>
          </a:xfrm>
        </p:spPr>
        <p:txBody>
          <a:bodyPr/>
          <a:lstStyle/>
          <a:p>
            <a:r>
              <a:rPr lang="en-US" dirty="0"/>
              <a:t>90 cm</a:t>
            </a:r>
            <a:r>
              <a:rPr lang="en-US" baseline="30000" dirty="0"/>
              <a:t>2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DF5718-BE66-4761-E070-ED973D28D8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4157" y="1829691"/>
            <a:ext cx="2507968" cy="2507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3751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58CD2-7D0C-1B70-7CBB-11DBF29F1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5753" y="2420893"/>
            <a:ext cx="10515600" cy="1325563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B14AFC-15D4-5CD9-C2F4-9ADFBE095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20738" y="1481240"/>
            <a:ext cx="7031181" cy="4351338"/>
          </a:xfrm>
        </p:spPr>
        <p:txBody>
          <a:bodyPr/>
          <a:lstStyle/>
          <a:p>
            <a:r>
              <a:rPr lang="en-US" dirty="0"/>
              <a:t>80 cm</a:t>
            </a:r>
            <a:r>
              <a:rPr lang="en-US" baseline="30000" dirty="0"/>
              <a:t>2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DF5718-BE66-4761-E070-ED973D28D8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4157" y="1829691"/>
            <a:ext cx="2507968" cy="2507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460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E4C2D-F999-4C96-B1B6-AEC4FE188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talk about change!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71BD7B-CB37-4E15-80B0-194D2FB27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524036"/>
          </a:xfrm>
        </p:spPr>
        <p:txBody>
          <a:bodyPr>
            <a:noAutofit/>
          </a:bodyPr>
          <a:lstStyle/>
          <a:p>
            <a:pPr rtl="0">
              <a:spcBef>
                <a:spcPts val="0"/>
              </a:spcBef>
              <a:spcAft>
                <a:spcPts val="1200"/>
              </a:spcAft>
            </a:pPr>
            <a:r>
              <a:rPr lang="en-US" sz="2400" b="0" i="0" u="none" strike="noStrike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Sometimes it’s predictable! </a:t>
            </a:r>
            <a:endParaRPr lang="en-US" sz="2400" b="0" dirty="0">
              <a:effectLst/>
            </a:endParaRPr>
          </a:p>
          <a:p>
            <a:pPr marL="0" indent="0">
              <a:buNone/>
            </a:pPr>
            <a:br>
              <a:rPr lang="en-US" sz="2400" dirty="0"/>
            </a:br>
            <a:endParaRPr lang="en-US" sz="24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936FD1F-8E10-4EA7-9724-08FEB7BB0C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514" y="2791218"/>
            <a:ext cx="1610139" cy="1610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11F58B71-77DB-4D6E-A862-56FB29F81B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566" y="2765749"/>
            <a:ext cx="1742591" cy="1742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C11DEC4E-5FD2-431A-AE6E-5A9C38666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0269" y="2765748"/>
            <a:ext cx="1742591" cy="1742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>
            <a:extLst>
              <a:ext uri="{FF2B5EF4-FFF2-40B4-BE49-F238E27FC236}">
                <a16:creationId xmlns:a16="http://schemas.microsoft.com/office/drawing/2014/main" id="{DE8E5F26-BE87-4993-AC44-494FDF31AA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6260" y="2765748"/>
            <a:ext cx="1742591" cy="1742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31ED101E-2B4C-4384-9465-BA5C056DE5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5514" y="2777967"/>
            <a:ext cx="1772408" cy="17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>
            <a:extLst>
              <a:ext uri="{FF2B5EF4-FFF2-40B4-BE49-F238E27FC236}">
                <a16:creationId xmlns:a16="http://schemas.microsoft.com/office/drawing/2014/main" id="{BC3A473D-5042-4DD6-87EF-2361ADCB99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7985" y="2775791"/>
            <a:ext cx="1742591" cy="1742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44410037-9F02-4B86-BBFD-2285E78483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8045" y="2791217"/>
            <a:ext cx="1772408" cy="1759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42376DA4-A651-D59D-E4A3-D089AB435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12220" y="4778682"/>
            <a:ext cx="4114800" cy="365125"/>
          </a:xfrm>
        </p:spPr>
        <p:txBody>
          <a:bodyPr/>
          <a:lstStyle/>
          <a:p>
            <a:r>
              <a:rPr lang="en-US"/>
              <a:t>Sue Jones -- CC BY unless otherwise indicated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3986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58CD2-7D0C-1B70-7CBB-11DBF29F1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8293" y="3951473"/>
            <a:ext cx="10515600" cy="1325563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B14AFC-15D4-5CD9-C2F4-9ADFBE095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20738" y="1481240"/>
            <a:ext cx="7031181" cy="4351338"/>
          </a:xfrm>
        </p:spPr>
        <p:txBody>
          <a:bodyPr/>
          <a:lstStyle/>
          <a:p>
            <a:r>
              <a:rPr lang="en-US" dirty="0"/>
              <a:t> 70 cm</a:t>
            </a:r>
            <a:r>
              <a:rPr lang="en-US" baseline="30000" dirty="0"/>
              <a:t>2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DF5718-BE66-4761-E070-ED973D28D8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4157" y="1829691"/>
            <a:ext cx="2507968" cy="2507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9766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58CD2-7D0C-1B70-7CBB-11DBF29F1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B14AFC-15D4-5CD9-C2F4-9ADFBE095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20738" y="1481240"/>
            <a:ext cx="7031181" cy="4351338"/>
          </a:xfrm>
        </p:spPr>
        <p:txBody>
          <a:bodyPr/>
          <a:lstStyle/>
          <a:p>
            <a:r>
              <a:rPr lang="en-US" dirty="0"/>
              <a:t>60 cm</a:t>
            </a:r>
            <a:r>
              <a:rPr lang="en-US" baseline="30000" dirty="0"/>
              <a:t>2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DF5718-BE66-4761-E070-ED973D28D8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4157" y="1829691"/>
            <a:ext cx="2507968" cy="2507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782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58CD2-7D0C-1B70-7CBB-11DBF29F1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Still shrinking…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B14AFC-15D4-5CD9-C2F4-9ADFBE095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20738" y="1481240"/>
            <a:ext cx="7031181" cy="4351338"/>
          </a:xfrm>
        </p:spPr>
        <p:txBody>
          <a:bodyPr/>
          <a:lstStyle/>
          <a:p>
            <a:r>
              <a:rPr lang="en-US" dirty="0"/>
              <a:t>50 cm</a:t>
            </a:r>
            <a:r>
              <a:rPr lang="en-US" baseline="30000" dirty="0"/>
              <a:t>2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DF5718-BE66-4761-E070-ED973D28D8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4157" y="1829691"/>
            <a:ext cx="2507968" cy="2507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8403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58CD2-7D0C-1B70-7CBB-11DBF29F1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5749"/>
            <a:ext cx="10515600" cy="1325563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B14AFC-15D4-5CD9-C2F4-9ADFBE095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20738" y="1481240"/>
            <a:ext cx="7031181" cy="4351338"/>
          </a:xfrm>
        </p:spPr>
        <p:txBody>
          <a:bodyPr/>
          <a:lstStyle/>
          <a:p>
            <a:r>
              <a:rPr lang="en-US" dirty="0"/>
              <a:t>40 cm</a:t>
            </a:r>
            <a:r>
              <a:rPr lang="en-US" baseline="30000" dirty="0"/>
              <a:t>2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DF5718-BE66-4761-E070-ED973D28D8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4157" y="1841567"/>
            <a:ext cx="2507968" cy="2507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5884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58CD2-7D0C-1B70-7CBB-11DBF29F1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B14AFC-15D4-5CD9-C2F4-9ADFBE095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20738" y="1481240"/>
            <a:ext cx="7031181" cy="4351338"/>
          </a:xfrm>
        </p:spPr>
        <p:txBody>
          <a:bodyPr/>
          <a:lstStyle/>
          <a:p>
            <a:r>
              <a:rPr lang="en-US" dirty="0"/>
              <a:t>30 cm</a:t>
            </a:r>
            <a:r>
              <a:rPr lang="en-US" baseline="30000" dirty="0"/>
              <a:t>2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DF5718-BE66-4761-E070-ED973D28D8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4157" y="1841567"/>
            <a:ext cx="2507968" cy="2507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9485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B14AFC-15D4-5CD9-C2F4-9ADFBE095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20738" y="1481240"/>
            <a:ext cx="7031181" cy="4351338"/>
          </a:xfrm>
        </p:spPr>
        <p:txBody>
          <a:bodyPr/>
          <a:lstStyle/>
          <a:p>
            <a:r>
              <a:rPr lang="en-US" dirty="0"/>
              <a:t>20 cm</a:t>
            </a:r>
            <a:r>
              <a:rPr lang="en-US" baseline="30000" dirty="0"/>
              <a:t>2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DF5718-BE66-4761-E070-ED973D28D8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4157" y="1841567"/>
            <a:ext cx="2507968" cy="250796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73234343-D684-F06D-1F88-6EEDA18E7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4188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58CD2-7D0C-1B70-7CBB-11DBF29F1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B14AFC-15D4-5CD9-C2F4-9ADFBE095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20738" y="1481240"/>
            <a:ext cx="7031181" cy="4351338"/>
          </a:xfrm>
        </p:spPr>
        <p:txBody>
          <a:bodyPr/>
          <a:lstStyle/>
          <a:p>
            <a:r>
              <a:rPr lang="en-US" dirty="0"/>
              <a:t>10 cm</a:t>
            </a:r>
            <a:r>
              <a:rPr lang="en-US" baseline="30000" dirty="0"/>
              <a:t>2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DF5718-BE66-4761-E070-ED973D28D8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9783" y="1841567"/>
            <a:ext cx="2507968" cy="2507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8740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58CD2-7D0C-1B70-7CBB-11DBF29F1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 it’s GONE!!!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B14AFC-15D4-5CD9-C2F4-9ADFBE095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20738" y="1481240"/>
            <a:ext cx="7031181" cy="4351338"/>
          </a:xfrm>
        </p:spPr>
        <p:txBody>
          <a:bodyPr/>
          <a:lstStyle/>
          <a:p>
            <a:r>
              <a:rPr lang="en-US" dirty="0"/>
              <a:t>Y = 100 – 10x.  </a:t>
            </a:r>
          </a:p>
          <a:p>
            <a:r>
              <a:rPr lang="en-US" dirty="0"/>
              <a:t> In 10 hours of pruning, you’ve gotten rid of all that moss.  If it’s ***really*** ***all*** ***gone*** you’re done with it!!! 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894746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7C7D0-8176-6897-4266-4ACE3576F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now… exponential decay…. We lose a fraction part each time.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128F08-0C19-CC3F-244C-D05FE55227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35234" y="1690688"/>
            <a:ext cx="5181600" cy="4351338"/>
          </a:xfrm>
        </p:spPr>
        <p:txBody>
          <a:bodyPr/>
          <a:lstStyle/>
          <a:p>
            <a:r>
              <a:rPr lang="en-US" dirty="0"/>
              <a:t>I’m going to take away 10% of 100 – that would be 10.   We’ve got 90 left, just like linear.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492B1E5-297B-00F6-940B-E6647A34402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16834" y="1306286"/>
            <a:ext cx="2636736" cy="263673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77C9E14-B978-3A9B-EAAB-DD9CF1C697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16834" y="4132612"/>
            <a:ext cx="2725525" cy="272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9473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7C7D0-8176-6897-4266-4ACE3576F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Next time it’s different…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128F08-0C19-CC3F-244C-D05FE55227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84696" y="822506"/>
            <a:ext cx="8727938" cy="162381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I’m going to take away 10% of 90 – that would be 9.  So I’ll have 81 left. </a:t>
            </a:r>
          </a:p>
          <a:p>
            <a:r>
              <a:rPr lang="en-US" dirty="0"/>
              <a:t>And the next time?  10% of 81 is 8.1 to take off so I’ll have 72.9 left…  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7C9E14-B978-3A9B-EAAB-DD9CF1C697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1224" y="2543736"/>
            <a:ext cx="2915116" cy="29151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B45CC5D-DFCB-43EE-4C10-EFA8DD2B74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403" y="2533600"/>
            <a:ext cx="2925252" cy="292525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5D4F441-060E-2832-72E4-91E6F76670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7655" y="2530632"/>
            <a:ext cx="2925251" cy="2925251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0E65272C-F54A-DAEF-8F96-FBC9C5942FEE}"/>
              </a:ext>
            </a:extLst>
          </p:cNvPr>
          <p:cNvSpPr/>
          <p:nvPr/>
        </p:nvSpPr>
        <p:spPr>
          <a:xfrm>
            <a:off x="1495466" y="3429000"/>
            <a:ext cx="1152695" cy="73627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100%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7961C94-216B-F6FB-1DD0-88754F24855F}"/>
              </a:ext>
            </a:extLst>
          </p:cNvPr>
          <p:cNvSpPr/>
          <p:nvPr/>
        </p:nvSpPr>
        <p:spPr>
          <a:xfrm rot="5604308">
            <a:off x="8299277" y="4208199"/>
            <a:ext cx="845952" cy="434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10%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5CE2A58-F29C-0987-88F0-54C1975C3F62}"/>
              </a:ext>
            </a:extLst>
          </p:cNvPr>
          <p:cNvSpPr/>
          <p:nvPr/>
        </p:nvSpPr>
        <p:spPr>
          <a:xfrm>
            <a:off x="3844326" y="3042043"/>
            <a:ext cx="1152695" cy="73627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90%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899B2C6-4728-F9A5-CD7A-37B9417791D2}"/>
              </a:ext>
            </a:extLst>
          </p:cNvPr>
          <p:cNvSpPr/>
          <p:nvPr/>
        </p:nvSpPr>
        <p:spPr>
          <a:xfrm>
            <a:off x="6760695" y="2900687"/>
            <a:ext cx="1152695" cy="73627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90%</a:t>
            </a:r>
          </a:p>
        </p:txBody>
      </p:sp>
    </p:spTree>
    <p:extLst>
      <p:ext uri="{BB962C8B-B14F-4D97-AF65-F5344CB8AC3E}">
        <p14:creationId xmlns:p14="http://schemas.microsoft.com/office/powerpoint/2010/main" val="2130737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18631-1E6B-403A-A049-DF4838C47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4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 table:   </a:t>
            </a:r>
            <a:br>
              <a:rPr lang="en-US" b="0" dirty="0">
                <a:effectLst/>
              </a:rPr>
            </a:br>
            <a:br>
              <a:rPr lang="en-US" dirty="0"/>
            </a:br>
            <a:endParaRPr lang="en-US" dirty="0"/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974D0E77-ED86-4F9D-97C9-E16E0E292E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5606257"/>
              </p:ext>
            </p:extLst>
          </p:nvPr>
        </p:nvGraphicFramePr>
        <p:xfrm>
          <a:off x="6591300" y="1825625"/>
          <a:ext cx="47625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1250">
                  <a:extLst>
                    <a:ext uri="{9D8B030D-6E8A-4147-A177-3AD203B41FA5}">
                      <a16:colId xmlns:a16="http://schemas.microsoft.com/office/drawing/2014/main" val="2218379714"/>
                    </a:ext>
                  </a:extLst>
                </a:gridCol>
                <a:gridCol w="2381250">
                  <a:extLst>
                    <a:ext uri="{9D8B030D-6E8A-4147-A177-3AD203B41FA5}">
                      <a16:colId xmlns:a16="http://schemas.microsoft.com/office/drawing/2014/main" val="41187923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Coffee Grounds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7688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9531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6097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78054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04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393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039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2727227"/>
                  </a:ext>
                </a:extLst>
              </a:tr>
            </a:tbl>
          </a:graphicData>
        </a:graphic>
      </p:graphicFrame>
      <p:pic>
        <p:nvPicPr>
          <p:cNvPr id="3" name="Picture 8">
            <a:extLst>
              <a:ext uri="{FF2B5EF4-FFF2-40B4-BE49-F238E27FC236}">
                <a16:creationId xmlns:a16="http://schemas.microsoft.com/office/drawing/2014/main" id="{16B85B55-1FBD-A01C-1D16-6B23B7F9EB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08" y="1531918"/>
            <a:ext cx="3392671" cy="3367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59036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7C7D0-8176-6897-4266-4ACE3576F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 Let’s use that short cut, subtracting the </a:t>
            </a:r>
            <a:r>
              <a:rPr lang="en-US" dirty="0" err="1"/>
              <a:t>percents</a:t>
            </a:r>
            <a:r>
              <a:rPr lang="en-US" dirty="0"/>
              <a:t>-turned-decimal instead of adding.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128F08-0C19-CC3F-244C-D05FE55227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98643" y="1802220"/>
            <a:ext cx="9924103" cy="16238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What’s our shrink factor?   1 - .10 = 0.9 (100% - 10% = 90%)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7C9E14-B978-3A9B-EAAB-DD9CF1C697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1224" y="2543736"/>
            <a:ext cx="2915116" cy="29151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B45CC5D-DFCB-43EE-4C10-EFA8DD2B74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403" y="2533600"/>
            <a:ext cx="2925252" cy="292525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5D4F441-060E-2832-72E4-91E6F76670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7655" y="2530632"/>
            <a:ext cx="2925251" cy="2925251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0E65272C-F54A-DAEF-8F96-FBC9C5942FEE}"/>
              </a:ext>
            </a:extLst>
          </p:cNvPr>
          <p:cNvSpPr/>
          <p:nvPr/>
        </p:nvSpPr>
        <p:spPr>
          <a:xfrm>
            <a:off x="1495466" y="3429000"/>
            <a:ext cx="1152695" cy="73627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100%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7961C94-216B-F6FB-1DD0-88754F24855F}"/>
              </a:ext>
            </a:extLst>
          </p:cNvPr>
          <p:cNvSpPr/>
          <p:nvPr/>
        </p:nvSpPr>
        <p:spPr>
          <a:xfrm rot="5604308">
            <a:off x="8299277" y="4208199"/>
            <a:ext cx="845952" cy="434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10%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5CE2A58-F29C-0987-88F0-54C1975C3F62}"/>
              </a:ext>
            </a:extLst>
          </p:cNvPr>
          <p:cNvSpPr/>
          <p:nvPr/>
        </p:nvSpPr>
        <p:spPr>
          <a:xfrm>
            <a:off x="3844326" y="3042043"/>
            <a:ext cx="1152695" cy="73627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90%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899B2C6-4728-F9A5-CD7A-37B9417791D2}"/>
              </a:ext>
            </a:extLst>
          </p:cNvPr>
          <p:cNvSpPr/>
          <p:nvPr/>
        </p:nvSpPr>
        <p:spPr>
          <a:xfrm>
            <a:off x="6760695" y="2900687"/>
            <a:ext cx="1152695" cy="73627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90%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9D3BD4F-C1DC-60F4-C2DF-929DA734EB1E}"/>
              </a:ext>
            </a:extLst>
          </p:cNvPr>
          <p:cNvSpPr/>
          <p:nvPr/>
        </p:nvSpPr>
        <p:spPr>
          <a:xfrm rot="5604308">
            <a:off x="5669071" y="3450574"/>
            <a:ext cx="845952" cy="434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10%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0A825526-E33B-533C-9951-404FD510C66C}"/>
              </a:ext>
            </a:extLst>
          </p:cNvPr>
          <p:cNvSpPr txBox="1">
            <a:spLocks/>
          </p:cNvSpPr>
          <p:nvPr/>
        </p:nvSpPr>
        <p:spPr>
          <a:xfrm>
            <a:off x="3512403" y="5525644"/>
            <a:ext cx="2257613" cy="8833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100 cm</a:t>
            </a:r>
            <a:r>
              <a:rPr lang="en-US" baseline="30000" dirty="0"/>
              <a:t>2</a:t>
            </a:r>
            <a:r>
              <a:rPr lang="en-US" dirty="0"/>
              <a:t> x 0.9</a:t>
            </a:r>
            <a:r>
              <a:rPr lang="en-US" baseline="30000" dirty="0"/>
              <a:t> </a:t>
            </a:r>
            <a:endParaRPr lang="en-US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2B5B8D1E-FE30-6520-D41C-3DCF730A9215}"/>
              </a:ext>
            </a:extLst>
          </p:cNvPr>
          <p:cNvSpPr txBox="1">
            <a:spLocks/>
          </p:cNvSpPr>
          <p:nvPr/>
        </p:nvSpPr>
        <p:spPr>
          <a:xfrm>
            <a:off x="780491" y="5506549"/>
            <a:ext cx="2257613" cy="8833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100 cm</a:t>
            </a:r>
            <a:r>
              <a:rPr lang="en-US" baseline="30000" dirty="0"/>
              <a:t>2</a:t>
            </a:r>
            <a:r>
              <a:rPr lang="en-US" dirty="0"/>
              <a:t>  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4A692CB4-94B0-E52F-364A-1491C1ADAEC7}"/>
              </a:ext>
            </a:extLst>
          </p:cNvPr>
          <p:cNvSpPr txBox="1">
            <a:spLocks/>
          </p:cNvSpPr>
          <p:nvPr/>
        </p:nvSpPr>
        <p:spPr>
          <a:xfrm>
            <a:off x="6244315" y="5486517"/>
            <a:ext cx="3118591" cy="8833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100 cm</a:t>
            </a:r>
            <a:r>
              <a:rPr lang="en-US" baseline="30000" dirty="0"/>
              <a:t>2</a:t>
            </a:r>
            <a:r>
              <a:rPr lang="en-US" dirty="0"/>
              <a:t> x 0.9 x 0.9</a:t>
            </a:r>
            <a:r>
              <a:rPr lang="en-US" baseline="30000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7835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7C7D0-8176-6897-4266-4ACE3576F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 So, we can write that as an exponent: </a:t>
            </a:r>
            <a:br>
              <a:rPr lang="en-US" dirty="0"/>
            </a:br>
            <a:r>
              <a:rPr lang="en-US" dirty="0"/>
              <a:t>Moss Amount = 100(1-.1)</a:t>
            </a:r>
            <a:r>
              <a:rPr lang="en-US" baseline="30000" dirty="0"/>
              <a:t> x             </a:t>
            </a:r>
            <a:r>
              <a:rPr lang="en-US" dirty="0"/>
              <a:t>or</a:t>
            </a:r>
            <a:br>
              <a:rPr lang="en-US" dirty="0"/>
            </a:br>
            <a:r>
              <a:rPr lang="en-US" dirty="0"/>
              <a:t>Moss Amount = 100(0.9)</a:t>
            </a:r>
            <a:r>
              <a:rPr lang="en-US" baseline="30000" dirty="0"/>
              <a:t> x</a:t>
            </a:r>
            <a:br>
              <a:rPr lang="en-US" baseline="30000" dirty="0"/>
            </a:b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128F08-0C19-CC3F-244C-D05FE55227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98643" y="1802220"/>
            <a:ext cx="9924103" cy="16238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What’s our shrink factor?   1 - .10 = 0.9 (100% - 10% = 90%)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7C9E14-B978-3A9B-EAAB-DD9CF1C697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1224" y="2543736"/>
            <a:ext cx="2915116" cy="29151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B45CC5D-DFCB-43EE-4C10-EFA8DD2B74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403" y="2533600"/>
            <a:ext cx="2925252" cy="292525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5D4F441-060E-2832-72E4-91E6F76670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7655" y="2530632"/>
            <a:ext cx="2925251" cy="2925251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0E65272C-F54A-DAEF-8F96-FBC9C5942FEE}"/>
              </a:ext>
            </a:extLst>
          </p:cNvPr>
          <p:cNvSpPr/>
          <p:nvPr/>
        </p:nvSpPr>
        <p:spPr>
          <a:xfrm>
            <a:off x="1495466" y="3429000"/>
            <a:ext cx="1152695" cy="73627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100%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7961C94-216B-F6FB-1DD0-88754F24855F}"/>
              </a:ext>
            </a:extLst>
          </p:cNvPr>
          <p:cNvSpPr/>
          <p:nvPr/>
        </p:nvSpPr>
        <p:spPr>
          <a:xfrm rot="5604308">
            <a:off x="8299277" y="4208199"/>
            <a:ext cx="845952" cy="434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10%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5CE2A58-F29C-0987-88F0-54C1975C3F62}"/>
              </a:ext>
            </a:extLst>
          </p:cNvPr>
          <p:cNvSpPr/>
          <p:nvPr/>
        </p:nvSpPr>
        <p:spPr>
          <a:xfrm>
            <a:off x="3844326" y="3042043"/>
            <a:ext cx="1152695" cy="73627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90%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899B2C6-4728-F9A5-CD7A-37B9417791D2}"/>
              </a:ext>
            </a:extLst>
          </p:cNvPr>
          <p:cNvSpPr/>
          <p:nvPr/>
        </p:nvSpPr>
        <p:spPr>
          <a:xfrm>
            <a:off x="6760695" y="2900687"/>
            <a:ext cx="1152695" cy="73627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90%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9D3BD4F-C1DC-60F4-C2DF-929DA734EB1E}"/>
              </a:ext>
            </a:extLst>
          </p:cNvPr>
          <p:cNvSpPr/>
          <p:nvPr/>
        </p:nvSpPr>
        <p:spPr>
          <a:xfrm rot="5604308">
            <a:off x="5669071" y="3450574"/>
            <a:ext cx="845952" cy="434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10%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0A825526-E33B-533C-9951-404FD510C66C}"/>
              </a:ext>
            </a:extLst>
          </p:cNvPr>
          <p:cNvSpPr txBox="1">
            <a:spLocks/>
          </p:cNvSpPr>
          <p:nvPr/>
        </p:nvSpPr>
        <p:spPr>
          <a:xfrm>
            <a:off x="3512403" y="5525644"/>
            <a:ext cx="2257613" cy="8833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100 cm</a:t>
            </a:r>
            <a:r>
              <a:rPr lang="en-US" baseline="30000" dirty="0"/>
              <a:t>2</a:t>
            </a:r>
            <a:r>
              <a:rPr lang="en-US" dirty="0"/>
              <a:t> x 0.9</a:t>
            </a:r>
            <a:r>
              <a:rPr lang="en-US" baseline="30000" dirty="0"/>
              <a:t> </a:t>
            </a:r>
            <a:endParaRPr lang="en-US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2B5B8D1E-FE30-6520-D41C-3DCF730A9215}"/>
              </a:ext>
            </a:extLst>
          </p:cNvPr>
          <p:cNvSpPr txBox="1">
            <a:spLocks/>
          </p:cNvSpPr>
          <p:nvPr/>
        </p:nvSpPr>
        <p:spPr>
          <a:xfrm>
            <a:off x="780491" y="5506549"/>
            <a:ext cx="2257613" cy="8833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100 cm</a:t>
            </a:r>
            <a:r>
              <a:rPr lang="en-US" baseline="30000" dirty="0"/>
              <a:t>2</a:t>
            </a:r>
            <a:r>
              <a:rPr lang="en-US" dirty="0"/>
              <a:t>  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4A692CB4-94B0-E52F-364A-1491C1ADAEC7}"/>
              </a:ext>
            </a:extLst>
          </p:cNvPr>
          <p:cNvSpPr txBox="1">
            <a:spLocks/>
          </p:cNvSpPr>
          <p:nvPr/>
        </p:nvSpPr>
        <p:spPr>
          <a:xfrm>
            <a:off x="6244315" y="5486517"/>
            <a:ext cx="3118591" cy="8833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100 cm</a:t>
            </a:r>
            <a:r>
              <a:rPr lang="en-US" baseline="30000" dirty="0"/>
              <a:t>2</a:t>
            </a:r>
            <a:r>
              <a:rPr lang="en-US" dirty="0"/>
              <a:t> x 0.9 x 0.9</a:t>
            </a:r>
            <a:r>
              <a:rPr lang="en-US" baseline="30000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2040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7C7D0-8176-6897-4266-4ACE3576F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   </a:t>
            </a:r>
            <a:br>
              <a:rPr lang="en-US" dirty="0"/>
            </a:br>
            <a:r>
              <a:rPr lang="en-US" dirty="0"/>
              <a:t>Why are we multiplying? How can multiplying  make something shrink?  </a:t>
            </a:r>
            <a:br>
              <a:rPr lang="en-US" baseline="30000" dirty="0"/>
            </a:b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128F08-0C19-CC3F-244C-D05FE55227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98643" y="1802220"/>
            <a:ext cx="9924103" cy="16238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2B5B8D1E-FE30-6520-D41C-3DCF730A9215}"/>
              </a:ext>
            </a:extLst>
          </p:cNvPr>
          <p:cNvSpPr txBox="1">
            <a:spLocks/>
          </p:cNvSpPr>
          <p:nvPr/>
        </p:nvSpPr>
        <p:spPr>
          <a:xfrm>
            <a:off x="780491" y="5506549"/>
            <a:ext cx="2257613" cy="8833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 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13685D9-8335-FFBE-23E0-2A8E3196F936}"/>
              </a:ext>
            </a:extLst>
          </p:cNvPr>
          <p:cNvSpPr txBox="1">
            <a:spLocks/>
          </p:cNvSpPr>
          <p:nvPr/>
        </p:nvSpPr>
        <p:spPr>
          <a:xfrm>
            <a:off x="999105" y="1569097"/>
            <a:ext cx="10515600" cy="46654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   </a:t>
            </a:r>
            <a:br>
              <a:rPr lang="en-US" dirty="0"/>
            </a:br>
            <a:r>
              <a:rPr lang="en-US" dirty="0"/>
              <a:t> We undo multiplying with division – or “Multiplying by a fraction between 0 and 1.”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“half of ten”  is ½ times  ten, or 0.5 times ten.     </a:t>
            </a:r>
          </a:p>
          <a:p>
            <a:r>
              <a:rPr lang="en-US" dirty="0"/>
              <a:t> 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3CFC112-87D0-FA2D-BCF9-B41E46190D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2554061" y="4703534"/>
            <a:ext cx="276225" cy="200977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50177C8D-5FA5-E5F7-D526-A14952D2EF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412" y="5567007"/>
            <a:ext cx="866775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8903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6C59E-E2C2-64DA-0E1A-91F1F1348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Numbers close to 1 shrink a little bit or grow a little bit.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B2BA7-C2E0-44E4-EC06-3B28477EDA1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600 x 0.95 = 570 – a little bit smaller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0187E2-E5E1-377E-869D-4A80FFBB224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600 x 1.05 = 630 … a little bit bigger. </a:t>
            </a:r>
          </a:p>
        </p:txBody>
      </p:sp>
    </p:spTree>
    <p:extLst>
      <p:ext uri="{BB962C8B-B14F-4D97-AF65-F5344CB8AC3E}">
        <p14:creationId xmlns:p14="http://schemas.microsoft.com/office/powerpoint/2010/main" val="1727429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7C7D0-8176-6897-4266-4ACE3576F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What did we learn? 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932E928-5D1D-8B13-8500-F845FDD7EF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Exponential Growth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B542A30-B895-6C47-F8D3-61B4BC51FD5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Growth by N% -- add </a:t>
            </a:r>
            <a:r>
              <a:rPr lang="en-US" dirty="0" err="1"/>
              <a:t>percents</a:t>
            </a:r>
            <a:r>
              <a:rPr lang="en-US" dirty="0"/>
              <a:t> (changed to decimals) to get growth factor. </a:t>
            </a:r>
          </a:p>
          <a:p>
            <a:r>
              <a:rPr lang="en-US" dirty="0"/>
              <a:t>Use exponents! </a:t>
            </a:r>
          </a:p>
          <a:p>
            <a:r>
              <a:rPr lang="en-US" dirty="0"/>
              <a:t>Example:   7.6 % growth, starts at 340, grows 4 times</a:t>
            </a:r>
          </a:p>
          <a:p>
            <a:r>
              <a:rPr lang="en-US" dirty="0"/>
              <a:t>1 + .076 = 1.076</a:t>
            </a:r>
          </a:p>
          <a:p>
            <a:r>
              <a:rPr lang="en-US" dirty="0"/>
              <a:t>New amount = 340(1.076)</a:t>
            </a:r>
            <a:r>
              <a:rPr lang="en-US" baseline="30000" dirty="0"/>
              <a:t>4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09A22D2-EE91-CBE0-1B63-15E94BE63B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Exponential Decay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128F08-0C19-CC3F-244C-D05FE55227B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  decay (shrink) by N% -- subtract </a:t>
            </a:r>
            <a:r>
              <a:rPr lang="en-US" dirty="0" err="1"/>
              <a:t>percents</a:t>
            </a:r>
            <a:r>
              <a:rPr lang="en-US" dirty="0"/>
              <a:t> (changed to decimals) to get shrink factor. </a:t>
            </a:r>
          </a:p>
          <a:p>
            <a:pPr marL="0" indent="0">
              <a:buNone/>
            </a:pPr>
            <a:r>
              <a:rPr lang="en-US" dirty="0"/>
              <a:t>Use exponents! </a:t>
            </a:r>
          </a:p>
          <a:p>
            <a:pPr marL="0" indent="0">
              <a:buNone/>
            </a:pPr>
            <a:r>
              <a:rPr lang="en-US" dirty="0"/>
              <a:t>Example:   4% decay, starts at 500, shrinks 6 times</a:t>
            </a:r>
          </a:p>
          <a:p>
            <a:pPr marL="0" indent="0">
              <a:buNone/>
            </a:pPr>
            <a:r>
              <a:rPr lang="en-US" dirty="0"/>
              <a:t>New amount:   500(0.96)</a:t>
            </a:r>
            <a:r>
              <a:rPr lang="en-US" baseline="30000" dirty="0"/>
              <a:t>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0698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DFAC7-B80A-4C11-9FF1-B3B7821FE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We can add percent to percent. </a:t>
            </a:r>
            <a:br>
              <a:rPr lang="en-US" dirty="0"/>
            </a:br>
            <a:r>
              <a:rPr lang="en-US" dirty="0"/>
              <a:t>We start with 100% -- the whole thing, we’re keeping that!</a:t>
            </a:r>
          </a:p>
        </p:txBody>
      </p:sp>
      <p:pic>
        <p:nvPicPr>
          <p:cNvPr id="6" name="Picture 5" descr="10 x 10 grid&#10;">
            <a:extLst>
              <a:ext uri="{FF2B5EF4-FFF2-40B4-BE49-F238E27FC236}">
                <a16:creationId xmlns:a16="http://schemas.microsoft.com/office/drawing/2014/main" id="{C89A52AD-CD1E-45B7-A9A8-475D1BA96C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18" y="2573203"/>
            <a:ext cx="1517907" cy="150876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3FD5C04-81F7-4948-A673-44A45B04C9D1}"/>
              </a:ext>
            </a:extLst>
          </p:cNvPr>
          <p:cNvSpPr txBox="1"/>
          <p:nvPr/>
        </p:nvSpPr>
        <p:spPr>
          <a:xfrm>
            <a:off x="1298448" y="4434840"/>
            <a:ext cx="1170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Original Moss</a:t>
            </a:r>
          </a:p>
        </p:txBody>
      </p:sp>
      <p:pic>
        <p:nvPicPr>
          <p:cNvPr id="9" name="Picture 8" descr="Chart&#10;&#10;Description automatically generated">
            <a:extLst>
              <a:ext uri="{FF2B5EF4-FFF2-40B4-BE49-F238E27FC236}">
                <a16:creationId xmlns:a16="http://schemas.microsoft.com/office/drawing/2014/main" id="{80B06B3A-521E-4615-A695-AE84054098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6390" y="2564059"/>
            <a:ext cx="1767844" cy="150571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24C5738-97C0-4BB2-B20B-189875C5F067}"/>
              </a:ext>
            </a:extLst>
          </p:cNvPr>
          <p:cNvSpPr txBox="1"/>
          <p:nvPr/>
        </p:nvSpPr>
        <p:spPr>
          <a:xfrm>
            <a:off x="2990088" y="443484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Original Moss + 10%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30A742B-DB7D-F683-BE1A-28496FC042DC}"/>
              </a:ext>
            </a:extLst>
          </p:cNvPr>
          <p:cNvSpPr txBox="1">
            <a:spLocks/>
          </p:cNvSpPr>
          <p:nvPr/>
        </p:nvSpPr>
        <p:spPr>
          <a:xfrm>
            <a:off x="744415" y="516923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100 + 10 = 110%.  Change that to a decimal, and multiply it by our moss amount, 100.   </a:t>
            </a:r>
            <a:br>
              <a:rPr lang="en-US" dirty="0"/>
            </a:br>
            <a:r>
              <a:rPr lang="en-US" dirty="0"/>
              <a:t>100 x 1.1 = 110. 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A4E780-A4A6-768B-6081-E0B659E6AC3F}"/>
              </a:ext>
            </a:extLst>
          </p:cNvPr>
          <p:cNvSpPr txBox="1"/>
          <p:nvPr/>
        </p:nvSpPr>
        <p:spPr>
          <a:xfrm>
            <a:off x="1543792" y="3060631"/>
            <a:ext cx="1255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100%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38C64BA-C684-A13C-8B2E-D099A9DA9107}"/>
              </a:ext>
            </a:extLst>
          </p:cNvPr>
          <p:cNvSpPr txBox="1"/>
          <p:nvPr/>
        </p:nvSpPr>
        <p:spPr>
          <a:xfrm>
            <a:off x="3649132" y="3088763"/>
            <a:ext cx="1255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100%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92ED6A-154F-BE02-E5A7-E3FFCA6C4245}"/>
              </a:ext>
            </a:extLst>
          </p:cNvPr>
          <p:cNvSpPr txBox="1"/>
          <p:nvPr/>
        </p:nvSpPr>
        <p:spPr>
          <a:xfrm>
            <a:off x="5199888" y="3180586"/>
            <a:ext cx="1255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10%</a:t>
            </a:r>
          </a:p>
        </p:txBody>
      </p:sp>
    </p:spTree>
    <p:extLst>
      <p:ext uri="{BB962C8B-B14F-4D97-AF65-F5344CB8AC3E}">
        <p14:creationId xmlns:p14="http://schemas.microsoft.com/office/powerpoint/2010/main" val="20552212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D43F5-5432-CB02-01FA-A65179448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81214-4061-5B7E-B69D-EECD7563E15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8D3D4A-6854-90BE-AA04-E3F9B35F41E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861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802D1-16E9-4977-94EB-2FEC8336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graph – it’s linear  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381ADBB-A6BE-4C53-A9BF-3033C72720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9945533"/>
              </p:ext>
            </p:extLst>
          </p:nvPr>
        </p:nvGraphicFramePr>
        <p:xfrm>
          <a:off x="2105025" y="1690688"/>
          <a:ext cx="7524750" cy="248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C9051903-0ADC-44C4-BDCA-3DF53D5CA27A}"/>
              </a:ext>
            </a:extLst>
          </p:cNvPr>
          <p:cNvSpPr txBox="1">
            <a:spLocks/>
          </p:cNvSpPr>
          <p:nvPr/>
        </p:nvSpPr>
        <p:spPr>
          <a:xfrm>
            <a:off x="962025" y="46799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3" name="Footer Placeholder 1">
            <a:extLst>
              <a:ext uri="{FF2B5EF4-FFF2-40B4-BE49-F238E27FC236}">
                <a16:creationId xmlns:a16="http://schemas.microsoft.com/office/drawing/2014/main" id="{C9C54043-D5F8-7EBF-69CA-88B6D3E00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Sue Jones -- CC BY unless otherwise indicated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201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8BCB5-A7B7-CF54-63A4-C0FF18E4A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F1D9B-3C68-BB59-A715-C13FAEE5F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much coffee grounds in how many days? </a:t>
            </a:r>
          </a:p>
          <a:p>
            <a:r>
              <a:rPr lang="en-US" dirty="0"/>
              <a:t>Y = 2x</a:t>
            </a:r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2093CCB6-8274-658D-08B9-5318F34F2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Sue Jones -- CC BY unless otherwise indicated</a:t>
            </a:r>
            <a:endParaRPr lang="en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8313C8B-F162-4750-AD81-4D3357A9757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1171829"/>
              </p:ext>
            </p:extLst>
          </p:nvPr>
        </p:nvGraphicFramePr>
        <p:xfrm>
          <a:off x="2024002" y="3429000"/>
          <a:ext cx="7524750" cy="248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8101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DFAC7-B80A-4C11-9FF1-B3B7821FE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670"/>
            <a:ext cx="10515600" cy="1325563"/>
          </a:xfrm>
        </p:spPr>
        <p:txBody>
          <a:bodyPr>
            <a:normAutofit/>
          </a:bodyPr>
          <a:lstStyle/>
          <a:p>
            <a:r>
              <a:rPr lang="en-US" sz="2700" dirty="0"/>
              <a:t>What if *everything* keeps growing? </a:t>
            </a:r>
            <a:endParaRPr lang="en-US" dirty="0"/>
          </a:p>
        </p:txBody>
      </p:sp>
      <p:pic>
        <p:nvPicPr>
          <p:cNvPr id="6" name="Picture 5" descr="10 x 10 grid&#10;">
            <a:extLst>
              <a:ext uri="{FF2B5EF4-FFF2-40B4-BE49-F238E27FC236}">
                <a16:creationId xmlns:a16="http://schemas.microsoft.com/office/drawing/2014/main" id="{C89A52AD-CD1E-45B7-A9A8-475D1BA96C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24" y="2130115"/>
            <a:ext cx="2613513" cy="25977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3FD5C04-81F7-4948-A673-44A45B04C9D1}"/>
              </a:ext>
            </a:extLst>
          </p:cNvPr>
          <p:cNvSpPr txBox="1"/>
          <p:nvPr/>
        </p:nvSpPr>
        <p:spPr>
          <a:xfrm>
            <a:off x="1520042" y="1267382"/>
            <a:ext cx="1170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Original Moss</a:t>
            </a:r>
          </a:p>
        </p:txBody>
      </p:sp>
      <p:pic>
        <p:nvPicPr>
          <p:cNvPr id="9" name="Picture 8" descr="Chart&#10;&#10;Description automatically generated">
            <a:extLst>
              <a:ext uri="{FF2B5EF4-FFF2-40B4-BE49-F238E27FC236}">
                <a16:creationId xmlns:a16="http://schemas.microsoft.com/office/drawing/2014/main" id="{80B06B3A-521E-4615-A695-AE84054098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5887" y="2130115"/>
            <a:ext cx="3050013" cy="259776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24C5738-97C0-4BB2-B20B-189875C5F067}"/>
              </a:ext>
            </a:extLst>
          </p:cNvPr>
          <p:cNvSpPr txBox="1"/>
          <p:nvPr/>
        </p:nvSpPr>
        <p:spPr>
          <a:xfrm>
            <a:off x="4812337" y="1499853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Original Moss + 10%</a:t>
            </a:r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09302263-4F97-FF23-2532-CAED19BB3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Sue Jones -- CC BY unless otherwise indicated</a:t>
            </a:r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03DE2E3-2BEB-4DD5-91DF-C21E52DB3A31}"/>
              </a:ext>
            </a:extLst>
          </p:cNvPr>
          <p:cNvSpPr/>
          <p:nvPr/>
        </p:nvSpPr>
        <p:spPr>
          <a:xfrm>
            <a:off x="1443432" y="2692728"/>
            <a:ext cx="1152695" cy="73627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100%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221C910-A7BA-4BBC-AFB4-113AD01AAA78}"/>
              </a:ext>
            </a:extLst>
          </p:cNvPr>
          <p:cNvSpPr/>
          <p:nvPr/>
        </p:nvSpPr>
        <p:spPr>
          <a:xfrm>
            <a:off x="5340889" y="2626684"/>
            <a:ext cx="1152695" cy="73627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100%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28BE09D-31E2-471C-A15C-436465FCE682}"/>
              </a:ext>
            </a:extLst>
          </p:cNvPr>
          <p:cNvSpPr/>
          <p:nvPr/>
        </p:nvSpPr>
        <p:spPr>
          <a:xfrm rot="5604308">
            <a:off x="6841120" y="3715563"/>
            <a:ext cx="845952" cy="434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10%</a:t>
            </a:r>
          </a:p>
        </p:txBody>
      </p:sp>
    </p:spTree>
    <p:extLst>
      <p:ext uri="{BB962C8B-B14F-4D97-AF65-F5344CB8AC3E}">
        <p14:creationId xmlns:p14="http://schemas.microsoft.com/office/powerpoint/2010/main" val="1147891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DFAC7-B80A-4C11-9FF1-B3B7821FE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It gets… complicated. </a:t>
            </a:r>
          </a:p>
        </p:txBody>
      </p:sp>
      <p:pic>
        <p:nvPicPr>
          <p:cNvPr id="6" name="Picture 5" descr="10 x 10 grid&#10;">
            <a:extLst>
              <a:ext uri="{FF2B5EF4-FFF2-40B4-BE49-F238E27FC236}">
                <a16:creationId xmlns:a16="http://schemas.microsoft.com/office/drawing/2014/main" id="{C89A52AD-CD1E-45B7-A9A8-475D1BA96C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720" y="2194322"/>
            <a:ext cx="2523168" cy="250796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3FD5C04-81F7-4948-A673-44A45B04C9D1}"/>
              </a:ext>
            </a:extLst>
          </p:cNvPr>
          <p:cNvSpPr txBox="1"/>
          <p:nvPr/>
        </p:nvSpPr>
        <p:spPr>
          <a:xfrm>
            <a:off x="3663210" y="3755682"/>
            <a:ext cx="1170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Original Moss</a:t>
            </a:r>
          </a:p>
        </p:txBody>
      </p:sp>
      <p:pic>
        <p:nvPicPr>
          <p:cNvPr id="9" name="Picture 8" descr="Chart&#10;&#10;Description automatically generated">
            <a:extLst>
              <a:ext uri="{FF2B5EF4-FFF2-40B4-BE49-F238E27FC236}">
                <a16:creationId xmlns:a16="http://schemas.microsoft.com/office/drawing/2014/main" id="{80B06B3A-521E-4615-A695-AE84054098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099" y="1570880"/>
            <a:ext cx="2944579" cy="250796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24C5738-97C0-4BB2-B20B-189875C5F067}"/>
              </a:ext>
            </a:extLst>
          </p:cNvPr>
          <p:cNvSpPr txBox="1"/>
          <p:nvPr/>
        </p:nvSpPr>
        <p:spPr>
          <a:xfrm>
            <a:off x="9144000" y="1871157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Original Moss 100 </a:t>
            </a:r>
            <a:br>
              <a:rPr lang="en-US" dirty="0"/>
            </a:br>
            <a:r>
              <a:rPr lang="en-US" dirty="0"/>
              <a:t>+ ten percent</a:t>
            </a:r>
          </a:p>
        </p:txBody>
      </p:sp>
      <p:pic>
        <p:nvPicPr>
          <p:cNvPr id="4" name="Picture 3" descr="Text&#10;&#10;Description automatically generated with medium confidence">
            <a:extLst>
              <a:ext uri="{FF2B5EF4-FFF2-40B4-BE49-F238E27FC236}">
                <a16:creationId xmlns:a16="http://schemas.microsoft.com/office/drawing/2014/main" id="{D3ABBB74-E57A-4878-8395-4DE78E4B3DD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8823" y="4259317"/>
            <a:ext cx="5826592" cy="25079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A0F7E53-5DDE-1145-7292-DB70DA4D4DEB}"/>
              </a:ext>
            </a:extLst>
          </p:cNvPr>
          <p:cNvSpPr txBox="1"/>
          <p:nvPr/>
        </p:nvSpPr>
        <p:spPr>
          <a:xfrm>
            <a:off x="9203480" y="4159077"/>
            <a:ext cx="2209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That “Original moss and ten percent” </a:t>
            </a:r>
            <a:br>
              <a:rPr lang="en-US" dirty="0"/>
            </a:br>
            <a:r>
              <a:rPr lang="en-US" dirty="0"/>
              <a:t>-- PLUS ten percent of the original moss PLUS 10 percent of the ten percent of the last one.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96D40F-B689-931E-75E2-67EE88552C9C}"/>
              </a:ext>
            </a:extLst>
          </p:cNvPr>
          <p:cNvSpPr txBox="1"/>
          <p:nvPr/>
        </p:nvSpPr>
        <p:spPr>
          <a:xfrm>
            <a:off x="1625146" y="3974411"/>
            <a:ext cx="1255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100%</a:t>
            </a:r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FD939C3D-F2C4-19C6-F35B-71ED3D9B8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Sue Jones -- CC BY unless otherwise indicated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590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DFAC7-B80A-4C11-9FF1-B3B7821FE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5105400" cy="2439899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We can do better </a:t>
            </a:r>
            <a:r>
              <a:rPr lang="en-US" sz="3600" dirty="0">
                <a:sym typeface="Wingdings" panose="05000000000000000000" pitchFamily="2" charset="2"/>
              </a:rPr>
              <a:t></a:t>
            </a:r>
            <a:br>
              <a:rPr lang="en-US" sz="3600" dirty="0">
                <a:sym typeface="Wingdings" panose="05000000000000000000" pitchFamily="2" charset="2"/>
              </a:rPr>
            </a:br>
            <a:br>
              <a:rPr lang="en-US" sz="3600" dirty="0">
                <a:sym typeface="Wingdings" panose="05000000000000000000" pitchFamily="2" charset="2"/>
              </a:rPr>
            </a:br>
            <a:r>
              <a:rPr lang="en-US" sz="3600" dirty="0"/>
              <a:t>100% + 10% = </a:t>
            </a:r>
            <a:br>
              <a:rPr lang="en-US" sz="3600" dirty="0"/>
            </a:br>
            <a:r>
              <a:rPr lang="en-US" sz="3600" dirty="0"/>
              <a:t>1 + .10 =</a:t>
            </a:r>
            <a:br>
              <a:rPr lang="en-US" sz="3600" dirty="0"/>
            </a:br>
            <a:r>
              <a:rPr lang="en-US" sz="3600" dirty="0"/>
              <a:t> 1.1.  </a:t>
            </a:r>
            <a:br>
              <a:rPr lang="en-US" sz="3600" dirty="0"/>
            </a:br>
            <a:r>
              <a:rPr lang="en-US" sz="3600" b="1" dirty="0"/>
              <a:t>Growth factor. </a:t>
            </a:r>
            <a:br>
              <a:rPr lang="en-US" sz="3600" dirty="0"/>
            </a:br>
            <a:r>
              <a:rPr lang="en-US" sz="3600" dirty="0">
                <a:sym typeface="Wingdings" panose="05000000000000000000" pitchFamily="2" charset="2"/>
              </a:rPr>
              <a:t> </a:t>
            </a:r>
            <a:endParaRPr lang="en-US" sz="3600" dirty="0"/>
          </a:p>
        </p:txBody>
      </p:sp>
      <p:pic>
        <p:nvPicPr>
          <p:cNvPr id="6" name="Picture 5" descr="10 x 10 grid&#10;">
            <a:extLst>
              <a:ext uri="{FF2B5EF4-FFF2-40B4-BE49-F238E27FC236}">
                <a16:creationId xmlns:a16="http://schemas.microsoft.com/office/drawing/2014/main" id="{C89A52AD-CD1E-45B7-A9A8-475D1BA96C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40" y="2824864"/>
            <a:ext cx="2523168" cy="250796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3FD5C04-81F7-4948-A673-44A45B04C9D1}"/>
              </a:ext>
            </a:extLst>
          </p:cNvPr>
          <p:cNvSpPr txBox="1"/>
          <p:nvPr/>
        </p:nvSpPr>
        <p:spPr>
          <a:xfrm>
            <a:off x="3603730" y="4386224"/>
            <a:ext cx="1170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Original Moss</a:t>
            </a:r>
          </a:p>
        </p:txBody>
      </p:sp>
      <p:pic>
        <p:nvPicPr>
          <p:cNvPr id="9" name="Picture 8" descr="Chart&#10;&#10;Description automatically generated">
            <a:extLst>
              <a:ext uri="{FF2B5EF4-FFF2-40B4-BE49-F238E27FC236}">
                <a16:creationId xmlns:a16="http://schemas.microsoft.com/office/drawing/2014/main" id="{80B06B3A-521E-4615-A695-AE84054098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921032"/>
            <a:ext cx="2944579" cy="250796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24C5738-97C0-4BB2-B20B-189875C5F067}"/>
              </a:ext>
            </a:extLst>
          </p:cNvPr>
          <p:cNvSpPr txBox="1"/>
          <p:nvPr/>
        </p:nvSpPr>
        <p:spPr>
          <a:xfrm>
            <a:off x="9301060" y="1361328"/>
            <a:ext cx="220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</a:p>
          <a:p>
            <a:r>
              <a:rPr lang="en-US" dirty="0"/>
              <a:t>1.1 x 100 (original amount) = 110 cm</a:t>
            </a:r>
            <a:r>
              <a:rPr lang="en-US" baseline="30000" dirty="0"/>
              <a:t>2</a:t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ABBB74-E57A-4878-8395-4DE78E4B3DD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96000" y="3558223"/>
            <a:ext cx="3085561" cy="25079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A0F7E53-5DDE-1145-7292-DB70DA4D4DEB}"/>
              </a:ext>
            </a:extLst>
          </p:cNvPr>
          <p:cNvSpPr txBox="1"/>
          <p:nvPr/>
        </p:nvSpPr>
        <p:spPr>
          <a:xfrm>
            <a:off x="9548323" y="3458192"/>
            <a:ext cx="2209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 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u="sng" dirty="0">
                <a:sym typeface="Wingdings" panose="05000000000000000000" pitchFamily="2" charset="2"/>
              </a:rPr>
              <a:t>100 x 1.1</a:t>
            </a:r>
            <a:r>
              <a:rPr lang="en-US" dirty="0">
                <a:sym typeface="Wingdings" panose="05000000000000000000" pitchFamily="2" charset="2"/>
              </a:rPr>
              <a:t> x 1.1</a:t>
            </a:r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C37B97F-2050-F9B5-CCB8-739A0A640D94}"/>
              </a:ext>
            </a:extLst>
          </p:cNvPr>
          <p:cNvSpPr/>
          <p:nvPr/>
        </p:nvSpPr>
        <p:spPr>
          <a:xfrm>
            <a:off x="6939335" y="1731856"/>
            <a:ext cx="1152695" cy="73627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100%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B5E29DF-3BA2-60BC-1AAD-1B26CFEB1D73}"/>
              </a:ext>
            </a:extLst>
          </p:cNvPr>
          <p:cNvSpPr/>
          <p:nvPr/>
        </p:nvSpPr>
        <p:spPr>
          <a:xfrm rot="5604308">
            <a:off x="8617602" y="2152672"/>
            <a:ext cx="845952" cy="434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10%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A4F70C1-C879-1B4C-D96C-181AD796A5A8}"/>
              </a:ext>
            </a:extLst>
          </p:cNvPr>
          <p:cNvSpPr/>
          <p:nvPr/>
        </p:nvSpPr>
        <p:spPr>
          <a:xfrm>
            <a:off x="7245814" y="4341253"/>
            <a:ext cx="1152695" cy="73627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Our new whole 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6A42FF5-BBFD-BCBE-1E88-8A29E91153EA}"/>
              </a:ext>
            </a:extLst>
          </p:cNvPr>
          <p:cNvSpPr/>
          <p:nvPr/>
        </p:nvSpPr>
        <p:spPr>
          <a:xfrm>
            <a:off x="1335467" y="3389809"/>
            <a:ext cx="1152695" cy="73627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100%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50D0889-76B2-C818-6C9F-B9C7EC709560}"/>
              </a:ext>
            </a:extLst>
          </p:cNvPr>
          <p:cNvSpPr/>
          <p:nvPr/>
        </p:nvSpPr>
        <p:spPr>
          <a:xfrm>
            <a:off x="7650625" y="5253989"/>
            <a:ext cx="1152695" cy="73627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100%</a:t>
            </a:r>
          </a:p>
        </p:txBody>
      </p:sp>
      <p:sp>
        <p:nvSpPr>
          <p:cNvPr id="16" name="Footer Placeholder 1">
            <a:extLst>
              <a:ext uri="{FF2B5EF4-FFF2-40B4-BE49-F238E27FC236}">
                <a16:creationId xmlns:a16="http://schemas.microsoft.com/office/drawing/2014/main" id="{8A9202B1-3645-7D53-85DB-ADA75D674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Sue Jones -- CC BY unless otherwise indicated</a:t>
            </a:r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90D665B-ED4B-4365-AA74-81CBC67F041B}"/>
              </a:ext>
            </a:extLst>
          </p:cNvPr>
          <p:cNvSpPr/>
          <p:nvPr/>
        </p:nvSpPr>
        <p:spPr>
          <a:xfrm rot="5604308">
            <a:off x="8913833" y="5471901"/>
            <a:ext cx="845952" cy="4344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10%</a:t>
            </a:r>
          </a:p>
        </p:txBody>
      </p:sp>
    </p:spTree>
    <p:extLst>
      <p:ext uri="{BB962C8B-B14F-4D97-AF65-F5344CB8AC3E}">
        <p14:creationId xmlns:p14="http://schemas.microsoft.com/office/powerpoint/2010/main" val="709927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DFAC7-B80A-4C11-9FF1-B3B7821FE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Yes, we can do that with other “percentage” growth:   8% tax on a 50$ - what’s the new total?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2EC39A-E4F9-A1D9-D705-AA68985257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FD4164-D8D6-300D-CEB5-C0A32F0BF05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800" dirty="0"/>
              <a:t>8 % of 50 = .08 x 50 = 4 $$$  </a:t>
            </a:r>
          </a:p>
          <a:p>
            <a:r>
              <a:rPr lang="en-US" dirty="0"/>
              <a:t>50 + 4 = 54</a:t>
            </a:r>
            <a:br>
              <a:rPr lang="en-US" sz="2800" dirty="0"/>
            </a:br>
            <a:r>
              <a:rPr lang="en-US" sz="2800" dirty="0"/>
              <a:t>54 dollars. </a:t>
            </a:r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8C1EC46-06C9-CBFC-7473-1B14338D24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OR!!!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1582866-4E48-0063-3F82-606647BCDEA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br>
              <a:rPr lang="en-US" sz="2800" dirty="0"/>
            </a:br>
            <a:r>
              <a:rPr lang="en-US" sz="2800" dirty="0"/>
              <a:t>100% + 8% = 108% </a:t>
            </a:r>
            <a:br>
              <a:rPr lang="en-US" sz="2800" dirty="0"/>
            </a:br>
            <a:r>
              <a:rPr lang="en-US" sz="2800" dirty="0"/>
              <a:t>1.08 x 50 = …. Surprise!!! $54.</a:t>
            </a:r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30A742B-DB7D-F683-BE1A-28496FC042DC}"/>
              </a:ext>
            </a:extLst>
          </p:cNvPr>
          <p:cNvSpPr txBox="1">
            <a:spLocks/>
          </p:cNvSpPr>
          <p:nvPr/>
        </p:nvSpPr>
        <p:spPr>
          <a:xfrm>
            <a:off x="744415" y="516923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C5DC06EC-E1C8-1714-2BD1-5277DA064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Sue Jones -- CC BY unless otherwise indicated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275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6081</TotalTime>
  <Words>2115</Words>
  <Application>Microsoft Office PowerPoint</Application>
  <PresentationFormat>Widescreen</PresentationFormat>
  <Paragraphs>357</Paragraphs>
  <Slides>36</Slides>
  <Notes>27</Notes>
  <HiddenSlides>2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Calibri</vt:lpstr>
      <vt:lpstr>Calibri Light</vt:lpstr>
      <vt:lpstr>Office Theme</vt:lpstr>
      <vt:lpstr>Exponential Growth</vt:lpstr>
      <vt:lpstr>Let’s talk about change! </vt:lpstr>
      <vt:lpstr>A table:     </vt:lpstr>
      <vt:lpstr>A graph – it’s linear  </vt:lpstr>
      <vt:lpstr>Calculating </vt:lpstr>
      <vt:lpstr>What if *everything* keeps growing? </vt:lpstr>
      <vt:lpstr>It gets… complicated. </vt:lpstr>
      <vt:lpstr>We can do better   100% + 10% =  1 + .10 =  1.1.   Growth factor.   </vt:lpstr>
      <vt:lpstr>Yes, we can do that with other “percentage” growth:   8% tax on a 50$ - what’s the new total? </vt:lpstr>
      <vt:lpstr> So each month we multiply what we had from the last month by 1.1.   It’s the growth rate.   </vt:lpstr>
      <vt:lpstr>Next change? Just multiply again! </vt:lpstr>
      <vt:lpstr>Exponents! Moss Amount = 100(1.1)x</vt:lpstr>
      <vt:lpstr>Table and graph: </vt:lpstr>
      <vt:lpstr>PowerPoint Presentation</vt:lpstr>
      <vt:lpstr>The equation part  10% growth, exponentially speaking.   </vt:lpstr>
      <vt:lpstr>PowerPoint Presentation</vt:lpstr>
      <vt:lpstr>What if we’re shrinking?    </vt:lpstr>
      <vt:lpstr>First time   </vt:lpstr>
      <vt:lpstr> </vt:lpstr>
      <vt:lpstr> </vt:lpstr>
      <vt:lpstr> </vt:lpstr>
      <vt:lpstr>Still shrinking…</vt:lpstr>
      <vt:lpstr> </vt:lpstr>
      <vt:lpstr> </vt:lpstr>
      <vt:lpstr>PowerPoint Presentation</vt:lpstr>
      <vt:lpstr>PowerPoint Presentation</vt:lpstr>
      <vt:lpstr>And it’s GONE!!! </vt:lpstr>
      <vt:lpstr>But now… exponential decay…. We lose a fraction part each time.  </vt:lpstr>
      <vt:lpstr>Next time it’s different…  </vt:lpstr>
      <vt:lpstr> Let’s use that short cut, subtracting the percents-turned-decimal instead of adding.  </vt:lpstr>
      <vt:lpstr> So, we can write that as an exponent:  Moss Amount = 100(1-.1) x             or Moss Amount = 100(0.9) x </vt:lpstr>
      <vt:lpstr>    Why are we multiplying? How can multiplying  make something shrink?   </vt:lpstr>
      <vt:lpstr>Numbers close to 1 shrink a little bit or grow a little bit. </vt:lpstr>
      <vt:lpstr> What did we learn?  </vt:lpstr>
      <vt:lpstr>We can add percent to percent.  We start with 100% -- the whole thing, we’re keeping that!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Exponential Growth</dc:title>
  <dc:creator>Susan Jones</dc:creator>
  <cp:lastModifiedBy>Susan Jones</cp:lastModifiedBy>
  <cp:revision>9</cp:revision>
  <dcterms:created xsi:type="dcterms:W3CDTF">2022-12-10T19:40:41Z</dcterms:created>
  <dcterms:modified xsi:type="dcterms:W3CDTF">2022-12-15T21:18:18Z</dcterms:modified>
</cp:coreProperties>
</file>