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ink/ink2.xml" ContentType="application/inkml+xml"/>
  <Override PartName="/ppt/ink/ink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showGuides="1">
      <p:cViewPr varScale="1">
        <p:scale>
          <a:sx n="106" d="100"/>
          <a:sy n="106" d="100"/>
        </p:scale>
        <p:origin x="22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8T19:19:14.008"/>
    </inkml:context>
    <inkml:brush xml:id="br0">
      <inkml:brushProperty name="width" value="0.05" units="cm"/>
      <inkml:brushProperty name="height" value="0.05" units="cm"/>
      <inkml:brushProperty name="color" value="#E71224"/>
    </inkml:brush>
  </inkml:definitions>
  <inkml:trace contextRef="#ctx0" brushRef="#br0">676 41 24575,'-5'2'0,"-1"0"0,1 0 0,-1 0 0,1 1 0,0-1 0,0 1 0,0 1 0,0-1 0,1 0 0,-1 1 0,1 0 0,-5 7 0,-19 12 0,17-16 0,-1-1 0,0 0 0,0-1 0,-1 0 0,0 0 0,1-2 0,-15 3 0,-95 8 0,77-11 0,35-1 0,0 0 0,0 0 0,1 1 0,-1 0 0,-17 9 0,18-7 0,0-1 0,0-1 0,0 0 0,-1 0 0,0 0 0,-15 1 0,-118-5 0,204 2 0,-29 0 0,0 0 0,-1-3 0,1 0 0,-1-2 0,62-16 0,-80 15 0,17-4 0,-1-2 0,37-20 0,-57 26 0,-1 0 0,-1 0 0,1-1 0,-1 0 0,0 0 0,0-1 0,0 0 0,-1 0 0,0 0 0,-1-1 0,0 0 0,5-10 0,17-20 120,-25 36-128,-4 4-185,-17 18-1091,3-4-5542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8T19:25:35.218"/>
    </inkml:context>
    <inkml:brush xml:id="br0">
      <inkml:brushProperty name="width" value="0.05" units="cm"/>
      <inkml:brushProperty name="height" value="0.05" units="cm"/>
      <inkml:brushProperty name="color" value="#FF0066"/>
    </inkml:brush>
  </inkml:definitions>
  <inkml:trace contextRef="#ctx0" brushRef="#br0">1 465 24575,'131'3'0,"142"-6"0,-206-9 0,-48 8 0,0 0 0,26-1 0,-23 5 0,-1 0 0,1-2 0,0 0 0,-1-2 0,1 0 0,-1-1 0,-1-2 0,1 0 0,-1-1 0,0-1 0,0 0 0,29-22 0,-22 14 0,0 1 0,1 2 0,1 0 0,0 2 0,44-12 0,-40 14 0,0-2 0,0-1 0,57-33 0,150-120 0,-240 166 0,1 0 0,-1 0 0,0 0 0,0 0 0,0 0 0,0 0 0,1 0 0,-1 0 0,0 0 0,0 0 0,0 0 0,1 0 0,-1 0 0,0 0 0,0 0 0,0 0 0,0-1 0,1 1 0,-1 0 0,0 0 0,0 0 0,0 0 0,0 0 0,0 0 0,1 0 0,-1-1 0,0 1 0,0 0 0,0 0 0,0 0 0,0 0 0,0 0 0,0-1 0,0 1 0,0 0 0,0 0 0,1 0 0,-1 0 0,0-1 0,0 1 0,0 0 0,0 0 0,0 0 0,0 0 0,0-1 0,0 1 0,0 0 0,0 0 0,-1 0 0,1 0 0,0-1 0,0 1 0,0 0 0,0 0 0,0 0 0,0 0 0,0-1 0,0 1 0,0 0 0,0 0 0,-1 0 0,1 0 0,0 0 0,0 0 0,0-1 0,0 1 0,0 0 0,-1 0 0,-18 2 0,-27 12 0,17 1 0,1 2 0,-46 35 0,-20 12 0,-146 89 0,216-143 0,0 0 0,0-1 0,-1-1 0,0-2 0,0 0 0,0-2 0,-43 3 0,-13 3 0,-313 44 0,328-43 0,40-5 0,-1-2 0,-35 1 0,13-6-1365,27 1-5461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6-18T19:25:43.269"/>
    </inkml:context>
    <inkml:brush xml:id="br0">
      <inkml:brushProperty name="width" value="0.05" units="cm"/>
      <inkml:brushProperty name="height" value="0.05" units="cm"/>
      <inkml:brushProperty name="color" value="#FF0066"/>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675CA-9550-4323-9BB4-D032DB29567A}" type="datetimeFigureOut">
              <a:rPr lang="en-US" smtClean="0"/>
              <a:t>6/18/2024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12A38-C3F1-4FA2-9C4E-CA6666710500}" type="slidenum">
              <a:rPr lang="en-US" smtClean="0"/>
              <a:t>‹#›</a:t>
            </a:fld>
            <a:endParaRPr lang="en-US"/>
          </a:p>
        </p:txBody>
      </p:sp>
    </p:spTree>
    <p:extLst>
      <p:ext uri="{BB962C8B-B14F-4D97-AF65-F5344CB8AC3E}">
        <p14:creationId xmlns:p14="http://schemas.microsoft.com/office/powerpoint/2010/main" val="1505150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question in a “sample test” of the CASAS test.     </a:t>
            </a:r>
          </a:p>
          <a:p>
            <a:r>
              <a:rPr lang="en-US" dirty="0"/>
              <a:t>Your job is to figure out what it’s asking and then figure out how to answer it.   </a:t>
            </a:r>
          </a:p>
          <a:p>
            <a:endParaRPr lang="en-US" dirty="0"/>
          </a:p>
        </p:txBody>
      </p:sp>
      <p:sp>
        <p:nvSpPr>
          <p:cNvPr id="4" name="Slide Number Placeholder 3"/>
          <p:cNvSpPr>
            <a:spLocks noGrp="1"/>
          </p:cNvSpPr>
          <p:nvPr>
            <p:ph type="sldNum" sz="quarter" idx="5"/>
          </p:nvPr>
        </p:nvSpPr>
        <p:spPr/>
        <p:txBody>
          <a:bodyPr/>
          <a:lstStyle/>
          <a:p>
            <a:fld id="{1D812A38-C3F1-4FA2-9C4E-CA6666710500}" type="slidenum">
              <a:rPr lang="en-US" smtClean="0"/>
              <a:t>2</a:t>
            </a:fld>
            <a:endParaRPr lang="en-US"/>
          </a:p>
        </p:txBody>
      </p:sp>
    </p:spTree>
    <p:extLst>
      <p:ext uri="{BB962C8B-B14F-4D97-AF65-F5344CB8AC3E}">
        <p14:creationId xmlns:p14="http://schemas.microsoft.com/office/powerpoint/2010/main" val="386323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20 degrees… x is four.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D812A38-C3F1-4FA2-9C4E-CA6666710500}" type="slidenum">
              <a:rPr lang="en-US" smtClean="0"/>
              <a:t>12</a:t>
            </a:fld>
            <a:endParaRPr lang="en-US"/>
          </a:p>
        </p:txBody>
      </p:sp>
    </p:spTree>
    <p:extLst>
      <p:ext uri="{BB962C8B-B14F-4D97-AF65-F5344CB8AC3E}">
        <p14:creationId xmlns:p14="http://schemas.microsoft.com/office/powerpoint/2010/main" val="60327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out what </a:t>
            </a:r>
          </a:p>
        </p:txBody>
      </p:sp>
      <p:sp>
        <p:nvSpPr>
          <p:cNvPr id="4" name="Slide Number Placeholder 3"/>
          <p:cNvSpPr>
            <a:spLocks noGrp="1"/>
          </p:cNvSpPr>
          <p:nvPr>
            <p:ph type="sldNum" sz="quarter" idx="5"/>
          </p:nvPr>
        </p:nvSpPr>
        <p:spPr/>
        <p:txBody>
          <a:bodyPr/>
          <a:lstStyle/>
          <a:p>
            <a:fld id="{1D812A38-C3F1-4FA2-9C4E-CA6666710500}" type="slidenum">
              <a:rPr lang="en-US" smtClean="0"/>
              <a:t>13</a:t>
            </a:fld>
            <a:endParaRPr lang="en-US"/>
          </a:p>
        </p:txBody>
      </p:sp>
    </p:spTree>
    <p:extLst>
      <p:ext uri="{BB962C8B-B14F-4D97-AF65-F5344CB8AC3E}">
        <p14:creationId xmlns:p14="http://schemas.microsoft.com/office/powerpoint/2010/main" val="84073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a:t>
            </a:r>
            <a:r>
              <a:rPr lang="en-US" dirty="0" err="1"/>
              <a:t>hve</a:t>
            </a:r>
            <a:r>
              <a:rPr lang="en-US" dirty="0"/>
              <a:t> time, do my little animated dots thing around the circle. </a:t>
            </a:r>
          </a:p>
        </p:txBody>
      </p:sp>
      <p:sp>
        <p:nvSpPr>
          <p:cNvPr id="4" name="Slide Number Placeholder 3"/>
          <p:cNvSpPr>
            <a:spLocks noGrp="1"/>
          </p:cNvSpPr>
          <p:nvPr>
            <p:ph type="sldNum" sz="quarter" idx="5"/>
          </p:nvPr>
        </p:nvSpPr>
        <p:spPr/>
        <p:txBody>
          <a:bodyPr/>
          <a:lstStyle/>
          <a:p>
            <a:fld id="{1D812A38-C3F1-4FA2-9C4E-CA6666710500}" type="slidenum">
              <a:rPr lang="en-US" smtClean="0"/>
              <a:t>4</a:t>
            </a:fld>
            <a:endParaRPr lang="en-US"/>
          </a:p>
        </p:txBody>
      </p:sp>
    </p:spTree>
    <p:extLst>
      <p:ext uri="{BB962C8B-B14F-4D97-AF65-F5344CB8AC3E}">
        <p14:creationId xmlns:p14="http://schemas.microsoft.com/office/powerpoint/2010/main" val="261321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I </a:t>
            </a:r>
            <a:r>
              <a:rPr lang="en-US" dirty="0" err="1"/>
              <a:t>hve</a:t>
            </a:r>
            <a:r>
              <a:rPr lang="en-US" dirty="0"/>
              <a:t> time, do my little animated dots thing around the circle. </a:t>
            </a:r>
          </a:p>
        </p:txBody>
      </p:sp>
      <p:sp>
        <p:nvSpPr>
          <p:cNvPr id="4" name="Slide Number Placeholder 3"/>
          <p:cNvSpPr>
            <a:spLocks noGrp="1"/>
          </p:cNvSpPr>
          <p:nvPr>
            <p:ph type="sldNum" sz="quarter" idx="5"/>
          </p:nvPr>
        </p:nvSpPr>
        <p:spPr/>
        <p:txBody>
          <a:bodyPr/>
          <a:lstStyle/>
          <a:p>
            <a:fld id="{1D812A38-C3F1-4FA2-9C4E-CA6666710500}" type="slidenum">
              <a:rPr lang="en-US" smtClean="0"/>
              <a:t>5</a:t>
            </a:fld>
            <a:endParaRPr lang="en-US"/>
          </a:p>
        </p:txBody>
      </p:sp>
    </p:spTree>
    <p:extLst>
      <p:ext uri="{BB962C8B-B14F-4D97-AF65-F5344CB8AC3E}">
        <p14:creationId xmlns:p14="http://schemas.microsoft.com/office/powerpoint/2010/main" val="1507002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Aptos" panose="020B0004020202020204" pitchFamily="34" charset="0"/>
                <a:ea typeface="Aptos" panose="020B0004020202020204" pitchFamily="34" charset="0"/>
                <a:cs typeface="Times New Roman" panose="02020603050405020304" pitchFamily="18" charset="0"/>
              </a:rPr>
              <a:t>The “arc” is the curved part of the circumference of the circle – that little red part.  I want to know how long that part of the circle is.  </a:t>
            </a:r>
          </a:p>
          <a:p>
            <a:r>
              <a:rPr lang="en-US" sz="1200" kern="100" dirty="0">
                <a:latin typeface="Aptos" panose="020B0004020202020204" pitchFamily="34" charset="0"/>
                <a:ea typeface="Aptos" panose="020B0004020202020204" pitchFamily="34" charset="0"/>
                <a:cs typeface="Times New Roman" panose="02020603050405020304" pitchFamily="18" charset="0"/>
              </a:rPr>
              <a:t>We know the *whole* thing is 72 feet, but we don’t know how long the rest of the circle is, or we could subtract. </a:t>
            </a:r>
            <a:endParaRPr lang="en-US" dirty="0"/>
          </a:p>
        </p:txBody>
      </p:sp>
      <p:sp>
        <p:nvSpPr>
          <p:cNvPr id="4" name="Slide Number Placeholder 3"/>
          <p:cNvSpPr>
            <a:spLocks noGrp="1"/>
          </p:cNvSpPr>
          <p:nvPr>
            <p:ph type="sldNum" sz="quarter" idx="5"/>
          </p:nvPr>
        </p:nvSpPr>
        <p:spPr/>
        <p:txBody>
          <a:bodyPr/>
          <a:lstStyle/>
          <a:p>
            <a:fld id="{1D812A38-C3F1-4FA2-9C4E-CA6666710500}" type="slidenum">
              <a:rPr lang="en-US" smtClean="0"/>
              <a:t>6</a:t>
            </a:fld>
            <a:endParaRPr lang="en-US"/>
          </a:p>
        </p:txBody>
      </p:sp>
    </p:spTree>
    <p:extLst>
      <p:ext uri="{BB962C8B-B14F-4D97-AF65-F5344CB8AC3E}">
        <p14:creationId xmlns:p14="http://schemas.microsoft.com/office/powerpoint/2010/main" val="3230556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Aptos" panose="020B0004020202020204" pitchFamily="34" charset="0"/>
                <a:ea typeface="Aptos" panose="020B0004020202020204" pitchFamily="34" charset="0"/>
                <a:cs typeface="Times New Roman" panose="02020603050405020304" pitchFamily="18" charset="0"/>
              </a:rPr>
              <a:t>We DO know how widely those 2 lines opened – the angle – to get that distance.  We opened that corner 20 degrees.  </a:t>
            </a:r>
          </a:p>
          <a:p>
            <a:r>
              <a:rPr lang="en-US" sz="1200" kern="100" dirty="0">
                <a:effectLst/>
                <a:latin typeface="Aptos" panose="020B0004020202020204" pitchFamily="34" charset="0"/>
                <a:cs typeface="Times New Roman" panose="02020603050405020304" pitchFamily="18" charset="0"/>
              </a:rPr>
              <a:t>And we SHOULD know one more thing:   The amount of degrees in the WHOLE circle.    It’s always 360.    </a:t>
            </a:r>
            <a:endParaRPr lang="en-US" dirty="0"/>
          </a:p>
        </p:txBody>
      </p:sp>
      <p:sp>
        <p:nvSpPr>
          <p:cNvPr id="4" name="Slide Number Placeholder 3"/>
          <p:cNvSpPr>
            <a:spLocks noGrp="1"/>
          </p:cNvSpPr>
          <p:nvPr>
            <p:ph type="sldNum" sz="quarter" idx="5"/>
          </p:nvPr>
        </p:nvSpPr>
        <p:spPr/>
        <p:txBody>
          <a:bodyPr/>
          <a:lstStyle/>
          <a:p>
            <a:fld id="{1D812A38-C3F1-4FA2-9C4E-CA6666710500}" type="slidenum">
              <a:rPr lang="en-US" smtClean="0"/>
              <a:t>7</a:t>
            </a:fld>
            <a:endParaRPr lang="en-US"/>
          </a:p>
        </p:txBody>
      </p:sp>
    </p:spTree>
    <p:extLst>
      <p:ext uri="{BB962C8B-B14F-4D97-AF65-F5344CB8AC3E}">
        <p14:creationId xmlns:p14="http://schemas.microsoft.com/office/powerpoint/2010/main" val="3412198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two relationships are proportional then they have the same relationship.      If we had an “arc” that was half way around, that would be 180 degrees.   If the circumference were 72, then halfway around it would be 36.   The equation to solve it would look like this:   </a:t>
                </a:r>
                <a14:m>
                  <m:oMath xmlns:m="http://schemas.openxmlformats.org/officeDocument/2006/math">
                    <m:f>
                      <m:fPr>
                        <m:ctrlPr>
                          <a:rPr lang="en-US" sz="1800" i="1" kern="100" smtClean="0">
                            <a:effectLst/>
                            <a:latin typeface="Cambria Math" panose="02040503050406030204" pitchFamily="18" charset="0"/>
                            <a:ea typeface="Aptos" panose="020B0004020202020204" pitchFamily="34" charset="0"/>
                            <a:cs typeface="Times New Roman" panose="02020603050405020304" pitchFamily="18" charset="0"/>
                          </a:rPr>
                        </m:ctrlPr>
                      </m:fPr>
                      <m:num>
                        <m:r>
                          <a:rPr lang="en-US" sz="1800" i="1" kern="100">
                            <a:effectLst/>
                            <a:latin typeface="Cambria Math" panose="02040503050406030204" pitchFamily="18" charset="0"/>
                            <a:ea typeface="Aptos" panose="020B0004020202020204" pitchFamily="34" charset="0"/>
                            <a:cs typeface="Times New Roman" panose="02020603050405020304" pitchFamily="18" charset="0"/>
                          </a:rPr>
                          <m:t>180</m:t>
                        </m:r>
                      </m:num>
                      <m:den>
                        <m:r>
                          <a:rPr lang="en-US" sz="1800" i="1" kern="100">
                            <a:effectLst/>
                            <a:latin typeface="Cambria Math" panose="02040503050406030204" pitchFamily="18" charset="0"/>
                            <a:ea typeface="Aptos" panose="020B0004020202020204" pitchFamily="34" charset="0"/>
                            <a:cs typeface="Times New Roman" panose="02020603050405020304" pitchFamily="18" charset="0"/>
                          </a:rPr>
                          <m:t>360</m:t>
                        </m:r>
                      </m:den>
                    </m:f>
                  </m:oMath>
                </a14:m>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72</m:t>
                        </m:r>
                      </m:den>
                    </m:f>
                  </m:oMath>
                </a14:m>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could solve that by cross multiplying</a:t>
                </a:r>
              </a:p>
              <a:p>
                <a:endParaRPr lang="en-US" dirty="0"/>
              </a:p>
            </p:txBody>
          </p:sp>
        </mc:Choice>
        <mc:Fallback>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two relationships are proportional then they have the same relationship.      If we had an “arc” that was half way around, that would be 180 degrees.   If the circumference were 72, then halfway around it would be 36.   The equation to solve it would look like this:   </a:t>
                </a:r>
                <a:r>
                  <a:rPr lang="en-US" sz="1800" i="0" kern="100">
                    <a:effectLst/>
                    <a:latin typeface="Cambria Math" panose="02040503050406030204" pitchFamily="18" charset="0"/>
                    <a:ea typeface="Aptos" panose="020B0004020202020204" pitchFamily="34" charset="0"/>
                    <a:cs typeface="Times New Roman" panose="02020603050405020304" pitchFamily="18" charset="0"/>
                  </a:rPr>
                  <a:t>180/360</a:t>
                </a: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  = </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𝑥/72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could solve that by cross multiplying</a:t>
                </a:r>
              </a:p>
              <a:p>
                <a:endParaRPr lang="en-US" dirty="0"/>
              </a:p>
            </p:txBody>
          </p:sp>
        </mc:Fallback>
      </mc:AlternateContent>
      <p:sp>
        <p:nvSpPr>
          <p:cNvPr id="4" name="Slide Number Placeholder 3"/>
          <p:cNvSpPr>
            <a:spLocks noGrp="1"/>
          </p:cNvSpPr>
          <p:nvPr>
            <p:ph type="sldNum" sz="quarter" idx="5"/>
          </p:nvPr>
        </p:nvSpPr>
        <p:spPr/>
        <p:txBody>
          <a:bodyPr/>
          <a:lstStyle/>
          <a:p>
            <a:fld id="{1D812A38-C3F1-4FA2-9C4E-CA6666710500}" type="slidenum">
              <a:rPr lang="en-US" smtClean="0"/>
              <a:t>8</a:t>
            </a:fld>
            <a:endParaRPr lang="en-US"/>
          </a:p>
        </p:txBody>
      </p:sp>
    </p:spTree>
    <p:extLst>
      <p:ext uri="{BB962C8B-B14F-4D97-AF65-F5344CB8AC3E}">
        <p14:creationId xmlns:p14="http://schemas.microsoft.com/office/powerpoint/2010/main" val="23453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two relationships are proportional then they have the same relationship.      If we had an “arc” that was half way around, that would be 180 degrees.   If the circumference were 72, then halfway around it would be 36.   The equation to solve it would look like this:   </a:t>
                </a:r>
                <a14:m>
                  <m:oMath xmlns:m="http://schemas.openxmlformats.org/officeDocument/2006/math">
                    <m:f>
                      <m:fPr>
                        <m:ctrlPr>
                          <a:rPr lang="en-US" sz="1800" i="1" kern="100" smtClean="0">
                            <a:effectLst/>
                            <a:latin typeface="Cambria Math" panose="02040503050406030204" pitchFamily="18" charset="0"/>
                            <a:ea typeface="Aptos" panose="020B0004020202020204" pitchFamily="34" charset="0"/>
                            <a:cs typeface="Times New Roman" panose="02020603050405020304" pitchFamily="18" charset="0"/>
                          </a:rPr>
                        </m:ctrlPr>
                      </m:fPr>
                      <m:num>
                        <m:r>
                          <a:rPr lang="en-US" sz="1800" i="1" kern="100">
                            <a:effectLst/>
                            <a:latin typeface="Cambria Math" panose="02040503050406030204" pitchFamily="18" charset="0"/>
                            <a:ea typeface="Aptos" panose="020B0004020202020204" pitchFamily="34" charset="0"/>
                            <a:cs typeface="Times New Roman" panose="02020603050405020304" pitchFamily="18" charset="0"/>
                          </a:rPr>
                          <m:t>180</m:t>
                        </m:r>
                      </m:num>
                      <m:den>
                        <m:r>
                          <a:rPr lang="en-US" sz="1800" i="1" kern="100">
                            <a:effectLst/>
                            <a:latin typeface="Cambria Math" panose="02040503050406030204" pitchFamily="18" charset="0"/>
                            <a:ea typeface="Aptos" panose="020B0004020202020204" pitchFamily="34" charset="0"/>
                            <a:cs typeface="Times New Roman" panose="02020603050405020304" pitchFamily="18" charset="0"/>
                          </a:rPr>
                          <m:t>360</m:t>
                        </m:r>
                      </m:den>
                    </m:f>
                  </m:oMath>
                </a14:m>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1800" i="1" kern="100">
                            <a:effectLst/>
                            <a:latin typeface="Cambria Math" panose="02040503050406030204" pitchFamily="18" charset="0"/>
                            <a:ea typeface="Times New Roman" panose="02020603050405020304" pitchFamily="18" charset="0"/>
                            <a:cs typeface="Times New Roman" panose="02020603050405020304" pitchFamily="18" charset="0"/>
                          </a:rPr>
                          <m:t>72</m:t>
                        </m:r>
                      </m:den>
                    </m:f>
                  </m:oMath>
                </a14:m>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could solve that by cross multiplying</a:t>
                </a:r>
              </a:p>
              <a:p>
                <a:endParaRPr lang="en-US" dirty="0"/>
              </a:p>
            </p:txBody>
          </p:sp>
        </mc:Choice>
        <mc:Fallback>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two relationships are proportional then they have the same relationship.      If we had an “arc” that was half way around, that would be 180 degrees.   If the circumference were 72, then halfway around it would be 36.   The equation to solve it would look like this:   </a:t>
                </a:r>
                <a:r>
                  <a:rPr lang="en-US" sz="1800" i="0" kern="100">
                    <a:effectLst/>
                    <a:latin typeface="Cambria Math" panose="02040503050406030204" pitchFamily="18" charset="0"/>
                    <a:ea typeface="Aptos" panose="020B0004020202020204" pitchFamily="34" charset="0"/>
                    <a:cs typeface="Times New Roman" panose="02020603050405020304" pitchFamily="18" charset="0"/>
                  </a:rPr>
                  <a:t>180/360</a:t>
                </a: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  = </a:t>
                </a:r>
                <a:r>
                  <a:rPr lang="en-US" sz="1800" i="0" kern="100">
                    <a:effectLst/>
                    <a:latin typeface="Cambria Math" panose="02040503050406030204" pitchFamily="18" charset="0"/>
                    <a:ea typeface="Times New Roman" panose="02020603050405020304" pitchFamily="18" charset="0"/>
                    <a:cs typeface="Times New Roman" panose="02020603050405020304" pitchFamily="18" charset="0"/>
                  </a:rPr>
                  <a:t>𝑥/72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could solve that by cross multiplying</a:t>
                </a:r>
              </a:p>
              <a:p>
                <a:endParaRPr lang="en-US" dirty="0"/>
              </a:p>
            </p:txBody>
          </p:sp>
        </mc:Fallback>
      </mc:AlternateContent>
      <p:sp>
        <p:nvSpPr>
          <p:cNvPr id="4" name="Slide Number Placeholder 3"/>
          <p:cNvSpPr>
            <a:spLocks noGrp="1"/>
          </p:cNvSpPr>
          <p:nvPr>
            <p:ph type="sldNum" sz="quarter" idx="5"/>
          </p:nvPr>
        </p:nvSpPr>
        <p:spPr/>
        <p:txBody>
          <a:bodyPr/>
          <a:lstStyle/>
          <a:p>
            <a:fld id="{1D812A38-C3F1-4FA2-9C4E-CA6666710500}" type="slidenum">
              <a:rPr lang="en-US" smtClean="0"/>
              <a:t>9</a:t>
            </a:fld>
            <a:endParaRPr lang="en-US"/>
          </a:p>
        </p:txBody>
      </p:sp>
    </p:spTree>
    <p:extLst>
      <p:ext uri="{BB962C8B-B14F-4D97-AF65-F5344CB8AC3E}">
        <p14:creationId xmlns:p14="http://schemas.microsoft.com/office/powerpoint/2010/main" val="13894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reduce the fraction: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 Half of 72 is 36.   You’ll be allowed to use a calculator.   </a:t>
            </a:r>
          </a:p>
          <a:p>
            <a:endParaRPr lang="en-US" dirty="0"/>
          </a:p>
        </p:txBody>
      </p:sp>
      <p:sp>
        <p:nvSpPr>
          <p:cNvPr id="4" name="Slide Number Placeholder 3"/>
          <p:cNvSpPr>
            <a:spLocks noGrp="1"/>
          </p:cNvSpPr>
          <p:nvPr>
            <p:ph type="sldNum" sz="quarter" idx="5"/>
          </p:nvPr>
        </p:nvSpPr>
        <p:spPr/>
        <p:txBody>
          <a:bodyPr/>
          <a:lstStyle/>
          <a:p>
            <a:fld id="{1D812A38-C3F1-4FA2-9C4E-CA6666710500}" type="slidenum">
              <a:rPr lang="en-US" smtClean="0"/>
              <a:t>10</a:t>
            </a:fld>
            <a:endParaRPr lang="en-US"/>
          </a:p>
        </p:txBody>
      </p:sp>
    </p:spTree>
    <p:extLst>
      <p:ext uri="{BB962C8B-B14F-4D97-AF65-F5344CB8AC3E}">
        <p14:creationId xmlns:p14="http://schemas.microsoft.com/office/powerpoint/2010/main" val="343871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If we shrink it to 90 degrees, we’d find x = 18 --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D812A38-C3F1-4FA2-9C4E-CA6666710500}" type="slidenum">
              <a:rPr lang="en-US" smtClean="0"/>
              <a:t>11</a:t>
            </a:fld>
            <a:endParaRPr lang="en-US"/>
          </a:p>
        </p:txBody>
      </p:sp>
    </p:spTree>
    <p:extLst>
      <p:ext uri="{BB962C8B-B14F-4D97-AF65-F5344CB8AC3E}">
        <p14:creationId xmlns:p14="http://schemas.microsoft.com/office/powerpoint/2010/main" val="1499546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E1B99CA-6148-4EB8-B56E-107314E1BE3A}" type="datetimeFigureOut">
              <a:rPr lang="en-US" smtClean="0"/>
              <a:t>6/18/2024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A21E63D-A962-40E6-B415-14A910D95C5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8297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1B99CA-6148-4EB8-B56E-107314E1BE3A}"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1E63D-A962-40E6-B415-14A910D95C5B}" type="slidenum">
              <a:rPr lang="en-US" smtClean="0"/>
              <a:t>‹#›</a:t>
            </a:fld>
            <a:endParaRPr lang="en-US"/>
          </a:p>
        </p:txBody>
      </p:sp>
    </p:spTree>
    <p:extLst>
      <p:ext uri="{BB962C8B-B14F-4D97-AF65-F5344CB8AC3E}">
        <p14:creationId xmlns:p14="http://schemas.microsoft.com/office/powerpoint/2010/main" val="408721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B99CA-6148-4EB8-B56E-107314E1BE3A}"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1E63D-A962-40E6-B415-14A910D95C5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3036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B99CA-6148-4EB8-B56E-107314E1BE3A}"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1E63D-A962-40E6-B415-14A910D95C5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0626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B99CA-6148-4EB8-B56E-107314E1BE3A}"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1E63D-A962-40E6-B415-14A910D95C5B}" type="slidenum">
              <a:rPr lang="en-US" smtClean="0"/>
              <a:t>‹#›</a:t>
            </a:fld>
            <a:endParaRPr lang="en-US"/>
          </a:p>
        </p:txBody>
      </p:sp>
    </p:spTree>
    <p:extLst>
      <p:ext uri="{BB962C8B-B14F-4D97-AF65-F5344CB8AC3E}">
        <p14:creationId xmlns:p14="http://schemas.microsoft.com/office/powerpoint/2010/main" val="88716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B99CA-6148-4EB8-B56E-107314E1BE3A}"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1E63D-A962-40E6-B415-14A910D95C5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5870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B99CA-6148-4EB8-B56E-107314E1BE3A}"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1E63D-A962-40E6-B415-14A910D95C5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6701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B99CA-6148-4EB8-B56E-107314E1BE3A}"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1E63D-A962-40E6-B415-14A910D95C5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0551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B99CA-6148-4EB8-B56E-107314E1BE3A}"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1E63D-A962-40E6-B415-14A910D95C5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1296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1B99CA-6148-4EB8-B56E-107314E1BE3A}"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1E63D-A962-40E6-B415-14A910D95C5B}" type="slidenum">
              <a:rPr lang="en-US" smtClean="0"/>
              <a:t>‹#›</a:t>
            </a:fld>
            <a:endParaRPr lang="en-US"/>
          </a:p>
        </p:txBody>
      </p:sp>
    </p:spTree>
    <p:extLst>
      <p:ext uri="{BB962C8B-B14F-4D97-AF65-F5344CB8AC3E}">
        <p14:creationId xmlns:p14="http://schemas.microsoft.com/office/powerpoint/2010/main" val="293846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1B99CA-6148-4EB8-B56E-107314E1BE3A}" type="datetimeFigureOut">
              <a:rPr lang="en-US" smtClean="0"/>
              <a:t>6/18/2024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21E63D-A962-40E6-B415-14A910D95C5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9227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1B99CA-6148-4EB8-B56E-107314E1BE3A}"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1E63D-A962-40E6-B415-14A910D95C5B}" type="slidenum">
              <a:rPr lang="en-US" smtClean="0"/>
              <a:t>‹#›</a:t>
            </a:fld>
            <a:endParaRPr lang="en-US"/>
          </a:p>
        </p:txBody>
      </p:sp>
    </p:spTree>
    <p:extLst>
      <p:ext uri="{BB962C8B-B14F-4D97-AF65-F5344CB8AC3E}">
        <p14:creationId xmlns:p14="http://schemas.microsoft.com/office/powerpoint/2010/main" val="177644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1B99CA-6148-4EB8-B56E-107314E1BE3A}" type="datetimeFigureOut">
              <a:rPr lang="en-US" smtClean="0"/>
              <a:t>6/18/2024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21E63D-A962-40E6-B415-14A910D95C5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27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1B99CA-6148-4EB8-B56E-107314E1BE3A}" type="datetimeFigureOut">
              <a:rPr lang="en-US" smtClean="0"/>
              <a:t>6/18/2024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21E63D-A962-40E6-B415-14A910D95C5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7173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B99CA-6148-4EB8-B56E-107314E1BE3A}" type="datetimeFigureOut">
              <a:rPr lang="en-US" smtClean="0"/>
              <a:t>6/18/2024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21E63D-A962-40E6-B415-14A910D95C5B}" type="slidenum">
              <a:rPr lang="en-US" smtClean="0"/>
              <a:t>‹#›</a:t>
            </a:fld>
            <a:endParaRPr lang="en-US"/>
          </a:p>
        </p:txBody>
      </p:sp>
    </p:spTree>
    <p:extLst>
      <p:ext uri="{BB962C8B-B14F-4D97-AF65-F5344CB8AC3E}">
        <p14:creationId xmlns:p14="http://schemas.microsoft.com/office/powerpoint/2010/main" val="86767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1B99CA-6148-4EB8-B56E-107314E1BE3A}"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1E63D-A962-40E6-B415-14A910D95C5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023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1B99CA-6148-4EB8-B56E-107314E1BE3A}" type="datetimeFigureOut">
              <a:rPr lang="en-US" smtClean="0"/>
              <a:t>6/18/2024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21E63D-A962-40E6-B415-14A910D95C5B}" type="slidenum">
              <a:rPr lang="en-US" smtClean="0"/>
              <a:t>‹#›</a:t>
            </a:fld>
            <a:endParaRPr lang="en-US"/>
          </a:p>
        </p:txBody>
      </p:sp>
    </p:spTree>
    <p:extLst>
      <p:ext uri="{BB962C8B-B14F-4D97-AF65-F5344CB8AC3E}">
        <p14:creationId xmlns:p14="http://schemas.microsoft.com/office/powerpoint/2010/main" val="535333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E1B99CA-6148-4EB8-B56E-107314E1BE3A}" type="datetimeFigureOut">
              <a:rPr lang="en-US" smtClean="0"/>
              <a:t>6/18/2024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A21E63D-A962-40E6-B415-14A910D95C5B}" type="slidenum">
              <a:rPr lang="en-US" smtClean="0"/>
              <a:t>‹#›</a:t>
            </a:fld>
            <a:endParaRPr lang="en-US"/>
          </a:p>
        </p:txBody>
      </p:sp>
    </p:spTree>
    <p:extLst>
      <p:ext uri="{BB962C8B-B14F-4D97-AF65-F5344CB8AC3E}">
        <p14:creationId xmlns:p14="http://schemas.microsoft.com/office/powerpoint/2010/main" val="1026289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FA1FE-F7A2-BA2B-F7E3-2EB2BB62A710}"/>
              </a:ext>
            </a:extLst>
          </p:cNvPr>
          <p:cNvSpPr>
            <a:spLocks noGrp="1"/>
          </p:cNvSpPr>
          <p:nvPr>
            <p:ph type="ctrTitle"/>
          </p:nvPr>
        </p:nvSpPr>
        <p:spPr/>
        <p:txBody>
          <a:bodyPr/>
          <a:lstStyle/>
          <a:p>
            <a:r>
              <a:rPr lang="en-US" dirty="0"/>
              <a:t>CASAS test question </a:t>
            </a:r>
          </a:p>
        </p:txBody>
      </p:sp>
      <p:sp>
        <p:nvSpPr>
          <p:cNvPr id="3" name="Subtitle 2">
            <a:extLst>
              <a:ext uri="{FF2B5EF4-FFF2-40B4-BE49-F238E27FC236}">
                <a16:creationId xmlns:a16="http://schemas.microsoft.com/office/drawing/2014/main" id="{A0895D32-F357-120B-F571-31F2E4B4B84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51210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B7-49BA-E894-BD9D-1189976DAB31}"/>
              </a:ext>
            </a:extLst>
          </p:cNvPr>
          <p:cNvSpPr>
            <a:spLocks noGrp="1"/>
          </p:cNvSpPr>
          <p:nvPr>
            <p:ph type="title"/>
          </p:nvPr>
        </p:nvSpPr>
        <p:spPr/>
        <p:txBody>
          <a:bodyPr/>
          <a:lstStyle/>
          <a:p>
            <a:r>
              <a:rPr lang="en-US" dirty="0"/>
              <a:t>Proportion time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59932FC-506F-6166-2260-B400B238BBA0}"/>
                  </a:ext>
                </a:extLst>
              </p:cNvPr>
              <p:cNvSpPr>
                <a:spLocks noGrp="1"/>
              </p:cNvSpPr>
              <p:nvPr>
                <p:ph idx="1"/>
              </p:nvPr>
            </p:nvSpPr>
            <p:spPr/>
            <p:txBody>
              <a:bodyPr>
                <a:normAutofit/>
              </a:bodyPr>
              <a:lstStyle/>
              <a:p>
                <a:r>
                  <a:rPr lang="en-US" dirty="0"/>
                  <a:t>  </a:t>
                </a:r>
                <a14:m>
                  <m:oMath xmlns:m="http://schemas.openxmlformats.org/officeDocument/2006/math">
                    <m:f>
                      <m:fPr>
                        <m:ctrlPr>
                          <a:rPr lang="en-US" sz="3200" i="1" kern="100" smtClean="0">
                            <a:effectLst/>
                            <a:latin typeface="Cambria Math" panose="02040503050406030204" pitchFamily="18" charset="0"/>
                            <a:ea typeface="Aptos" panose="020B0004020202020204" pitchFamily="34" charset="0"/>
                            <a:cs typeface="Times New Roman" panose="02020603050405020304" pitchFamily="18" charset="0"/>
                          </a:rPr>
                        </m:ctrlPr>
                      </m:fPr>
                      <m:num>
                        <m:r>
                          <a:rPr lang="en-US" sz="3200" b="0" i="1" kern="100" smtClean="0">
                            <a:effectLst/>
                            <a:latin typeface="Cambria Math" panose="02040503050406030204" pitchFamily="18" charset="0"/>
                            <a:ea typeface="Aptos" panose="020B0004020202020204" pitchFamily="34" charset="0"/>
                            <a:cs typeface="Times New Roman" panose="02020603050405020304" pitchFamily="18" charset="0"/>
                          </a:rPr>
                          <m:t>𝑝𝑎𝑟𝑡</m:t>
                        </m:r>
                      </m:num>
                      <m:den>
                        <m:r>
                          <a:rPr lang="en-US" sz="3200" b="0" i="1" kern="100" smtClean="0">
                            <a:effectLst/>
                            <a:latin typeface="Cambria Math" panose="02040503050406030204" pitchFamily="18" charset="0"/>
                            <a:ea typeface="Aptos" panose="020B0004020202020204" pitchFamily="34" charset="0"/>
                            <a:cs typeface="Times New Roman" panose="02020603050405020304" pitchFamily="18" charset="0"/>
                          </a:rPr>
                          <m:t>𝑤h𝑜𝑙𝑒</m:t>
                        </m:r>
                      </m:den>
                    </m:f>
                  </m:oMath>
                </a14:m>
                <a:r>
                  <a:rPr lang="en-US" sz="3200" kern="100" dirty="0">
                    <a:effectLst/>
                    <a:latin typeface="Aptos" panose="020B00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𝑝𝑎𝑟𝑡</m:t>
                        </m:r>
                      </m:num>
                      <m:den>
                        <m:r>
                          <a:rPr lang="en-US" sz="32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𝑤h𝑜𝑙𝑒</m:t>
                        </m:r>
                      </m:den>
                    </m:f>
                  </m:oMath>
                </a14:m>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3200" kern="100" dirty="0">
                    <a:latin typeface="Aptos" panose="020B0004020202020204" pitchFamily="34" charset="0"/>
                    <a:ea typeface="Aptos" panose="020B0004020202020204" pitchFamily="34" charset="0"/>
                    <a:cs typeface="Times New Roman" panose="02020603050405020304" pitchFamily="18" charset="0"/>
                  </a:rPr>
                  <a:t>  </a:t>
                </a:r>
                <a:endParaRPr lang="en-US" dirty="0"/>
              </a:p>
            </p:txBody>
          </p:sp>
        </mc:Choice>
        <mc:Fallback>
          <p:sp>
            <p:nvSpPr>
              <p:cNvPr id="3" name="Content Placeholder 2">
                <a:extLst>
                  <a:ext uri="{FF2B5EF4-FFF2-40B4-BE49-F238E27FC236}">
                    <a16:creationId xmlns:a16="http://schemas.microsoft.com/office/drawing/2014/main" id="{B59932FC-506F-6166-2260-B400B238BBA0}"/>
                  </a:ext>
                </a:extLst>
              </p:cNvPr>
              <p:cNvSpPr>
                <a:spLocks noGrp="1" noRot="1" noChangeAspect="1" noMove="1" noResize="1" noEditPoints="1" noAdjustHandles="1" noChangeArrowheads="1" noChangeShapeType="1" noTextEdit="1"/>
              </p:cNvSpPr>
              <p:nvPr>
                <p:ph idx="1"/>
              </p:nvPr>
            </p:nvSpPr>
            <p:spPr>
              <a:blipFill>
                <a:blip r:embed="rId3"/>
                <a:stretch>
                  <a:fillRect l="-1842"/>
                </a:stretch>
              </a:blipFill>
            </p:spPr>
            <p:txBody>
              <a:bodyPr/>
              <a:lstStyle/>
              <a:p>
                <a:r>
                  <a:rPr lang="en-US">
                    <a:noFill/>
                  </a:rPr>
                  <a:t> </a:t>
                </a:r>
              </a:p>
            </p:txBody>
          </p:sp>
        </mc:Fallback>
      </mc:AlternateContent>
      <p:pic>
        <p:nvPicPr>
          <p:cNvPr id="4" name="Picture 3" descr="A purple circle with black background&#10;&#10;Description automatically generated">
            <a:extLst>
              <a:ext uri="{FF2B5EF4-FFF2-40B4-BE49-F238E27FC236}">
                <a16:creationId xmlns:a16="http://schemas.microsoft.com/office/drawing/2014/main" id="{450E472F-88E6-ED32-0FC1-4A748F4A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5374" y="2222487"/>
            <a:ext cx="2878485" cy="2738812"/>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4AAF16FD-95FE-C1DB-D7DC-CA4FDF9F7664}"/>
                  </a:ext>
                </a:extLst>
              </p:cNvPr>
              <p:cNvSpPr txBox="1"/>
              <p:nvPr/>
            </p:nvSpPr>
            <p:spPr>
              <a:xfrm>
                <a:off x="2025714" y="3319680"/>
                <a:ext cx="1840116" cy="896720"/>
              </a:xfrm>
              <a:prstGeom prst="rect">
                <a:avLst/>
              </a:prstGeom>
              <a:noFill/>
            </p:spPr>
            <p:txBody>
              <a:bodyPr wrap="square">
                <a:spAutoFit/>
              </a:bodyPr>
              <a:lstStyle/>
              <a:p>
                <a:pPr marL="0" marR="0">
                  <a:lnSpc>
                    <a:spcPct val="115000"/>
                  </a:lnSpc>
                  <a:spcBef>
                    <a:spcPts val="0"/>
                  </a:spcBef>
                  <a:spcAft>
                    <a:spcPts val="800"/>
                  </a:spcAft>
                </a:pPr>
                <a14:m>
                  <m:oMath xmlns:m="http://schemas.openxmlformats.org/officeDocument/2006/math">
                    <m:f>
                      <m:fPr>
                        <m:ctrlPr>
                          <a:rPr lang="en-US" sz="3200" i="1" kern="100" smtClean="0">
                            <a:effectLst/>
                            <a:latin typeface="Cambria Math" panose="02040503050406030204" pitchFamily="18" charset="0"/>
                            <a:ea typeface="Aptos" panose="020B0004020202020204" pitchFamily="34" charset="0"/>
                            <a:cs typeface="Times New Roman" panose="02020603050405020304" pitchFamily="18" charset="0"/>
                          </a:rPr>
                        </m:ctrlPr>
                      </m:fPr>
                      <m:num>
                        <m:r>
                          <a:rPr lang="en-US" sz="3200" i="1" kern="100">
                            <a:effectLst/>
                            <a:latin typeface="Cambria Math" panose="02040503050406030204" pitchFamily="18" charset="0"/>
                            <a:ea typeface="Aptos" panose="020B0004020202020204" pitchFamily="34" charset="0"/>
                            <a:cs typeface="Times New Roman" panose="02020603050405020304" pitchFamily="18" charset="0"/>
                          </a:rPr>
                          <m:t>180</m:t>
                        </m:r>
                      </m:num>
                      <m:den>
                        <m:r>
                          <a:rPr lang="en-US" sz="3200" i="1" kern="100">
                            <a:effectLst/>
                            <a:latin typeface="Cambria Math" panose="02040503050406030204" pitchFamily="18" charset="0"/>
                            <a:ea typeface="Aptos" panose="020B0004020202020204" pitchFamily="34" charset="0"/>
                            <a:cs typeface="Times New Roman" panose="02020603050405020304" pitchFamily="18" charset="0"/>
                          </a:rPr>
                          <m:t>360</m:t>
                        </m:r>
                      </m:den>
                    </m:f>
                  </m:oMath>
                </a14:m>
                <a:r>
                  <a:rPr lang="en-US" sz="3200" kern="100" dirty="0">
                    <a:effectLst/>
                    <a:latin typeface="Aptos" panose="020B00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t>72</m:t>
                        </m:r>
                      </m:den>
                    </m:f>
                  </m:oMath>
                </a14:m>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4AAF16FD-95FE-C1DB-D7DC-CA4FDF9F7664}"/>
                  </a:ext>
                </a:extLst>
              </p:cNvPr>
              <p:cNvSpPr txBox="1">
                <a:spLocks noRot="1" noChangeAspect="1" noMove="1" noResize="1" noEditPoints="1" noAdjustHandles="1" noChangeArrowheads="1" noChangeShapeType="1" noTextEdit="1"/>
              </p:cNvSpPr>
              <p:nvPr/>
            </p:nvSpPr>
            <p:spPr>
              <a:xfrm>
                <a:off x="2025714" y="3319680"/>
                <a:ext cx="1840116" cy="896720"/>
              </a:xfrm>
              <a:prstGeom prst="rect">
                <a:avLst/>
              </a:prstGeom>
              <a:blipFill>
                <a:blip r:embed="rId5"/>
                <a:stretch>
                  <a:fillRect b="-115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906F6985-3B4D-B801-2F01-3F87D0319D10}"/>
                  </a:ext>
                </a:extLst>
              </p:cNvPr>
              <p:cNvSpPr txBox="1"/>
              <p:nvPr/>
            </p:nvSpPr>
            <p:spPr>
              <a:xfrm>
                <a:off x="2594574" y="4541190"/>
                <a:ext cx="1840116" cy="896720"/>
              </a:xfrm>
              <a:prstGeom prst="rect">
                <a:avLst/>
              </a:prstGeom>
              <a:noFill/>
            </p:spPr>
            <p:txBody>
              <a:bodyPr wrap="square">
                <a:spAutoFit/>
              </a:bodyPr>
              <a:lstStyle/>
              <a:p>
                <a:pPr marL="0" marR="0">
                  <a:lnSpc>
                    <a:spcPct val="115000"/>
                  </a:lnSpc>
                  <a:spcBef>
                    <a:spcPts val="0"/>
                  </a:spcBef>
                  <a:spcAft>
                    <a:spcPts val="800"/>
                  </a:spcAft>
                </a:pPr>
                <a14:m>
                  <m:oMath xmlns:m="http://schemas.openxmlformats.org/officeDocument/2006/math">
                    <m:f>
                      <m:fPr>
                        <m:ctrlPr>
                          <a:rPr lang="en-US" sz="3200" i="1" kern="100" smtClean="0">
                            <a:effectLst/>
                            <a:latin typeface="Cambria Math" panose="02040503050406030204" pitchFamily="18" charset="0"/>
                            <a:ea typeface="Aptos" panose="020B0004020202020204" pitchFamily="34" charset="0"/>
                            <a:cs typeface="Times New Roman" panose="02020603050405020304" pitchFamily="18" charset="0"/>
                          </a:rPr>
                        </m:ctrlPr>
                      </m:fPr>
                      <m:num>
                        <m:r>
                          <a:rPr lang="en-US" sz="3200" i="1" kern="100">
                            <a:effectLst/>
                            <a:latin typeface="Cambria Math" panose="02040503050406030204" pitchFamily="18" charset="0"/>
                            <a:ea typeface="Aptos" panose="020B0004020202020204" pitchFamily="34" charset="0"/>
                            <a:cs typeface="Times New Roman" panose="02020603050405020304" pitchFamily="18" charset="0"/>
                          </a:rPr>
                          <m:t>1</m:t>
                        </m:r>
                      </m:num>
                      <m:den>
                        <m:r>
                          <a:rPr lang="en-US" sz="3200" b="0" i="1" kern="100" smtClean="0">
                            <a:effectLst/>
                            <a:latin typeface="Cambria Math" panose="02040503050406030204" pitchFamily="18" charset="0"/>
                            <a:ea typeface="Aptos" panose="020B0004020202020204" pitchFamily="34" charset="0"/>
                            <a:cs typeface="Times New Roman" panose="02020603050405020304" pitchFamily="18" charset="0"/>
                          </a:rPr>
                          <m:t>2</m:t>
                        </m:r>
                      </m:den>
                    </m:f>
                  </m:oMath>
                </a14:m>
                <a:r>
                  <a:rPr lang="en-US" sz="3200" kern="100" dirty="0">
                    <a:effectLst/>
                    <a:latin typeface="Aptos" panose="020B00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t>72</m:t>
                        </m:r>
                      </m:den>
                    </m:f>
                  </m:oMath>
                </a14:m>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5" name="TextBox 4">
                <a:extLst>
                  <a:ext uri="{FF2B5EF4-FFF2-40B4-BE49-F238E27FC236}">
                    <a16:creationId xmlns:a16="http://schemas.microsoft.com/office/drawing/2014/main" id="{906F6985-3B4D-B801-2F01-3F87D0319D10}"/>
                  </a:ext>
                </a:extLst>
              </p:cNvPr>
              <p:cNvSpPr txBox="1">
                <a:spLocks noRot="1" noChangeAspect="1" noMove="1" noResize="1" noEditPoints="1" noAdjustHandles="1" noChangeArrowheads="1" noChangeShapeType="1" noTextEdit="1"/>
              </p:cNvSpPr>
              <p:nvPr/>
            </p:nvSpPr>
            <p:spPr>
              <a:xfrm>
                <a:off x="2594574" y="4541190"/>
                <a:ext cx="1840116" cy="896720"/>
              </a:xfrm>
              <a:prstGeom prst="rect">
                <a:avLst/>
              </a:prstGeom>
              <a:blipFill>
                <a:blip r:embed="rId6"/>
                <a:stretch>
                  <a:fillRect b="-10884"/>
                </a:stretch>
              </a:blipFill>
            </p:spPr>
            <p:txBody>
              <a:bodyPr/>
              <a:lstStyle/>
              <a:p>
                <a:r>
                  <a:rPr lang="en-US">
                    <a:noFill/>
                  </a:rPr>
                  <a:t> </a:t>
                </a:r>
              </a:p>
            </p:txBody>
          </p:sp>
        </mc:Fallback>
      </mc:AlternateContent>
    </p:spTree>
    <p:extLst>
      <p:ext uri="{BB962C8B-B14F-4D97-AF65-F5344CB8AC3E}">
        <p14:creationId xmlns:p14="http://schemas.microsoft.com/office/powerpoint/2010/main" val="3903594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B7-49BA-E894-BD9D-1189976DAB31}"/>
              </a:ext>
            </a:extLst>
          </p:cNvPr>
          <p:cNvSpPr>
            <a:spLocks noGrp="1"/>
          </p:cNvSpPr>
          <p:nvPr>
            <p:ph type="title"/>
          </p:nvPr>
        </p:nvSpPr>
        <p:spPr/>
        <p:txBody>
          <a:bodyPr/>
          <a:lstStyle/>
          <a:p>
            <a:r>
              <a:rPr lang="en-US" dirty="0"/>
              <a:t>Proportion time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59932FC-506F-6166-2260-B400B238BBA0}"/>
                  </a:ext>
                </a:extLst>
              </p:cNvPr>
              <p:cNvSpPr>
                <a:spLocks noGrp="1"/>
              </p:cNvSpPr>
              <p:nvPr>
                <p:ph idx="1"/>
              </p:nvPr>
            </p:nvSpPr>
            <p:spPr/>
            <p:txBody>
              <a:bodyPr>
                <a:normAutofit lnSpcReduction="10000"/>
              </a:bodyPr>
              <a:lstStyle/>
              <a:p>
                <a:r>
                  <a:rPr lang="en-US" dirty="0"/>
                  <a:t>  </a:t>
                </a:r>
                <a14:m>
                  <m:oMath xmlns:m="http://schemas.openxmlformats.org/officeDocument/2006/math">
                    <m:f>
                      <m:fPr>
                        <m:ctrlPr>
                          <a:rPr lang="en-US" sz="3200" i="1" kern="100" smtClean="0">
                            <a:effectLst/>
                            <a:latin typeface="Cambria Math" panose="02040503050406030204" pitchFamily="18" charset="0"/>
                            <a:ea typeface="Aptos" panose="020B0004020202020204" pitchFamily="34" charset="0"/>
                            <a:cs typeface="Times New Roman" panose="02020603050405020304" pitchFamily="18" charset="0"/>
                          </a:rPr>
                        </m:ctrlPr>
                      </m:fPr>
                      <m:num>
                        <m:r>
                          <a:rPr lang="en-US" sz="3200" b="0" i="1" kern="100" smtClean="0">
                            <a:effectLst/>
                            <a:latin typeface="Cambria Math" panose="02040503050406030204" pitchFamily="18" charset="0"/>
                            <a:ea typeface="Aptos" panose="020B0004020202020204" pitchFamily="34" charset="0"/>
                            <a:cs typeface="Times New Roman" panose="02020603050405020304" pitchFamily="18" charset="0"/>
                          </a:rPr>
                          <m:t>𝑝𝑎𝑟𝑡</m:t>
                        </m:r>
                      </m:num>
                      <m:den>
                        <m:r>
                          <a:rPr lang="en-US" sz="3200" b="0" i="1" kern="100" smtClean="0">
                            <a:effectLst/>
                            <a:latin typeface="Cambria Math" panose="02040503050406030204" pitchFamily="18" charset="0"/>
                            <a:ea typeface="Aptos" panose="020B0004020202020204" pitchFamily="34" charset="0"/>
                            <a:cs typeface="Times New Roman" panose="02020603050405020304" pitchFamily="18" charset="0"/>
                          </a:rPr>
                          <m:t>𝑤h𝑜𝑙𝑒</m:t>
                        </m:r>
                      </m:den>
                    </m:f>
                  </m:oMath>
                </a14:m>
                <a:r>
                  <a:rPr lang="en-US" sz="3200" kern="100" dirty="0">
                    <a:effectLst/>
                    <a:latin typeface="Aptos" panose="020B00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𝑝𝑎𝑟𝑡</m:t>
                        </m:r>
                      </m:num>
                      <m:den>
                        <m:r>
                          <a:rPr lang="en-US" sz="32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𝑤h𝑜𝑙𝑒</m:t>
                        </m:r>
                      </m:den>
                    </m:f>
                  </m:oMath>
                </a14:m>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i="1" dirty="0"/>
              </a:p>
              <a:p>
                <a:endParaRPr lang="en-US" i="1" dirty="0"/>
              </a:p>
              <a:p>
                <a:endParaRPr lang="en-US" i="1" dirty="0"/>
              </a:p>
              <a:p>
                <a:endParaRPr lang="en-US" i="1" dirty="0"/>
              </a:p>
              <a:p>
                <a14:m>
                  <m:oMath xmlns:m="http://schemas.openxmlformats.org/officeDocument/2006/math">
                    <m:r>
                      <a:rPr lang="en-US" i="1"/>
                      <m:t>𝑥</m:t>
                    </m:r>
                    <m:r>
                      <a:rPr lang="en-US" i="1"/>
                      <m:t>=18</m:t>
                    </m:r>
                  </m:oMath>
                </a14:m>
                <a:endParaRPr lang="en-US" dirty="0"/>
              </a:p>
            </p:txBody>
          </p:sp>
        </mc:Choice>
        <mc:Fallback>
          <p:sp>
            <p:nvSpPr>
              <p:cNvPr id="3" name="Content Placeholder 2">
                <a:extLst>
                  <a:ext uri="{FF2B5EF4-FFF2-40B4-BE49-F238E27FC236}">
                    <a16:creationId xmlns:a16="http://schemas.microsoft.com/office/drawing/2014/main" id="{B59932FC-506F-6166-2260-B400B238BBA0}"/>
                  </a:ext>
                </a:extLst>
              </p:cNvPr>
              <p:cNvSpPr>
                <a:spLocks noGrp="1" noRot="1" noChangeAspect="1" noMove="1" noResize="1" noEditPoints="1" noAdjustHandles="1" noChangeArrowheads="1" noChangeShapeType="1" noTextEdit="1"/>
              </p:cNvSpPr>
              <p:nvPr>
                <p:ph idx="1"/>
              </p:nvPr>
            </p:nvSpPr>
            <p:spPr>
              <a:blipFill>
                <a:blip r:embed="rId3"/>
                <a:stretch>
                  <a:fillRect l="-1144" t="-73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50E472F-88E6-ED32-0FC1-4A748F4A564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31650" y="2856230"/>
            <a:ext cx="2877209" cy="2738812"/>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4AAF16FD-95FE-C1DB-D7DC-CA4FDF9F7664}"/>
                  </a:ext>
                </a:extLst>
              </p:cNvPr>
              <p:cNvSpPr txBox="1"/>
              <p:nvPr/>
            </p:nvSpPr>
            <p:spPr>
              <a:xfrm>
                <a:off x="2150191" y="3319680"/>
                <a:ext cx="1840116" cy="896720"/>
              </a:xfrm>
              <a:prstGeom prst="rect">
                <a:avLst/>
              </a:prstGeom>
              <a:noFill/>
            </p:spPr>
            <p:txBody>
              <a:bodyPr wrap="square">
                <a:spAutoFit/>
              </a:bodyPr>
              <a:lstStyle/>
              <a:p>
                <a:pPr marL="0" marR="0">
                  <a:lnSpc>
                    <a:spcPct val="115000"/>
                  </a:lnSpc>
                  <a:spcBef>
                    <a:spcPts val="0"/>
                  </a:spcBef>
                  <a:spcAft>
                    <a:spcPts val="800"/>
                  </a:spcAft>
                </a:pPr>
                <a14:m>
                  <m:oMath xmlns:m="http://schemas.openxmlformats.org/officeDocument/2006/math">
                    <m:f>
                      <m:fPr>
                        <m:ctrlPr>
                          <a:rPr lang="en-US" sz="3200" i="1" kern="100" smtClean="0">
                            <a:effectLst/>
                            <a:latin typeface="Cambria Math" panose="02040503050406030204" pitchFamily="18" charset="0"/>
                            <a:ea typeface="Aptos" panose="020B0004020202020204" pitchFamily="34" charset="0"/>
                            <a:cs typeface="Times New Roman" panose="02020603050405020304" pitchFamily="18" charset="0"/>
                          </a:rPr>
                        </m:ctrlPr>
                      </m:fPr>
                      <m:num>
                        <m:r>
                          <a:rPr lang="en-US" sz="3200" b="0" i="1" kern="100" smtClean="0">
                            <a:effectLst/>
                            <a:latin typeface="Cambria Math" panose="02040503050406030204" pitchFamily="18" charset="0"/>
                            <a:ea typeface="Aptos" panose="020B0004020202020204" pitchFamily="34" charset="0"/>
                            <a:cs typeface="Times New Roman" panose="02020603050405020304" pitchFamily="18" charset="0"/>
                          </a:rPr>
                          <m:t>90</m:t>
                        </m:r>
                      </m:num>
                      <m:den>
                        <m:r>
                          <a:rPr lang="en-US" sz="3200" i="1" kern="100">
                            <a:effectLst/>
                            <a:latin typeface="Cambria Math" panose="02040503050406030204" pitchFamily="18" charset="0"/>
                            <a:ea typeface="Aptos" panose="020B0004020202020204" pitchFamily="34" charset="0"/>
                            <a:cs typeface="Times New Roman" panose="02020603050405020304" pitchFamily="18" charset="0"/>
                          </a:rPr>
                          <m:t>360</m:t>
                        </m:r>
                      </m:den>
                    </m:f>
                  </m:oMath>
                </a14:m>
                <a:r>
                  <a:rPr lang="en-US" sz="3200" kern="100" dirty="0">
                    <a:effectLst/>
                    <a:latin typeface="Aptos" panose="020B00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t>72</m:t>
                        </m:r>
                      </m:den>
                    </m:f>
                  </m:oMath>
                </a14:m>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4AAF16FD-95FE-C1DB-D7DC-CA4FDF9F7664}"/>
                  </a:ext>
                </a:extLst>
              </p:cNvPr>
              <p:cNvSpPr txBox="1">
                <a:spLocks noRot="1" noChangeAspect="1" noMove="1" noResize="1" noEditPoints="1" noAdjustHandles="1" noChangeArrowheads="1" noChangeShapeType="1" noTextEdit="1"/>
              </p:cNvSpPr>
              <p:nvPr/>
            </p:nvSpPr>
            <p:spPr>
              <a:xfrm>
                <a:off x="2150191" y="3319680"/>
                <a:ext cx="1840116" cy="896720"/>
              </a:xfrm>
              <a:prstGeom prst="rect">
                <a:avLst/>
              </a:prstGeom>
              <a:blipFill>
                <a:blip r:embed="rId5"/>
                <a:stretch>
                  <a:fillRect b="-115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3E2812F9-8E9D-C436-93FA-BB08BCD8A5E8}"/>
                  </a:ext>
                </a:extLst>
              </p:cNvPr>
              <p:cNvSpPr txBox="1"/>
              <p:nvPr/>
            </p:nvSpPr>
            <p:spPr>
              <a:xfrm>
                <a:off x="2326523" y="4063513"/>
                <a:ext cx="1840116" cy="915635"/>
              </a:xfrm>
              <a:prstGeom prst="rect">
                <a:avLst/>
              </a:prstGeom>
              <a:noFill/>
            </p:spPr>
            <p:txBody>
              <a:bodyPr wrap="square">
                <a:spAutoFit/>
              </a:bodyPr>
              <a:lstStyle/>
              <a:p>
                <a:pPr marL="0" marR="0">
                  <a:lnSpc>
                    <a:spcPct val="115000"/>
                  </a:lnSpc>
                  <a:spcBef>
                    <a:spcPts val="0"/>
                  </a:spcBef>
                  <a:spcAft>
                    <a:spcPts val="800"/>
                  </a:spcAft>
                </a:pPr>
                <a14:m>
                  <m:oMath xmlns:m="http://schemas.openxmlformats.org/officeDocument/2006/math">
                    <m:f>
                      <m:fPr>
                        <m:ctrlPr>
                          <a:rPr lang="en-US" sz="3200" i="1" kern="100" smtClean="0">
                            <a:effectLst/>
                            <a:latin typeface="Cambria Math" panose="02040503050406030204" pitchFamily="18" charset="0"/>
                            <a:ea typeface="Aptos" panose="020B0004020202020204" pitchFamily="34" charset="0"/>
                            <a:cs typeface="Times New Roman" panose="02020603050405020304" pitchFamily="18" charset="0"/>
                          </a:rPr>
                        </m:ctrlPr>
                      </m:fPr>
                      <m:num>
                        <m:r>
                          <a:rPr lang="en-US" sz="3200" b="0" i="1" kern="100" smtClean="0">
                            <a:effectLst/>
                            <a:latin typeface="Cambria Math" panose="02040503050406030204" pitchFamily="18" charset="0"/>
                            <a:ea typeface="Aptos" panose="020B0004020202020204" pitchFamily="34" charset="0"/>
                            <a:cs typeface="Times New Roman" panose="02020603050405020304" pitchFamily="18" charset="0"/>
                          </a:rPr>
                          <m:t>1</m:t>
                        </m:r>
                      </m:num>
                      <m:den>
                        <m:r>
                          <a:rPr lang="en-US" sz="3200" b="0" i="1" kern="100" smtClean="0">
                            <a:effectLst/>
                            <a:latin typeface="Cambria Math" panose="02040503050406030204" pitchFamily="18" charset="0"/>
                            <a:ea typeface="Aptos" panose="020B0004020202020204" pitchFamily="34" charset="0"/>
                            <a:cs typeface="Times New Roman" panose="02020603050405020304" pitchFamily="18" charset="0"/>
                          </a:rPr>
                          <m:t>4</m:t>
                        </m:r>
                      </m:den>
                    </m:f>
                  </m:oMath>
                </a14:m>
                <a:r>
                  <a:rPr lang="en-US" sz="3200" kern="100" dirty="0">
                    <a:effectLst/>
                    <a:latin typeface="Aptos" panose="020B00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t>72</m:t>
                        </m:r>
                      </m:den>
                    </m:f>
                  </m:oMath>
                </a14:m>
                <a:r>
                  <a:rPr lang="en-US" sz="3200" kern="100" dirty="0">
                    <a:effectLst/>
                    <a:latin typeface="Aptos" panose="020B0004020202020204" pitchFamily="34" charset="0"/>
                    <a:ea typeface="Aptos" panose="020B0004020202020204" pitchFamily="34" charset="0"/>
                    <a:cs typeface="Times New Roman" panose="02020603050405020304" pitchFamily="18" charset="0"/>
                  </a:rPr>
                  <a:t>  </a:t>
                </a:r>
              </a:p>
            </p:txBody>
          </p:sp>
        </mc:Choice>
        <mc:Fallback>
          <p:sp>
            <p:nvSpPr>
              <p:cNvPr id="5" name="TextBox 4">
                <a:extLst>
                  <a:ext uri="{FF2B5EF4-FFF2-40B4-BE49-F238E27FC236}">
                    <a16:creationId xmlns:a16="http://schemas.microsoft.com/office/drawing/2014/main" id="{3E2812F9-8E9D-C436-93FA-BB08BCD8A5E8}"/>
                  </a:ext>
                </a:extLst>
              </p:cNvPr>
              <p:cNvSpPr txBox="1">
                <a:spLocks noRot="1" noChangeAspect="1" noMove="1" noResize="1" noEditPoints="1" noAdjustHandles="1" noChangeArrowheads="1" noChangeShapeType="1" noTextEdit="1"/>
              </p:cNvSpPr>
              <p:nvPr/>
            </p:nvSpPr>
            <p:spPr>
              <a:xfrm>
                <a:off x="2326523" y="4063513"/>
                <a:ext cx="1840116" cy="915635"/>
              </a:xfrm>
              <a:prstGeom prst="rect">
                <a:avLst/>
              </a:prstGeom>
              <a:blipFill>
                <a:blip r:embed="rId6"/>
                <a:stretch>
                  <a:fillRect b="-8667"/>
                </a:stretch>
              </a:blipFill>
            </p:spPr>
            <p:txBody>
              <a:bodyPr/>
              <a:lstStyle/>
              <a:p>
                <a:r>
                  <a:rPr lang="en-US">
                    <a:noFill/>
                  </a:rPr>
                  <a:t> </a:t>
                </a:r>
              </a:p>
            </p:txBody>
          </p:sp>
        </mc:Fallback>
      </mc:AlternateContent>
    </p:spTree>
    <p:extLst>
      <p:ext uri="{BB962C8B-B14F-4D97-AF65-F5344CB8AC3E}">
        <p14:creationId xmlns:p14="http://schemas.microsoft.com/office/powerpoint/2010/main" val="1252634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B7-49BA-E894-BD9D-1189976DAB31}"/>
              </a:ext>
            </a:extLst>
          </p:cNvPr>
          <p:cNvSpPr>
            <a:spLocks noGrp="1"/>
          </p:cNvSpPr>
          <p:nvPr>
            <p:ph type="title"/>
          </p:nvPr>
        </p:nvSpPr>
        <p:spPr/>
        <p:txBody>
          <a:bodyPr/>
          <a:lstStyle/>
          <a:p>
            <a:r>
              <a:rPr lang="en-US" dirty="0"/>
              <a:t>Proportion time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59932FC-506F-6166-2260-B400B238BBA0}"/>
                  </a:ext>
                </a:extLst>
              </p:cNvPr>
              <p:cNvSpPr>
                <a:spLocks noGrp="1"/>
              </p:cNvSpPr>
              <p:nvPr>
                <p:ph idx="1"/>
              </p:nvPr>
            </p:nvSpPr>
            <p:spPr/>
            <p:txBody>
              <a:bodyPr>
                <a:normAutofit lnSpcReduction="10000"/>
              </a:bodyPr>
              <a:lstStyle/>
              <a:p>
                <a:r>
                  <a:rPr lang="en-US" dirty="0"/>
                  <a:t>  </a:t>
                </a:r>
                <a14:m>
                  <m:oMath xmlns:m="http://schemas.openxmlformats.org/officeDocument/2006/math">
                    <m:f>
                      <m:fPr>
                        <m:ctrlPr>
                          <a:rPr lang="en-US" sz="3200" i="1" kern="100" smtClean="0">
                            <a:effectLst/>
                            <a:latin typeface="Cambria Math" panose="02040503050406030204" pitchFamily="18" charset="0"/>
                            <a:ea typeface="Aptos" panose="020B0004020202020204" pitchFamily="34" charset="0"/>
                            <a:cs typeface="Times New Roman" panose="02020603050405020304" pitchFamily="18" charset="0"/>
                          </a:rPr>
                        </m:ctrlPr>
                      </m:fPr>
                      <m:num>
                        <m:r>
                          <a:rPr lang="en-US" sz="3200" b="0" i="1" kern="100" smtClean="0">
                            <a:effectLst/>
                            <a:latin typeface="Cambria Math" panose="02040503050406030204" pitchFamily="18" charset="0"/>
                            <a:ea typeface="Aptos" panose="020B0004020202020204" pitchFamily="34" charset="0"/>
                            <a:cs typeface="Times New Roman" panose="02020603050405020304" pitchFamily="18" charset="0"/>
                          </a:rPr>
                          <m:t>𝑝𝑎𝑟𝑡</m:t>
                        </m:r>
                      </m:num>
                      <m:den>
                        <m:r>
                          <a:rPr lang="en-US" sz="3200" b="0" i="1" kern="100" smtClean="0">
                            <a:effectLst/>
                            <a:latin typeface="Cambria Math" panose="02040503050406030204" pitchFamily="18" charset="0"/>
                            <a:ea typeface="Aptos" panose="020B0004020202020204" pitchFamily="34" charset="0"/>
                            <a:cs typeface="Times New Roman" panose="02020603050405020304" pitchFamily="18" charset="0"/>
                          </a:rPr>
                          <m:t>𝑤h𝑜𝑙𝑒</m:t>
                        </m:r>
                      </m:den>
                    </m:f>
                  </m:oMath>
                </a14:m>
                <a:r>
                  <a:rPr lang="en-US" sz="3200" kern="100" dirty="0">
                    <a:effectLst/>
                    <a:latin typeface="Aptos" panose="020B00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𝑝𝑎𝑟𝑡</m:t>
                        </m:r>
                      </m:num>
                      <m:den>
                        <m:r>
                          <a:rPr lang="en-US" sz="32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𝑤h𝑜𝑙𝑒</m:t>
                        </m:r>
                      </m:den>
                    </m:f>
                  </m:oMath>
                </a14:m>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i="1" dirty="0"/>
              </a:p>
              <a:p>
                <a:endParaRPr lang="en-US" i="1" dirty="0"/>
              </a:p>
              <a:p>
                <a14:m>
                  <m:oMath xmlns:m="http://schemas.openxmlformats.org/officeDocument/2006/math">
                    <m:r>
                      <a:rPr lang="en-US" b="0" i="1" smtClean="0">
                        <a:latin typeface="Cambria Math" panose="02040503050406030204" pitchFamily="18" charset="0"/>
                      </a:rPr>
                      <m:t>360</m:t>
                    </m:r>
                    <m:r>
                      <a:rPr lang="en-US" i="1">
                        <a:latin typeface="Cambria Math" panose="02040503050406030204" pitchFamily="18" charset="0"/>
                      </a:rPr>
                      <m:t>𝑥</m:t>
                    </m:r>
                    <m:r>
                      <a:rPr lang="en-US" i="1">
                        <a:latin typeface="Cambria Math" panose="02040503050406030204" pitchFamily="18" charset="0"/>
                      </a:rPr>
                      <m:t>=72 </m:t>
                    </m:r>
                    <m:d>
                      <m:dPr>
                        <m:ctrlPr>
                          <a:rPr lang="en-US" b="0" i="1" smtClean="0">
                            <a:latin typeface="Cambria Math" panose="02040503050406030204" pitchFamily="18" charset="0"/>
                          </a:rPr>
                        </m:ctrlPr>
                      </m:dPr>
                      <m:e>
                        <m:r>
                          <a:rPr lang="en-US" b="0" i="1" smtClean="0">
                            <a:latin typeface="Cambria Math" panose="02040503050406030204" pitchFamily="18" charset="0"/>
                          </a:rPr>
                          <m:t>20</m:t>
                        </m:r>
                      </m:e>
                    </m:d>
                  </m:oMath>
                </a14:m>
                <a:endParaRPr lang="en-US" b="0" dirty="0"/>
              </a:p>
              <a:p>
                <a:r>
                  <a:rPr lang="en-US" dirty="0"/>
                  <a:t>360</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=1440</m:t>
                    </m:r>
                  </m:oMath>
                </a14:m>
                <a:endParaRPr lang="en-US" dirty="0"/>
              </a:p>
              <a:p>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=4</m:t>
                    </m:r>
                  </m:oMath>
                </a14:m>
                <a:endParaRPr lang="en-US" dirty="0"/>
              </a:p>
              <a:p>
                <a:endParaRPr lang="en-US" dirty="0"/>
              </a:p>
            </p:txBody>
          </p:sp>
        </mc:Choice>
        <mc:Fallback>
          <p:sp>
            <p:nvSpPr>
              <p:cNvPr id="3" name="Content Placeholder 2">
                <a:extLst>
                  <a:ext uri="{FF2B5EF4-FFF2-40B4-BE49-F238E27FC236}">
                    <a16:creationId xmlns:a16="http://schemas.microsoft.com/office/drawing/2014/main" id="{B59932FC-506F-6166-2260-B400B238BBA0}"/>
                  </a:ext>
                </a:extLst>
              </p:cNvPr>
              <p:cNvSpPr>
                <a:spLocks noGrp="1" noRot="1" noChangeAspect="1" noMove="1" noResize="1" noEditPoints="1" noAdjustHandles="1" noChangeArrowheads="1" noChangeShapeType="1" noTextEdit="1"/>
              </p:cNvSpPr>
              <p:nvPr>
                <p:ph idx="1"/>
              </p:nvPr>
            </p:nvSpPr>
            <p:spPr>
              <a:blipFill>
                <a:blip r:embed="rId3"/>
                <a:stretch>
                  <a:fillRect l="-1144" t="-7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4AAF16FD-95FE-C1DB-D7DC-CA4FDF9F7664}"/>
                  </a:ext>
                </a:extLst>
              </p:cNvPr>
              <p:cNvSpPr txBox="1"/>
              <p:nvPr/>
            </p:nvSpPr>
            <p:spPr>
              <a:xfrm>
                <a:off x="2141138" y="3192932"/>
                <a:ext cx="1840116" cy="896720"/>
              </a:xfrm>
              <a:prstGeom prst="rect">
                <a:avLst/>
              </a:prstGeom>
              <a:noFill/>
            </p:spPr>
            <p:txBody>
              <a:bodyPr wrap="square">
                <a:spAutoFit/>
              </a:bodyPr>
              <a:lstStyle/>
              <a:p>
                <a:pPr marL="0" marR="0">
                  <a:lnSpc>
                    <a:spcPct val="115000"/>
                  </a:lnSpc>
                  <a:spcBef>
                    <a:spcPts val="0"/>
                  </a:spcBef>
                  <a:spcAft>
                    <a:spcPts val="800"/>
                  </a:spcAft>
                </a:pPr>
                <a14:m>
                  <m:oMath xmlns:m="http://schemas.openxmlformats.org/officeDocument/2006/math">
                    <m:f>
                      <m:fPr>
                        <m:ctrlPr>
                          <a:rPr lang="en-US" sz="3200" i="1" kern="100" smtClean="0">
                            <a:effectLst/>
                            <a:latin typeface="Cambria Math" panose="02040503050406030204" pitchFamily="18" charset="0"/>
                            <a:ea typeface="Aptos" panose="020B0004020202020204" pitchFamily="34" charset="0"/>
                            <a:cs typeface="Times New Roman" panose="02020603050405020304" pitchFamily="18" charset="0"/>
                          </a:rPr>
                        </m:ctrlPr>
                      </m:fPr>
                      <m:num>
                        <m:r>
                          <a:rPr lang="en-US" sz="3200" b="0" i="1" kern="100" smtClean="0">
                            <a:effectLst/>
                            <a:latin typeface="Cambria Math" panose="02040503050406030204" pitchFamily="18" charset="0"/>
                            <a:ea typeface="Aptos" panose="020B0004020202020204" pitchFamily="34" charset="0"/>
                            <a:cs typeface="Times New Roman" panose="02020603050405020304" pitchFamily="18" charset="0"/>
                          </a:rPr>
                          <m:t>20</m:t>
                        </m:r>
                      </m:num>
                      <m:den>
                        <m:r>
                          <a:rPr lang="en-US" sz="3200" i="1" kern="100">
                            <a:effectLst/>
                            <a:latin typeface="Cambria Math" panose="02040503050406030204" pitchFamily="18" charset="0"/>
                            <a:ea typeface="Aptos" panose="020B0004020202020204" pitchFamily="34" charset="0"/>
                            <a:cs typeface="Times New Roman" panose="02020603050405020304" pitchFamily="18" charset="0"/>
                          </a:rPr>
                          <m:t>360</m:t>
                        </m:r>
                      </m:den>
                    </m:f>
                  </m:oMath>
                </a14:m>
                <a:r>
                  <a:rPr lang="en-US" sz="3200" kern="100" dirty="0">
                    <a:effectLst/>
                    <a:latin typeface="Aptos" panose="020B00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t>72</m:t>
                        </m:r>
                      </m:den>
                    </m:f>
                  </m:oMath>
                </a14:m>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4AAF16FD-95FE-C1DB-D7DC-CA4FDF9F7664}"/>
                  </a:ext>
                </a:extLst>
              </p:cNvPr>
              <p:cNvSpPr txBox="1">
                <a:spLocks noRot="1" noChangeAspect="1" noMove="1" noResize="1" noEditPoints="1" noAdjustHandles="1" noChangeArrowheads="1" noChangeShapeType="1" noTextEdit="1"/>
              </p:cNvSpPr>
              <p:nvPr/>
            </p:nvSpPr>
            <p:spPr>
              <a:xfrm>
                <a:off x="2141138" y="3192932"/>
                <a:ext cx="1840116" cy="896720"/>
              </a:xfrm>
              <a:prstGeom prst="rect">
                <a:avLst/>
              </a:prstGeom>
              <a:blipFill>
                <a:blip r:embed="rId4"/>
                <a:stretch>
                  <a:fillRect b="-11565"/>
                </a:stretch>
              </a:blipFill>
            </p:spPr>
            <p:txBody>
              <a:bodyPr/>
              <a:lstStyle/>
              <a:p>
                <a:r>
                  <a:rPr lang="en-US">
                    <a:noFill/>
                  </a:rPr>
                  <a:t> </a:t>
                </a:r>
              </a:p>
            </p:txBody>
          </p:sp>
        </mc:Fallback>
      </mc:AlternateContent>
      <p:pic>
        <p:nvPicPr>
          <p:cNvPr id="7" name="Picture 6" descr="A circle with a black background&#10;&#10;Description automatically generated">
            <a:extLst>
              <a:ext uri="{FF2B5EF4-FFF2-40B4-BE49-F238E27FC236}">
                <a16:creationId xmlns:a16="http://schemas.microsoft.com/office/drawing/2014/main" id="{15168E27-3F9B-2EF4-273F-8113F607F0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5247" y="2485175"/>
            <a:ext cx="2889706" cy="2614002"/>
          </a:xfrm>
          <a:prstGeom prst="rect">
            <a:avLst/>
          </a:prstGeom>
        </p:spPr>
      </p:pic>
    </p:spTree>
    <p:extLst>
      <p:ext uri="{BB962C8B-B14F-4D97-AF65-F5344CB8AC3E}">
        <p14:creationId xmlns:p14="http://schemas.microsoft.com/office/powerpoint/2010/main" val="25814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math test&#10;&#10;Description automatically generated">
            <a:extLst>
              <a:ext uri="{FF2B5EF4-FFF2-40B4-BE49-F238E27FC236}">
                <a16:creationId xmlns:a16="http://schemas.microsoft.com/office/drawing/2014/main" id="{AC5223D9-EFA0-BEE0-0B69-DE11E23706B1}"/>
              </a:ext>
            </a:extLst>
          </p:cNvPr>
          <p:cNvPicPr>
            <a:picLocks noChangeAspect="1"/>
          </p:cNvPicPr>
          <p:nvPr/>
        </p:nvPicPr>
        <p:blipFill>
          <a:blip r:embed="rId3"/>
          <a:stretch>
            <a:fillRect/>
          </a:stretch>
        </p:blipFill>
        <p:spPr>
          <a:xfrm>
            <a:off x="7108081" y="746742"/>
            <a:ext cx="3737213" cy="3110034"/>
          </a:xfrm>
          <a:prstGeom prst="rect">
            <a:avLst/>
          </a:prstGeom>
        </p:spPr>
      </p:pic>
      <p:sp>
        <p:nvSpPr>
          <p:cNvPr id="3" name="Title 2">
            <a:extLst>
              <a:ext uri="{FF2B5EF4-FFF2-40B4-BE49-F238E27FC236}">
                <a16:creationId xmlns:a16="http://schemas.microsoft.com/office/drawing/2014/main" id="{A6E24EA1-9AD0-F4FB-407A-467EB1E57C44}"/>
              </a:ext>
            </a:extLst>
          </p:cNvPr>
          <p:cNvSpPr>
            <a:spLocks noGrp="1"/>
          </p:cNvSpPr>
          <p:nvPr>
            <p:ph type="title"/>
          </p:nvPr>
        </p:nvSpPr>
        <p:spPr>
          <a:xfrm>
            <a:off x="1295402" y="746742"/>
            <a:ext cx="9601196" cy="1303867"/>
          </a:xfrm>
        </p:spPr>
        <p:txBody>
          <a:bodyPr/>
          <a:lstStyle/>
          <a:p>
            <a:r>
              <a:rPr lang="en-US" dirty="0"/>
              <a:t>Summary: </a:t>
            </a:r>
          </a:p>
        </p:txBody>
      </p:sp>
      <p:sp>
        <p:nvSpPr>
          <p:cNvPr id="4" name="Content Placeholder 3">
            <a:extLst>
              <a:ext uri="{FF2B5EF4-FFF2-40B4-BE49-F238E27FC236}">
                <a16:creationId xmlns:a16="http://schemas.microsoft.com/office/drawing/2014/main" id="{A03C4026-3AD0-D7E3-926C-458553DA56F8}"/>
              </a:ext>
            </a:extLst>
          </p:cNvPr>
          <p:cNvSpPr>
            <a:spLocks noGrp="1"/>
          </p:cNvSpPr>
          <p:nvPr>
            <p:ph idx="1"/>
          </p:nvPr>
        </p:nvSpPr>
        <p:spPr>
          <a:xfrm>
            <a:off x="1014744" y="3281209"/>
            <a:ext cx="9601196" cy="3318936"/>
          </a:xfrm>
        </p:spPr>
        <p:txBody>
          <a:bodyPr/>
          <a:lstStyle/>
          <a:p>
            <a:r>
              <a:rPr lang="en-US" dirty="0"/>
              <a:t>Figure out what you know that’s in the problem</a:t>
            </a:r>
            <a:br>
              <a:rPr lang="en-US" dirty="0"/>
            </a:br>
            <a:r>
              <a:rPr lang="en-US" dirty="0"/>
              <a:t>(whole circumference is 72, arc angle is 20 degrees)</a:t>
            </a:r>
          </a:p>
          <a:p>
            <a:r>
              <a:rPr lang="en-US" dirty="0"/>
              <a:t>Figure out what *else* you know that will help (a whole circle is 360 degrees)</a:t>
            </a:r>
          </a:p>
          <a:p>
            <a:r>
              <a:rPr lang="en-US" dirty="0"/>
              <a:t>Figure out what math will help you answer </a:t>
            </a:r>
            <a:r>
              <a:rPr lang="en-US"/>
              <a:t>the question.    </a:t>
            </a:r>
            <a:endParaRPr lang="en-US" dirty="0"/>
          </a:p>
        </p:txBody>
      </p:sp>
    </p:spTree>
    <p:extLst>
      <p:ext uri="{BB962C8B-B14F-4D97-AF65-F5344CB8AC3E}">
        <p14:creationId xmlns:p14="http://schemas.microsoft.com/office/powerpoint/2010/main" val="2222926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20D2-A1A5-F626-CB01-FA5BF2085FE0}"/>
              </a:ext>
            </a:extLst>
          </p:cNvPr>
          <p:cNvSpPr>
            <a:spLocks noGrp="1"/>
          </p:cNvSpPr>
          <p:nvPr>
            <p:ph type="title" idx="4294967295"/>
          </p:nvPr>
        </p:nvSpPr>
        <p:spPr>
          <a:xfrm>
            <a:off x="0" y="982663"/>
            <a:ext cx="9601200" cy="1303337"/>
          </a:xfrm>
        </p:spPr>
        <p:txBody>
          <a:bodyPr/>
          <a:lstStyle/>
          <a:p>
            <a:r>
              <a:rPr lang="en-US" dirty="0"/>
              <a:t> </a:t>
            </a:r>
          </a:p>
        </p:txBody>
      </p:sp>
      <p:pic>
        <p:nvPicPr>
          <p:cNvPr id="4" name="Picture 3" descr="A screenshot of a math test&#10;&#10;Description automatically generated">
            <a:extLst>
              <a:ext uri="{FF2B5EF4-FFF2-40B4-BE49-F238E27FC236}">
                <a16:creationId xmlns:a16="http://schemas.microsoft.com/office/drawing/2014/main" id="{E89C481C-E966-865E-D32B-ED3517A8B17D}"/>
              </a:ext>
            </a:extLst>
          </p:cNvPr>
          <p:cNvPicPr>
            <a:picLocks noChangeAspect="1"/>
          </p:cNvPicPr>
          <p:nvPr/>
        </p:nvPicPr>
        <p:blipFill>
          <a:blip r:embed="rId3"/>
          <a:stretch>
            <a:fillRect/>
          </a:stretch>
        </p:blipFill>
        <p:spPr>
          <a:xfrm>
            <a:off x="3343275" y="1138237"/>
            <a:ext cx="5505450" cy="4581525"/>
          </a:xfrm>
          <a:prstGeom prst="rect">
            <a:avLst/>
          </a:prstGeom>
        </p:spPr>
      </p:pic>
    </p:spTree>
    <p:extLst>
      <p:ext uri="{BB962C8B-B14F-4D97-AF65-F5344CB8AC3E}">
        <p14:creationId xmlns:p14="http://schemas.microsoft.com/office/powerpoint/2010/main" val="3986361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F66A-CAF9-21FB-4680-1A124B8ADE71}"/>
              </a:ext>
            </a:extLst>
          </p:cNvPr>
          <p:cNvSpPr>
            <a:spLocks noGrp="1"/>
          </p:cNvSpPr>
          <p:nvPr>
            <p:ph type="title"/>
          </p:nvPr>
        </p:nvSpPr>
        <p:spPr/>
        <p:txBody>
          <a:bodyPr/>
          <a:lstStyle/>
          <a:p>
            <a:r>
              <a:rPr lang="en-US" dirty="0"/>
              <a:t>What is this question asking? </a:t>
            </a:r>
          </a:p>
        </p:txBody>
      </p:sp>
      <p:sp>
        <p:nvSpPr>
          <p:cNvPr id="3" name="Content Placeholder 2">
            <a:extLst>
              <a:ext uri="{FF2B5EF4-FFF2-40B4-BE49-F238E27FC236}">
                <a16:creationId xmlns:a16="http://schemas.microsoft.com/office/drawing/2014/main" id="{493DEEB2-444E-5F71-CBDE-9E16C8EF1710}"/>
              </a:ext>
            </a:extLst>
          </p:cNvPr>
          <p:cNvSpPr>
            <a:spLocks noGrp="1"/>
          </p:cNvSpPr>
          <p:nvPr>
            <p:ph idx="1"/>
          </p:nvPr>
        </p:nvSpPr>
        <p:spPr/>
        <p: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The “arc” is the curved part of the circumference of the circle.   Remind yourself what the circumference is </a:t>
            </a:r>
            <a:r>
              <a:rPr lang="en-US" sz="1800" kern="100" dirty="0">
                <a:effectLst/>
                <a:latin typeface="Segoe UI Emoji" panose="020B0502040204020203" pitchFamily="34" charset="0"/>
                <a:ea typeface="Aptos" panose="020B0004020202020204" pitchFamily="34" charset="0"/>
                <a:cs typeface="Times New Roman" panose="02020603050405020304" pitchFamily="18" charset="0"/>
                <a:sym typeface="Segoe UI Emoji" panose="020B0502040204020203" pitchFamily="34" charset="0"/>
              </a:rPr>
              <a: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or go to the next slide. </a:t>
            </a:r>
          </a:p>
          <a:p>
            <a:endParaRPr lang="en-US" dirty="0"/>
          </a:p>
        </p:txBody>
      </p:sp>
      <p:pic>
        <p:nvPicPr>
          <p:cNvPr id="4" name="Picture 3" descr="A circle with a black background&#10;&#10;Description automatically generated">
            <a:extLst>
              <a:ext uri="{FF2B5EF4-FFF2-40B4-BE49-F238E27FC236}">
                <a16:creationId xmlns:a16="http://schemas.microsoft.com/office/drawing/2014/main" id="{D419C360-C6E9-28B0-0FB2-DE4BD4E247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9312" y="3967977"/>
            <a:ext cx="1590675" cy="1438910"/>
          </a:xfrm>
          <a:prstGeom prst="rect">
            <a:avLst/>
          </a:prstGeom>
        </p:spPr>
      </p:pic>
    </p:spTree>
    <p:extLst>
      <p:ext uri="{BB962C8B-B14F-4D97-AF65-F5344CB8AC3E}">
        <p14:creationId xmlns:p14="http://schemas.microsoft.com/office/powerpoint/2010/main" val="17020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F66A-CAF9-21FB-4680-1A124B8ADE71}"/>
              </a:ext>
            </a:extLst>
          </p:cNvPr>
          <p:cNvSpPr>
            <a:spLocks noGrp="1"/>
          </p:cNvSpPr>
          <p:nvPr>
            <p:ph type="title"/>
          </p:nvPr>
        </p:nvSpPr>
        <p:spPr/>
        <p:txBody>
          <a:bodyPr/>
          <a:lstStyle/>
          <a:p>
            <a:r>
              <a:rPr lang="en-US" dirty="0"/>
              <a:t>Circumference: all the way around. </a:t>
            </a:r>
          </a:p>
        </p:txBody>
      </p:sp>
      <p:sp>
        <p:nvSpPr>
          <p:cNvPr id="3" name="Content Placeholder 2">
            <a:extLst>
              <a:ext uri="{FF2B5EF4-FFF2-40B4-BE49-F238E27FC236}">
                <a16:creationId xmlns:a16="http://schemas.microsoft.com/office/drawing/2014/main" id="{493DEEB2-444E-5F71-CBDE-9E16C8EF1710}"/>
              </a:ext>
            </a:extLst>
          </p:cNvPr>
          <p:cNvSpPr>
            <a:spLocks noGrp="1"/>
          </p:cNvSpPr>
          <p:nvPr>
            <p:ph idx="1"/>
          </p:nvPr>
        </p:nvSpPr>
        <p:spPr/>
        <p: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 If you took a walk around the circle, the circumference would be how far you had to walk.  The problem tells us the *whole* way around is 72 feet. </a:t>
            </a:r>
          </a:p>
          <a:p>
            <a:endParaRPr lang="en-US" dirty="0"/>
          </a:p>
        </p:txBody>
      </p:sp>
      <p:pic>
        <p:nvPicPr>
          <p:cNvPr id="5" name="Picture 4" descr="a circle ">
            <a:extLst>
              <a:ext uri="{FF2B5EF4-FFF2-40B4-BE49-F238E27FC236}">
                <a16:creationId xmlns:a16="http://schemas.microsoft.com/office/drawing/2014/main" id="{1995ACF8-F988-E9D6-285B-DBBDC945A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106" y="4143042"/>
            <a:ext cx="1724025" cy="1559560"/>
          </a:xfrm>
          <a:prstGeom prst="rect">
            <a:avLst/>
          </a:prstGeom>
        </p:spPr>
      </p:pic>
    </p:spTree>
    <p:extLst>
      <p:ext uri="{BB962C8B-B14F-4D97-AF65-F5344CB8AC3E}">
        <p14:creationId xmlns:p14="http://schemas.microsoft.com/office/powerpoint/2010/main" val="268812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F66A-CAF9-21FB-4680-1A124B8ADE71}"/>
              </a:ext>
            </a:extLst>
          </p:cNvPr>
          <p:cNvSpPr>
            <a:spLocks noGrp="1"/>
          </p:cNvSpPr>
          <p:nvPr>
            <p:ph type="title"/>
          </p:nvPr>
        </p:nvSpPr>
        <p:spPr/>
        <p:txBody>
          <a:bodyPr/>
          <a:lstStyle/>
          <a:p>
            <a:r>
              <a:rPr lang="en-US" dirty="0"/>
              <a:t> Circumference:  all the way around</a:t>
            </a:r>
          </a:p>
        </p:txBody>
      </p:sp>
      <p:sp>
        <p:nvSpPr>
          <p:cNvPr id="3" name="Content Placeholder 2">
            <a:extLst>
              <a:ext uri="{FF2B5EF4-FFF2-40B4-BE49-F238E27FC236}">
                <a16:creationId xmlns:a16="http://schemas.microsoft.com/office/drawing/2014/main" id="{493DEEB2-444E-5F71-CBDE-9E16C8EF1710}"/>
              </a:ext>
            </a:extLst>
          </p:cNvPr>
          <p:cNvSpPr>
            <a:spLocks noGrp="1"/>
          </p:cNvSpPr>
          <p:nvPr>
            <p:ph idx="1"/>
          </p:nvPr>
        </p:nvSpPr>
        <p:spPr/>
        <p:txBody>
          <a:bodyPr/>
          <a:lstStyle/>
          <a:p>
            <a:r>
              <a:rPr lang="en-US" sz="1800" kern="100" dirty="0">
                <a:effectLst/>
                <a:latin typeface="Aptos" panose="020B0004020202020204" pitchFamily="34" charset="0"/>
                <a:ea typeface="Aptos" panose="020B0004020202020204" pitchFamily="34" charset="0"/>
                <a:cs typeface="Times New Roman" panose="02020603050405020304" pitchFamily="18" charset="0"/>
              </a:rPr>
              <a:t> If you took a walk around the circle, the circumference would be how far you had to walk.  The problem tells us the *whole* way around is 72 feet. </a:t>
            </a:r>
          </a:p>
          <a:p>
            <a:endParaRPr lang="en-US" dirty="0"/>
          </a:p>
        </p:txBody>
      </p:sp>
      <p:pic>
        <p:nvPicPr>
          <p:cNvPr id="5" name="Picture 4" descr="a circle ">
            <a:extLst>
              <a:ext uri="{FF2B5EF4-FFF2-40B4-BE49-F238E27FC236}">
                <a16:creationId xmlns:a16="http://schemas.microsoft.com/office/drawing/2014/main" id="{1995ACF8-F988-E9D6-285B-DBBDC945A6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106" y="4143042"/>
            <a:ext cx="1724025" cy="1559560"/>
          </a:xfrm>
          <a:prstGeom prst="rect">
            <a:avLst/>
          </a:prstGeom>
        </p:spPr>
      </p:pic>
      <p:sp>
        <p:nvSpPr>
          <p:cNvPr id="6" name="Oval 5">
            <a:extLst>
              <a:ext uri="{FF2B5EF4-FFF2-40B4-BE49-F238E27FC236}">
                <a16:creationId xmlns:a16="http://schemas.microsoft.com/office/drawing/2014/main" id="{FA32DC58-820F-9D6E-533B-CABA91855EA4}"/>
              </a:ext>
            </a:extLst>
          </p:cNvPr>
          <p:cNvSpPr/>
          <p:nvPr/>
        </p:nvSpPr>
        <p:spPr>
          <a:xfrm>
            <a:off x="4955263" y="4077824"/>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BA620D1-B757-04B8-D793-CBCFA0C83701}"/>
              </a:ext>
            </a:extLst>
          </p:cNvPr>
          <p:cNvSpPr/>
          <p:nvPr/>
        </p:nvSpPr>
        <p:spPr>
          <a:xfrm>
            <a:off x="5207251" y="4143042"/>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ADEAAAF-E939-C53B-AC5E-27696D5C8870}"/>
              </a:ext>
            </a:extLst>
          </p:cNvPr>
          <p:cNvSpPr/>
          <p:nvPr/>
        </p:nvSpPr>
        <p:spPr>
          <a:xfrm>
            <a:off x="5398882" y="4281618"/>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9102F3A-90F7-2F75-01C4-77D8EAD70CED}"/>
              </a:ext>
            </a:extLst>
          </p:cNvPr>
          <p:cNvSpPr/>
          <p:nvPr/>
        </p:nvSpPr>
        <p:spPr>
          <a:xfrm>
            <a:off x="5562813" y="4456406"/>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99B36D7-DD5D-6973-6B5E-133C36CCCF6C}"/>
              </a:ext>
            </a:extLst>
          </p:cNvPr>
          <p:cNvSpPr/>
          <p:nvPr/>
        </p:nvSpPr>
        <p:spPr>
          <a:xfrm>
            <a:off x="5650867" y="4673848"/>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297738E-0661-F9E4-243C-32A1FE9CDA62}"/>
              </a:ext>
            </a:extLst>
          </p:cNvPr>
          <p:cNvSpPr/>
          <p:nvPr/>
        </p:nvSpPr>
        <p:spPr>
          <a:xfrm>
            <a:off x="5650867" y="4922822"/>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82EE28F-D769-3A3E-5790-325A150979D6}"/>
              </a:ext>
            </a:extLst>
          </p:cNvPr>
          <p:cNvSpPr/>
          <p:nvPr/>
        </p:nvSpPr>
        <p:spPr>
          <a:xfrm>
            <a:off x="5562813" y="5185667"/>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FEA3A96-3F10-2627-DC49-519E560976A1}"/>
              </a:ext>
            </a:extLst>
          </p:cNvPr>
          <p:cNvSpPr/>
          <p:nvPr/>
        </p:nvSpPr>
        <p:spPr>
          <a:xfrm>
            <a:off x="5417958" y="5379528"/>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6D6C0A9-84C3-9B3C-BF7F-DAAA971B3B79}"/>
              </a:ext>
            </a:extLst>
          </p:cNvPr>
          <p:cNvSpPr/>
          <p:nvPr/>
        </p:nvSpPr>
        <p:spPr>
          <a:xfrm>
            <a:off x="4215591" y="5047091"/>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AA0464D-10F1-C6AE-E5F0-A9258D2716DB}"/>
              </a:ext>
            </a:extLst>
          </p:cNvPr>
          <p:cNvSpPr/>
          <p:nvPr/>
        </p:nvSpPr>
        <p:spPr>
          <a:xfrm>
            <a:off x="5254027" y="5518104"/>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613E266-A44A-9E00-AF19-8819456D5796}"/>
              </a:ext>
            </a:extLst>
          </p:cNvPr>
          <p:cNvSpPr/>
          <p:nvPr/>
        </p:nvSpPr>
        <p:spPr>
          <a:xfrm>
            <a:off x="5006353" y="5564026"/>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0FE8658-692E-3E9D-12E1-DE81594666C9}"/>
              </a:ext>
            </a:extLst>
          </p:cNvPr>
          <p:cNvSpPr/>
          <p:nvPr/>
        </p:nvSpPr>
        <p:spPr>
          <a:xfrm>
            <a:off x="4751405" y="5542949"/>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E9F708F-2188-B4FB-ADBA-1BA026E3C346}"/>
              </a:ext>
            </a:extLst>
          </p:cNvPr>
          <p:cNvSpPr/>
          <p:nvPr/>
        </p:nvSpPr>
        <p:spPr>
          <a:xfrm>
            <a:off x="4522109" y="5435309"/>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D8BB077-C90A-03EE-38B8-030E23816FC6}"/>
              </a:ext>
            </a:extLst>
          </p:cNvPr>
          <p:cNvSpPr/>
          <p:nvPr/>
        </p:nvSpPr>
        <p:spPr>
          <a:xfrm>
            <a:off x="4341948" y="5285237"/>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8373C78-15ED-BC07-4EA3-AB856605CD42}"/>
              </a:ext>
            </a:extLst>
          </p:cNvPr>
          <p:cNvSpPr/>
          <p:nvPr/>
        </p:nvSpPr>
        <p:spPr>
          <a:xfrm>
            <a:off x="4206419" y="4721177"/>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4812348-07D3-0651-49C3-F96A97B9B18C}"/>
              </a:ext>
            </a:extLst>
          </p:cNvPr>
          <p:cNvSpPr/>
          <p:nvPr/>
        </p:nvSpPr>
        <p:spPr>
          <a:xfrm>
            <a:off x="4295173" y="4474687"/>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92EABE-4930-98B4-5B89-95789A8C09DD}"/>
              </a:ext>
            </a:extLst>
          </p:cNvPr>
          <p:cNvSpPr/>
          <p:nvPr/>
        </p:nvSpPr>
        <p:spPr>
          <a:xfrm>
            <a:off x="4414376" y="4281618"/>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EBC8051-5623-486E-2297-86D322E28909}"/>
              </a:ext>
            </a:extLst>
          </p:cNvPr>
          <p:cNvSpPr/>
          <p:nvPr/>
        </p:nvSpPr>
        <p:spPr>
          <a:xfrm>
            <a:off x="4665959" y="4135588"/>
            <a:ext cx="144855" cy="138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35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par>
                          <p:cTn id="46" fill="hold">
                            <p:stCondLst>
                              <p:cond delay="0"/>
                            </p:stCondLst>
                            <p:childTnLst>
                              <p:par>
                                <p:cTn id="47" presetID="1" presetClass="entr" presetSubtype="0" fill="hold" grpId="0" nodeType="afterEffect">
                                  <p:stCondLst>
                                    <p:cond delay="100"/>
                                  </p:stCondLst>
                                  <p:childTnLst>
                                    <p:set>
                                      <p:cBhvr>
                                        <p:cTn id="48" dur="1" fill="hold">
                                          <p:stCondLst>
                                            <p:cond delay="0"/>
                                          </p:stCondLst>
                                        </p:cTn>
                                        <p:tgtEl>
                                          <p:spTgt spid="20"/>
                                        </p:tgtEl>
                                        <p:attrNameLst>
                                          <p:attrName>style.visibility</p:attrName>
                                        </p:attrNameLst>
                                      </p:cBhvr>
                                      <p:to>
                                        <p:strVal val="visible"/>
                                      </p:to>
                                    </p:set>
                                  </p:childTnLst>
                                </p:cTn>
                              </p:par>
                            </p:childTnLst>
                          </p:cTn>
                        </p:par>
                        <p:par>
                          <p:cTn id="49" fill="hold">
                            <p:stCondLst>
                              <p:cond delay="100"/>
                            </p:stCondLst>
                            <p:childTnLst>
                              <p:par>
                                <p:cTn id="50" presetID="1" presetClass="entr" presetSubtype="0" fill="hold" grpId="0" nodeType="afterEffect">
                                  <p:stCondLst>
                                    <p:cond delay="100"/>
                                  </p:stCondLst>
                                  <p:childTnLst>
                                    <p:set>
                                      <p:cBhvr>
                                        <p:cTn id="51" dur="1" fill="hold">
                                          <p:stCondLst>
                                            <p:cond delay="0"/>
                                          </p:stCondLst>
                                        </p:cTn>
                                        <p:tgtEl>
                                          <p:spTgt spid="21"/>
                                        </p:tgtEl>
                                        <p:attrNameLst>
                                          <p:attrName>style.visibility</p:attrName>
                                        </p:attrNameLst>
                                      </p:cBhvr>
                                      <p:to>
                                        <p:strVal val="visible"/>
                                      </p:to>
                                    </p:set>
                                  </p:childTnLst>
                                </p:cTn>
                              </p:par>
                            </p:childTnLst>
                          </p:cTn>
                        </p:par>
                        <p:par>
                          <p:cTn id="52" fill="hold">
                            <p:stCondLst>
                              <p:cond delay="200"/>
                            </p:stCondLst>
                            <p:childTnLst>
                              <p:par>
                                <p:cTn id="53" presetID="1" presetClass="entr" presetSubtype="0" fill="hold" grpId="0" nodeType="afterEffect">
                                  <p:stCondLst>
                                    <p:cond delay="100"/>
                                  </p:stCondLst>
                                  <p:childTnLst>
                                    <p:set>
                                      <p:cBhvr>
                                        <p:cTn id="54" dur="1" fill="hold">
                                          <p:stCondLst>
                                            <p:cond delay="0"/>
                                          </p:stCondLst>
                                        </p:cTn>
                                        <p:tgtEl>
                                          <p:spTgt spid="22"/>
                                        </p:tgtEl>
                                        <p:attrNameLst>
                                          <p:attrName>style.visibility</p:attrName>
                                        </p:attrNameLst>
                                      </p:cBhvr>
                                      <p:to>
                                        <p:strVal val="visible"/>
                                      </p:to>
                                    </p:set>
                                  </p:childTnLst>
                                </p:cTn>
                              </p:par>
                            </p:childTnLst>
                          </p:cTn>
                        </p:par>
                        <p:par>
                          <p:cTn id="55" fill="hold">
                            <p:stCondLst>
                              <p:cond delay="300"/>
                            </p:stCondLst>
                            <p:childTnLst>
                              <p:par>
                                <p:cTn id="56" presetID="1" presetClass="entr" presetSubtype="0" fill="hold" nodeType="afterEffect">
                                  <p:stCondLst>
                                    <p:cond delay="100"/>
                                  </p:stCondLst>
                                  <p:childTnLst>
                                    <p:set>
                                      <p:cBhvr>
                                        <p:cTn id="5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F66A-CAF9-21FB-4680-1A124B8ADE71}"/>
              </a:ext>
            </a:extLst>
          </p:cNvPr>
          <p:cNvSpPr>
            <a:spLocks noGrp="1"/>
          </p:cNvSpPr>
          <p:nvPr>
            <p:ph type="title"/>
          </p:nvPr>
        </p:nvSpPr>
        <p:spPr/>
        <p:txBody>
          <a:bodyPr/>
          <a:lstStyle/>
          <a:p>
            <a:r>
              <a:rPr lang="en-US" dirty="0"/>
              <a:t>What’s the arc again?  </a:t>
            </a:r>
          </a:p>
        </p:txBody>
      </p:sp>
      <p:pic>
        <p:nvPicPr>
          <p:cNvPr id="4" name="Picture 3" descr="A circle with a black background&#10;&#10;Description automatically generated">
            <a:extLst>
              <a:ext uri="{FF2B5EF4-FFF2-40B4-BE49-F238E27FC236}">
                <a16:creationId xmlns:a16="http://schemas.microsoft.com/office/drawing/2014/main" id="{D419C360-C6E9-28B0-0FB2-DE4BD4E24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075" y="2854401"/>
            <a:ext cx="1590675" cy="1438910"/>
          </a:xfrm>
          <a:prstGeom prst="rect">
            <a:avLst/>
          </a:prstGeom>
        </p:spPr>
      </p:pic>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E42C4E77-266B-56A6-C4D1-43B18594DCC3}"/>
                  </a:ext>
                </a:extLst>
              </p14:cNvPr>
              <p14:cNvContentPartPr/>
              <p14:nvPr/>
            </p14:nvContentPartPr>
            <p14:xfrm>
              <a:off x="6046553" y="4113382"/>
              <a:ext cx="243720" cy="79200"/>
            </p14:xfrm>
          </p:contentPart>
        </mc:Choice>
        <mc:Fallback>
          <p:pic>
            <p:nvPicPr>
              <p:cNvPr id="5" name="Ink 4">
                <a:extLst>
                  <a:ext uri="{FF2B5EF4-FFF2-40B4-BE49-F238E27FC236}">
                    <a16:creationId xmlns:a16="http://schemas.microsoft.com/office/drawing/2014/main" id="{E42C4E77-266B-56A6-C4D1-43B18594DCC3}"/>
                  </a:ext>
                </a:extLst>
              </p:cNvPr>
              <p:cNvPicPr/>
              <p:nvPr/>
            </p:nvPicPr>
            <p:blipFill>
              <a:blip r:embed="rId5"/>
              <a:stretch>
                <a:fillRect/>
              </a:stretch>
            </p:blipFill>
            <p:spPr>
              <a:xfrm>
                <a:off x="6037553" y="4104742"/>
                <a:ext cx="261360" cy="96840"/>
              </a:xfrm>
              <a:prstGeom prst="rect">
                <a:avLst/>
              </a:prstGeom>
            </p:spPr>
          </p:pic>
        </mc:Fallback>
      </mc:AlternateContent>
    </p:spTree>
    <p:extLst>
      <p:ext uri="{BB962C8B-B14F-4D97-AF65-F5344CB8AC3E}">
        <p14:creationId xmlns:p14="http://schemas.microsoft.com/office/powerpoint/2010/main" val="54776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F66A-CAF9-21FB-4680-1A124B8ADE71}"/>
              </a:ext>
            </a:extLst>
          </p:cNvPr>
          <p:cNvSpPr>
            <a:spLocks noGrp="1"/>
          </p:cNvSpPr>
          <p:nvPr>
            <p:ph type="title"/>
          </p:nvPr>
        </p:nvSpPr>
        <p:spPr/>
        <p:txBody>
          <a:bodyPr/>
          <a:lstStyle/>
          <a:p>
            <a:r>
              <a:rPr lang="en-US" dirty="0"/>
              <a:t>What can we do with that 20 degrees?   </a:t>
            </a:r>
          </a:p>
        </p:txBody>
      </p:sp>
      <p:pic>
        <p:nvPicPr>
          <p:cNvPr id="4" name="Picture 3" descr="A circle with a black background&#10;&#10;Description automatically generated">
            <a:extLst>
              <a:ext uri="{FF2B5EF4-FFF2-40B4-BE49-F238E27FC236}">
                <a16:creationId xmlns:a16="http://schemas.microsoft.com/office/drawing/2014/main" id="{D419C360-C6E9-28B0-0FB2-DE4BD4E247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878" y="2747725"/>
            <a:ext cx="2889706" cy="2614002"/>
          </a:xfrm>
          <a:prstGeom prst="rect">
            <a:avLst/>
          </a:prstGeom>
        </p:spPr>
      </p:pic>
      <p:pic>
        <p:nvPicPr>
          <p:cNvPr id="3" name="Picture 2">
            <a:extLst>
              <a:ext uri="{FF2B5EF4-FFF2-40B4-BE49-F238E27FC236}">
                <a16:creationId xmlns:a16="http://schemas.microsoft.com/office/drawing/2014/main" id="{6C7C7841-DD69-EFB7-E6A5-EF148F02A2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02935" y="2765834"/>
            <a:ext cx="2744701" cy="2614002"/>
          </a:xfrm>
          <a:prstGeom prst="rect">
            <a:avLst/>
          </a:prstGeom>
          <a:noFill/>
          <a:ln>
            <a:noFill/>
          </a:ln>
        </p:spPr>
      </p:pic>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D46D9987-9FD1-24B8-C928-D05E7E877EF8}"/>
                  </a:ext>
                </a:extLst>
              </p14:cNvPr>
              <p14:cNvContentPartPr/>
              <p14:nvPr/>
            </p14:nvContentPartPr>
            <p14:xfrm>
              <a:off x="2960048" y="5065065"/>
              <a:ext cx="541440" cy="168840"/>
            </p14:xfrm>
          </p:contentPart>
        </mc:Choice>
        <mc:Fallback>
          <p:pic>
            <p:nvPicPr>
              <p:cNvPr id="6" name="Ink 5">
                <a:extLst>
                  <a:ext uri="{FF2B5EF4-FFF2-40B4-BE49-F238E27FC236}">
                    <a16:creationId xmlns:a16="http://schemas.microsoft.com/office/drawing/2014/main" id="{D46D9987-9FD1-24B8-C928-D05E7E877EF8}"/>
                  </a:ext>
                </a:extLst>
              </p:cNvPr>
              <p:cNvPicPr/>
              <p:nvPr/>
            </p:nvPicPr>
            <p:blipFill>
              <a:blip r:embed="rId6"/>
              <a:stretch>
                <a:fillRect/>
              </a:stretch>
            </p:blipFill>
            <p:spPr>
              <a:xfrm>
                <a:off x="2951408" y="5056065"/>
                <a:ext cx="5590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Ink 6">
                <a:extLst>
                  <a:ext uri="{FF2B5EF4-FFF2-40B4-BE49-F238E27FC236}">
                    <a16:creationId xmlns:a16="http://schemas.microsoft.com/office/drawing/2014/main" id="{256C170F-6E1F-98ED-D15E-535258A87D75}"/>
                  </a:ext>
                </a:extLst>
              </p14:cNvPr>
              <p14:cNvContentPartPr/>
              <p14:nvPr/>
            </p14:nvContentPartPr>
            <p14:xfrm>
              <a:off x="9188768" y="3657465"/>
              <a:ext cx="360" cy="360"/>
            </p14:xfrm>
          </p:contentPart>
        </mc:Choice>
        <mc:Fallback>
          <p:pic>
            <p:nvPicPr>
              <p:cNvPr id="7" name="Ink 6">
                <a:extLst>
                  <a:ext uri="{FF2B5EF4-FFF2-40B4-BE49-F238E27FC236}">
                    <a16:creationId xmlns:a16="http://schemas.microsoft.com/office/drawing/2014/main" id="{256C170F-6E1F-98ED-D15E-535258A87D75}"/>
                  </a:ext>
                </a:extLst>
              </p:cNvPr>
              <p:cNvPicPr/>
              <p:nvPr/>
            </p:nvPicPr>
            <p:blipFill>
              <a:blip r:embed="rId8"/>
              <a:stretch>
                <a:fillRect/>
              </a:stretch>
            </p:blipFill>
            <p:spPr>
              <a:xfrm>
                <a:off x="9180128" y="3648465"/>
                <a:ext cx="18000" cy="18000"/>
              </a:xfrm>
              <a:prstGeom prst="rect">
                <a:avLst/>
              </a:prstGeom>
            </p:spPr>
          </p:pic>
        </mc:Fallback>
      </mc:AlternateContent>
    </p:spTree>
    <p:extLst>
      <p:ext uri="{BB962C8B-B14F-4D97-AF65-F5344CB8AC3E}">
        <p14:creationId xmlns:p14="http://schemas.microsoft.com/office/powerpoint/2010/main" val="193362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B7-49BA-E894-BD9D-1189976DAB31}"/>
              </a:ext>
            </a:extLst>
          </p:cNvPr>
          <p:cNvSpPr>
            <a:spLocks noGrp="1"/>
          </p:cNvSpPr>
          <p:nvPr>
            <p:ph type="title"/>
          </p:nvPr>
        </p:nvSpPr>
        <p:spPr/>
        <p:txBody>
          <a:bodyPr/>
          <a:lstStyle/>
          <a:p>
            <a:r>
              <a:rPr lang="en-US" dirty="0"/>
              <a:t>Proportion time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59932FC-506F-6166-2260-B400B238BBA0}"/>
                  </a:ext>
                </a:extLst>
              </p:cNvPr>
              <p:cNvSpPr>
                <a:spLocks noGrp="1"/>
              </p:cNvSpPr>
              <p:nvPr>
                <p:ph idx="1"/>
              </p:nvPr>
            </p:nvSpPr>
            <p:spPr/>
            <p:txBody>
              <a:bodyPr/>
              <a:lstStyle/>
              <a:p>
                <a:r>
                  <a:rPr lang="en-US" dirty="0"/>
                  <a:t>  </a:t>
                </a:r>
                <a14:m>
                  <m:oMath xmlns:m="http://schemas.openxmlformats.org/officeDocument/2006/math">
                    <m:f>
                      <m:fPr>
                        <m:ctrlPr>
                          <a:rPr lang="en-US" sz="3200" i="1" kern="100" smtClean="0">
                            <a:effectLst/>
                            <a:latin typeface="Cambria Math" panose="02040503050406030204" pitchFamily="18" charset="0"/>
                            <a:ea typeface="Aptos" panose="020B0004020202020204" pitchFamily="34" charset="0"/>
                            <a:cs typeface="Times New Roman" panose="02020603050405020304" pitchFamily="18" charset="0"/>
                          </a:rPr>
                        </m:ctrlPr>
                      </m:fPr>
                      <m:num>
                        <m:r>
                          <a:rPr lang="en-US" sz="3200" b="0" i="1" kern="100" smtClean="0">
                            <a:effectLst/>
                            <a:latin typeface="Cambria Math" panose="02040503050406030204" pitchFamily="18" charset="0"/>
                            <a:ea typeface="Aptos" panose="020B0004020202020204" pitchFamily="34" charset="0"/>
                            <a:cs typeface="Times New Roman" panose="02020603050405020304" pitchFamily="18" charset="0"/>
                          </a:rPr>
                          <m:t>𝑝𝑎𝑟𝑡</m:t>
                        </m:r>
                      </m:num>
                      <m:den>
                        <m:r>
                          <a:rPr lang="en-US" sz="3200" b="0" i="1" kern="100" smtClean="0">
                            <a:effectLst/>
                            <a:latin typeface="Cambria Math" panose="02040503050406030204" pitchFamily="18" charset="0"/>
                            <a:ea typeface="Aptos" panose="020B0004020202020204" pitchFamily="34" charset="0"/>
                            <a:cs typeface="Times New Roman" panose="02020603050405020304" pitchFamily="18" charset="0"/>
                          </a:rPr>
                          <m:t>𝑤h𝑜𝑙𝑒</m:t>
                        </m:r>
                      </m:den>
                    </m:f>
                  </m:oMath>
                </a14:m>
                <a:r>
                  <a:rPr lang="en-US" sz="3200" kern="100" dirty="0">
                    <a:effectLst/>
                    <a:latin typeface="Aptos" panose="020B00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𝑝𝑎𝑟𝑡</m:t>
                        </m:r>
                      </m:num>
                      <m:den>
                        <m:r>
                          <a:rPr lang="en-US" sz="32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𝑤h𝑜𝑙𝑒</m:t>
                        </m:r>
                      </m:den>
                    </m:f>
                  </m:oMath>
                </a14:m>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mc:Choice>
        <mc:Fallback>
          <p:sp>
            <p:nvSpPr>
              <p:cNvPr id="3" name="Content Placeholder 2">
                <a:extLst>
                  <a:ext uri="{FF2B5EF4-FFF2-40B4-BE49-F238E27FC236}">
                    <a16:creationId xmlns:a16="http://schemas.microsoft.com/office/drawing/2014/main" id="{B59932FC-506F-6166-2260-B400B238BBA0}"/>
                  </a:ext>
                </a:extLst>
              </p:cNvPr>
              <p:cNvSpPr>
                <a:spLocks noGrp="1" noRot="1" noChangeAspect="1" noMove="1" noResize="1" noEditPoints="1" noAdjustHandles="1" noChangeArrowheads="1" noChangeShapeType="1" noTextEdit="1"/>
              </p:cNvSpPr>
              <p:nvPr>
                <p:ph idx="1"/>
              </p:nvPr>
            </p:nvSpPr>
            <p:spPr>
              <a:blipFill>
                <a:blip r:embed="rId3"/>
                <a:stretch>
                  <a:fillRect l="-1144"/>
                </a:stretch>
              </a:blipFill>
            </p:spPr>
            <p:txBody>
              <a:bodyPr/>
              <a:lstStyle/>
              <a:p>
                <a:r>
                  <a:rPr lang="en-US">
                    <a:noFill/>
                  </a:rPr>
                  <a:t> </a:t>
                </a:r>
              </a:p>
            </p:txBody>
          </p:sp>
        </mc:Fallback>
      </mc:AlternateContent>
      <p:pic>
        <p:nvPicPr>
          <p:cNvPr id="4" name="Picture 3" descr="A purple circle with black background&#10;&#10;Description automatically generated">
            <a:extLst>
              <a:ext uri="{FF2B5EF4-FFF2-40B4-BE49-F238E27FC236}">
                <a16:creationId xmlns:a16="http://schemas.microsoft.com/office/drawing/2014/main" id="{450E472F-88E6-ED32-0FC1-4A748F4A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1012" y="2856230"/>
            <a:ext cx="2878485" cy="2738812"/>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4AAF16FD-95FE-C1DB-D7DC-CA4FDF9F7664}"/>
                  </a:ext>
                </a:extLst>
              </p:cNvPr>
              <p:cNvSpPr txBox="1"/>
              <p:nvPr/>
            </p:nvSpPr>
            <p:spPr>
              <a:xfrm>
                <a:off x="2098141" y="4281511"/>
                <a:ext cx="1840116" cy="896720"/>
              </a:xfrm>
              <a:prstGeom prst="rect">
                <a:avLst/>
              </a:prstGeom>
              <a:noFill/>
            </p:spPr>
            <p:txBody>
              <a:bodyPr wrap="square">
                <a:spAutoFit/>
              </a:bodyPr>
              <a:lstStyle/>
              <a:p>
                <a:pPr marL="0" marR="0">
                  <a:lnSpc>
                    <a:spcPct val="115000"/>
                  </a:lnSpc>
                  <a:spcBef>
                    <a:spcPts val="0"/>
                  </a:spcBef>
                  <a:spcAft>
                    <a:spcPts val="800"/>
                  </a:spcAft>
                </a:pPr>
                <a14:m>
                  <m:oMath xmlns:m="http://schemas.openxmlformats.org/officeDocument/2006/math">
                    <m:f>
                      <m:fPr>
                        <m:ctrlPr>
                          <a:rPr lang="en-US" sz="3200" i="1" kern="100" smtClean="0">
                            <a:effectLst/>
                            <a:latin typeface="Cambria Math" panose="02040503050406030204" pitchFamily="18" charset="0"/>
                            <a:ea typeface="Aptos" panose="020B0004020202020204" pitchFamily="34" charset="0"/>
                            <a:cs typeface="Times New Roman" panose="02020603050405020304" pitchFamily="18" charset="0"/>
                          </a:rPr>
                        </m:ctrlPr>
                      </m:fPr>
                      <m:num>
                        <m:r>
                          <a:rPr lang="en-US" sz="3200" i="1" kern="100">
                            <a:effectLst/>
                            <a:latin typeface="Cambria Math" panose="02040503050406030204" pitchFamily="18" charset="0"/>
                            <a:ea typeface="Aptos" panose="020B0004020202020204" pitchFamily="34" charset="0"/>
                            <a:cs typeface="Times New Roman" panose="02020603050405020304" pitchFamily="18" charset="0"/>
                          </a:rPr>
                          <m:t>180</m:t>
                        </m:r>
                      </m:num>
                      <m:den>
                        <m:r>
                          <a:rPr lang="en-US" sz="3200" i="1" kern="100">
                            <a:effectLst/>
                            <a:latin typeface="Cambria Math" panose="02040503050406030204" pitchFamily="18" charset="0"/>
                            <a:ea typeface="Aptos" panose="020B0004020202020204" pitchFamily="34" charset="0"/>
                            <a:cs typeface="Times New Roman" panose="02020603050405020304" pitchFamily="18" charset="0"/>
                          </a:rPr>
                          <m:t>360</m:t>
                        </m:r>
                      </m:den>
                    </m:f>
                  </m:oMath>
                </a14:m>
                <a:r>
                  <a:rPr lang="en-US" sz="3200" kern="100" dirty="0">
                    <a:effectLst/>
                    <a:latin typeface="Aptos" panose="020B00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t>72</m:t>
                        </m:r>
                      </m:den>
                    </m:f>
                  </m:oMath>
                </a14:m>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4AAF16FD-95FE-C1DB-D7DC-CA4FDF9F7664}"/>
                  </a:ext>
                </a:extLst>
              </p:cNvPr>
              <p:cNvSpPr txBox="1">
                <a:spLocks noRot="1" noChangeAspect="1" noMove="1" noResize="1" noEditPoints="1" noAdjustHandles="1" noChangeArrowheads="1" noChangeShapeType="1" noTextEdit="1"/>
              </p:cNvSpPr>
              <p:nvPr/>
            </p:nvSpPr>
            <p:spPr>
              <a:xfrm>
                <a:off x="2098141" y="4281511"/>
                <a:ext cx="1840116" cy="896720"/>
              </a:xfrm>
              <a:prstGeom prst="rect">
                <a:avLst/>
              </a:prstGeom>
              <a:blipFill>
                <a:blip r:embed="rId5"/>
                <a:stretch>
                  <a:fillRect b="-11565"/>
                </a:stretch>
              </a:blipFill>
            </p:spPr>
            <p:txBody>
              <a:bodyPr/>
              <a:lstStyle/>
              <a:p>
                <a:r>
                  <a:rPr lang="en-US">
                    <a:noFill/>
                  </a:rPr>
                  <a:t> </a:t>
                </a:r>
              </a:p>
            </p:txBody>
          </p:sp>
        </mc:Fallback>
      </mc:AlternateContent>
    </p:spTree>
    <p:extLst>
      <p:ext uri="{BB962C8B-B14F-4D97-AF65-F5344CB8AC3E}">
        <p14:creationId xmlns:p14="http://schemas.microsoft.com/office/powerpoint/2010/main" val="118028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BFB7-49BA-E894-BD9D-1189976DAB31}"/>
              </a:ext>
            </a:extLst>
          </p:cNvPr>
          <p:cNvSpPr>
            <a:spLocks noGrp="1"/>
          </p:cNvSpPr>
          <p:nvPr>
            <p:ph type="title"/>
          </p:nvPr>
        </p:nvSpPr>
        <p:spPr/>
        <p:txBody>
          <a:bodyPr/>
          <a:lstStyle/>
          <a:p>
            <a:r>
              <a:rPr lang="en-US" dirty="0"/>
              <a:t>Proportion time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59932FC-506F-6166-2260-B400B238BBA0}"/>
                  </a:ext>
                </a:extLst>
              </p:cNvPr>
              <p:cNvSpPr>
                <a:spLocks noGrp="1"/>
              </p:cNvSpPr>
              <p:nvPr>
                <p:ph idx="1"/>
              </p:nvPr>
            </p:nvSpPr>
            <p:spPr/>
            <p:txBody>
              <a:bodyPr>
                <a:normAutofit fontScale="92500" lnSpcReduction="10000"/>
              </a:bodyPr>
              <a:lstStyle/>
              <a:p>
                <a:r>
                  <a:rPr lang="en-US" dirty="0"/>
                  <a:t>  </a:t>
                </a:r>
                <a14:m>
                  <m:oMath xmlns:m="http://schemas.openxmlformats.org/officeDocument/2006/math">
                    <m:f>
                      <m:fPr>
                        <m:ctrlPr>
                          <a:rPr lang="en-US" sz="3200" i="1" kern="100" smtClean="0">
                            <a:effectLst/>
                            <a:latin typeface="Cambria Math" panose="02040503050406030204" pitchFamily="18" charset="0"/>
                            <a:ea typeface="Aptos" panose="020B0004020202020204" pitchFamily="34" charset="0"/>
                            <a:cs typeface="Times New Roman" panose="02020603050405020304" pitchFamily="18" charset="0"/>
                          </a:rPr>
                        </m:ctrlPr>
                      </m:fPr>
                      <m:num>
                        <m:r>
                          <a:rPr lang="en-US" sz="3200" b="0" i="1" kern="100" smtClean="0">
                            <a:effectLst/>
                            <a:latin typeface="Cambria Math" panose="02040503050406030204" pitchFamily="18" charset="0"/>
                            <a:ea typeface="Aptos" panose="020B0004020202020204" pitchFamily="34" charset="0"/>
                            <a:cs typeface="Times New Roman" panose="02020603050405020304" pitchFamily="18" charset="0"/>
                          </a:rPr>
                          <m:t>𝑝𝑎𝑟𝑡</m:t>
                        </m:r>
                      </m:num>
                      <m:den>
                        <m:r>
                          <a:rPr lang="en-US" sz="3200" b="0" i="1" kern="100" smtClean="0">
                            <a:effectLst/>
                            <a:latin typeface="Cambria Math" panose="02040503050406030204" pitchFamily="18" charset="0"/>
                            <a:ea typeface="Aptos" panose="020B0004020202020204" pitchFamily="34" charset="0"/>
                            <a:cs typeface="Times New Roman" panose="02020603050405020304" pitchFamily="18" charset="0"/>
                          </a:rPr>
                          <m:t>𝑤h𝑜𝑙𝑒</m:t>
                        </m:r>
                      </m:den>
                    </m:f>
                  </m:oMath>
                </a14:m>
                <a:r>
                  <a:rPr lang="en-US" sz="3200" kern="100" dirty="0">
                    <a:effectLst/>
                    <a:latin typeface="Aptos" panose="020B00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𝑝𝑎𝑟𝑡</m:t>
                        </m:r>
                      </m:num>
                      <m:den>
                        <m:r>
                          <a:rPr lang="en-US" sz="3200" b="0" i="1" kern="100" smtClean="0">
                            <a:effectLst/>
                            <a:latin typeface="Cambria Math" panose="02040503050406030204" pitchFamily="18" charset="0"/>
                            <a:ea typeface="Times New Roman" panose="02020603050405020304" pitchFamily="18" charset="0"/>
                            <a:cs typeface="Times New Roman" panose="02020603050405020304" pitchFamily="18" charset="0"/>
                          </a:rPr>
                          <m:t>𝑤h𝑜𝑙𝑒</m:t>
                        </m:r>
                      </m:den>
                    </m:f>
                  </m:oMath>
                </a14:m>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sz="3200" kern="100" dirty="0">
                  <a:latin typeface="Aptos" panose="020B0004020202020204" pitchFamily="34" charset="0"/>
                  <a:ea typeface="Aptos" panose="020B0004020202020204" pitchFamily="34" charset="0"/>
                  <a:cs typeface="Times New Roman" panose="02020603050405020304" pitchFamily="18" charset="0"/>
                </a:endParaRPr>
              </a:p>
              <a:p>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3200" kern="100" dirty="0">
                    <a:latin typeface="Aptos" panose="020B0004020202020204" pitchFamily="34" charset="0"/>
                    <a:ea typeface="Aptos" panose="020B0004020202020204" pitchFamily="34" charset="0"/>
                    <a:cs typeface="Times New Roman" panose="02020603050405020304" pitchFamily="18" charset="0"/>
                  </a:rPr>
                  <a:t>360</a:t>
                </a:r>
                <a:r>
                  <a:rPr lang="en-US" sz="3200" i="1" kern="100" dirty="0">
                    <a:latin typeface="Aptos" panose="020B0004020202020204" pitchFamily="34" charset="0"/>
                    <a:ea typeface="Aptos" panose="020B0004020202020204" pitchFamily="34" charset="0"/>
                    <a:cs typeface="Times New Roman" panose="02020603050405020304" pitchFamily="18" charset="0"/>
                  </a:rPr>
                  <a:t>x</a:t>
                </a:r>
                <a:r>
                  <a:rPr lang="en-US" sz="3200" kern="100" dirty="0">
                    <a:latin typeface="Aptos" panose="020B0004020202020204" pitchFamily="34" charset="0"/>
                    <a:ea typeface="Aptos" panose="020B0004020202020204" pitchFamily="34" charset="0"/>
                    <a:cs typeface="Times New Roman" panose="02020603050405020304" pitchFamily="18" charset="0"/>
                  </a:rPr>
                  <a:t> =180  (72)</a:t>
                </a:r>
                <a:br>
                  <a:rPr lang="en-US" sz="3200" kern="100" dirty="0">
                    <a:latin typeface="Aptos" panose="020B0004020202020204" pitchFamily="34" charset="0"/>
                    <a:ea typeface="Aptos" panose="020B0004020202020204" pitchFamily="34" charset="0"/>
                    <a:cs typeface="Times New Roman" panose="02020603050405020304" pitchFamily="18" charset="0"/>
                  </a:rPr>
                </a:br>
                <a:r>
                  <a:rPr lang="en-US" sz="3200" kern="100" dirty="0">
                    <a:latin typeface="Aptos" panose="020B0004020202020204" pitchFamily="34" charset="0"/>
                    <a:ea typeface="Aptos" panose="020B0004020202020204" pitchFamily="34" charset="0"/>
                    <a:cs typeface="Times New Roman" panose="02020603050405020304" pitchFamily="18" charset="0"/>
                  </a:rPr>
                  <a:t>360x = 12,960</a:t>
                </a:r>
              </a:p>
              <a:p>
                <a:r>
                  <a:rPr lang="en-US" dirty="0"/>
                  <a:t>X= 36</a:t>
                </a:r>
              </a:p>
            </p:txBody>
          </p:sp>
        </mc:Choice>
        <mc:Fallback>
          <p:sp>
            <p:nvSpPr>
              <p:cNvPr id="3" name="Content Placeholder 2">
                <a:extLst>
                  <a:ext uri="{FF2B5EF4-FFF2-40B4-BE49-F238E27FC236}">
                    <a16:creationId xmlns:a16="http://schemas.microsoft.com/office/drawing/2014/main" id="{B59932FC-506F-6166-2260-B400B238BBA0}"/>
                  </a:ext>
                </a:extLst>
              </p:cNvPr>
              <p:cNvSpPr>
                <a:spLocks noGrp="1" noRot="1" noChangeAspect="1" noMove="1" noResize="1" noEditPoints="1" noAdjustHandles="1" noChangeArrowheads="1" noChangeShapeType="1" noTextEdit="1"/>
              </p:cNvSpPr>
              <p:nvPr>
                <p:ph idx="1"/>
              </p:nvPr>
            </p:nvSpPr>
            <p:spPr>
              <a:blipFill>
                <a:blip r:embed="rId3"/>
                <a:stretch>
                  <a:fillRect l="-1652" t="-734" b="-2202"/>
                </a:stretch>
              </a:blipFill>
            </p:spPr>
            <p:txBody>
              <a:bodyPr/>
              <a:lstStyle/>
              <a:p>
                <a:r>
                  <a:rPr lang="en-US">
                    <a:noFill/>
                  </a:rPr>
                  <a:t> </a:t>
                </a:r>
              </a:p>
            </p:txBody>
          </p:sp>
        </mc:Fallback>
      </mc:AlternateContent>
      <p:pic>
        <p:nvPicPr>
          <p:cNvPr id="4" name="Picture 3" descr="A purple circle with black background&#10;&#10;Description automatically generated">
            <a:extLst>
              <a:ext uri="{FF2B5EF4-FFF2-40B4-BE49-F238E27FC236}">
                <a16:creationId xmlns:a16="http://schemas.microsoft.com/office/drawing/2014/main" id="{450E472F-88E6-ED32-0FC1-4A748F4A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5374" y="2222487"/>
            <a:ext cx="2878485" cy="2738812"/>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4AAF16FD-95FE-C1DB-D7DC-CA4FDF9F7664}"/>
                  </a:ext>
                </a:extLst>
              </p:cNvPr>
              <p:cNvSpPr txBox="1"/>
              <p:nvPr/>
            </p:nvSpPr>
            <p:spPr>
              <a:xfrm>
                <a:off x="2025714" y="3319680"/>
                <a:ext cx="1840116" cy="896720"/>
              </a:xfrm>
              <a:prstGeom prst="rect">
                <a:avLst/>
              </a:prstGeom>
              <a:noFill/>
            </p:spPr>
            <p:txBody>
              <a:bodyPr wrap="square">
                <a:spAutoFit/>
              </a:bodyPr>
              <a:lstStyle/>
              <a:p>
                <a:pPr marL="0" marR="0">
                  <a:lnSpc>
                    <a:spcPct val="115000"/>
                  </a:lnSpc>
                  <a:spcBef>
                    <a:spcPts val="0"/>
                  </a:spcBef>
                  <a:spcAft>
                    <a:spcPts val="800"/>
                  </a:spcAft>
                </a:pPr>
                <a14:m>
                  <m:oMath xmlns:m="http://schemas.openxmlformats.org/officeDocument/2006/math">
                    <m:f>
                      <m:fPr>
                        <m:ctrlPr>
                          <a:rPr lang="en-US" sz="3200" i="1" kern="100" smtClean="0">
                            <a:effectLst/>
                            <a:latin typeface="Cambria Math" panose="02040503050406030204" pitchFamily="18" charset="0"/>
                            <a:ea typeface="Aptos" panose="020B0004020202020204" pitchFamily="34" charset="0"/>
                            <a:cs typeface="Times New Roman" panose="02020603050405020304" pitchFamily="18" charset="0"/>
                          </a:rPr>
                        </m:ctrlPr>
                      </m:fPr>
                      <m:num>
                        <m:r>
                          <a:rPr lang="en-US" sz="3200" i="1" kern="100">
                            <a:effectLst/>
                            <a:latin typeface="Cambria Math" panose="02040503050406030204" pitchFamily="18" charset="0"/>
                            <a:ea typeface="Aptos" panose="020B0004020202020204" pitchFamily="34" charset="0"/>
                            <a:cs typeface="Times New Roman" panose="02020603050405020304" pitchFamily="18" charset="0"/>
                          </a:rPr>
                          <m:t>180</m:t>
                        </m:r>
                      </m:num>
                      <m:den>
                        <m:r>
                          <a:rPr lang="en-US" sz="3200" i="1" kern="100">
                            <a:effectLst/>
                            <a:latin typeface="Cambria Math" panose="02040503050406030204" pitchFamily="18" charset="0"/>
                            <a:ea typeface="Aptos" panose="020B0004020202020204" pitchFamily="34" charset="0"/>
                            <a:cs typeface="Times New Roman" panose="02020603050405020304" pitchFamily="18" charset="0"/>
                          </a:rPr>
                          <m:t>360</m:t>
                        </m:r>
                      </m:den>
                    </m:f>
                  </m:oMath>
                </a14:m>
                <a:r>
                  <a:rPr lang="en-US" sz="3200" kern="100" dirty="0">
                    <a:effectLst/>
                    <a:latin typeface="Aptos" panose="020B0004020202020204" pitchFamily="34" charset="0"/>
                    <a:ea typeface="Times New Roman" panose="02020603050405020304" pitchFamily="18" charset="0"/>
                    <a:cs typeface="Times New Roman" panose="02020603050405020304" pitchFamily="18" charset="0"/>
                  </a:rPr>
                  <a:t>  = </a:t>
                </a:r>
                <a14:m>
                  <m:oMath xmlns:m="http://schemas.openxmlformats.org/officeDocument/2006/math">
                    <m:f>
                      <m:fPr>
                        <m:ctrlP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t>𝑥</m:t>
                        </m:r>
                      </m:num>
                      <m:den>
                        <m:r>
                          <a:rPr lang="en-US" sz="3200" i="1" kern="100">
                            <a:effectLst/>
                            <a:latin typeface="Cambria Math" panose="02040503050406030204" pitchFamily="18" charset="0"/>
                            <a:ea typeface="Times New Roman" panose="02020603050405020304" pitchFamily="18" charset="0"/>
                            <a:cs typeface="Times New Roman" panose="02020603050405020304" pitchFamily="18" charset="0"/>
                          </a:rPr>
                          <m:t>72</m:t>
                        </m:r>
                      </m:den>
                    </m:f>
                  </m:oMath>
                </a14:m>
                <a:endParaRPr lang="en-US" sz="3200" kern="100" dirty="0">
                  <a:effectLst/>
                  <a:latin typeface="Aptos" panose="020B0004020202020204" pitchFamily="34" charset="0"/>
                  <a:ea typeface="Aptos" panose="020B0004020202020204" pitchFamily="34"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4AAF16FD-95FE-C1DB-D7DC-CA4FDF9F7664}"/>
                  </a:ext>
                </a:extLst>
              </p:cNvPr>
              <p:cNvSpPr txBox="1">
                <a:spLocks noRot="1" noChangeAspect="1" noMove="1" noResize="1" noEditPoints="1" noAdjustHandles="1" noChangeArrowheads="1" noChangeShapeType="1" noTextEdit="1"/>
              </p:cNvSpPr>
              <p:nvPr/>
            </p:nvSpPr>
            <p:spPr>
              <a:xfrm>
                <a:off x="2025714" y="3319680"/>
                <a:ext cx="1840116" cy="896720"/>
              </a:xfrm>
              <a:prstGeom prst="rect">
                <a:avLst/>
              </a:prstGeom>
              <a:blipFill>
                <a:blip r:embed="rId5"/>
                <a:stretch>
                  <a:fillRect b="-11565"/>
                </a:stretch>
              </a:blipFill>
            </p:spPr>
            <p:txBody>
              <a:bodyPr/>
              <a:lstStyle/>
              <a:p>
                <a:r>
                  <a:rPr lang="en-US">
                    <a:noFill/>
                  </a:rPr>
                  <a:t> </a:t>
                </a:r>
              </a:p>
            </p:txBody>
          </p:sp>
        </mc:Fallback>
      </mc:AlternateContent>
    </p:spTree>
    <p:extLst>
      <p:ext uri="{BB962C8B-B14F-4D97-AF65-F5344CB8AC3E}">
        <p14:creationId xmlns:p14="http://schemas.microsoft.com/office/powerpoint/2010/main" val="14074559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72</TotalTime>
  <Words>631</Words>
  <Application>Microsoft Office PowerPoint</Application>
  <PresentationFormat>Widescreen</PresentationFormat>
  <Paragraphs>75</Paragraphs>
  <Slides>13</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Cambria Math</vt:lpstr>
      <vt:lpstr>Garamond</vt:lpstr>
      <vt:lpstr>Segoe UI Emoji</vt:lpstr>
      <vt:lpstr>Organic</vt:lpstr>
      <vt:lpstr>CASAS test question </vt:lpstr>
      <vt:lpstr> </vt:lpstr>
      <vt:lpstr>What is this question asking? </vt:lpstr>
      <vt:lpstr>Circumference: all the way around. </vt:lpstr>
      <vt:lpstr> Circumference:  all the way around</vt:lpstr>
      <vt:lpstr>What’s the arc again?  </vt:lpstr>
      <vt:lpstr>What can we do with that 20 degrees?   </vt:lpstr>
      <vt:lpstr>Proportion time</vt:lpstr>
      <vt:lpstr>Proportion time</vt:lpstr>
      <vt:lpstr>Proportion time</vt:lpstr>
      <vt:lpstr>Proportion time</vt:lpstr>
      <vt:lpstr>Proportion time</vt:lpstr>
      <vt:lpstr>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 Jones</dc:creator>
  <cp:lastModifiedBy>Susan Jones</cp:lastModifiedBy>
  <cp:revision>1</cp:revision>
  <dcterms:created xsi:type="dcterms:W3CDTF">2024-06-18T18:36:32Z</dcterms:created>
  <dcterms:modified xsi:type="dcterms:W3CDTF">2024-06-18T19:49:21Z</dcterms:modified>
</cp:coreProperties>
</file>