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ink/ink8.xml" ContentType="application/inkml+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ink/ink6.xml" ContentType="application/inkml+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ink/ink4.xml" ContentType="application/inkml+xml"/>
  <Override PartName="/ppt/ink/ink14.xml" ContentType="application/inkml+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12.xml" ContentType="application/inkml+xml"/>
  <Override PartName="/ppt/ink/ink13.xml" ContentType="application/inkml+xml"/>
  <Override PartName="/ppt/slideLayouts/slideLayout10.xml" ContentType="application/vnd.openxmlformats-officedocument.presentationml.slideLayout+xml"/>
  <Default Extension="gif" ContentType="image/gif"/>
  <Override PartName="/ppt/ink/ink10.xml" ContentType="application/inkml+xml"/>
  <Override PartName="/ppt/ink/ink11.xml" ContentType="application/inkml+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ink/ink9.xml" ContentType="application/inkml+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ink/ink7.xml" ContentType="application/inkml+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Default Extension="wav" ContentType="audio/wav"/>
  <Override PartName="/docProps/app.xml" ContentType="application/vnd.openxmlformats-officedocument.extended-properties+xml"/>
  <Override PartName="/ppt/ink/ink3.xml" ContentType="application/inkml+xml"/>
  <Override PartName="/ppt/ink/ink5.xml" ContentType="application/inkml+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6" r:id="rId2"/>
    <p:sldId id="348" r:id="rId3"/>
    <p:sldId id="296" r:id="rId4"/>
    <p:sldId id="349" r:id="rId5"/>
    <p:sldId id="351" r:id="rId6"/>
    <p:sldId id="299" r:id="rId7"/>
    <p:sldId id="300" r:id="rId8"/>
    <p:sldId id="316" r:id="rId9"/>
    <p:sldId id="257" r:id="rId10"/>
    <p:sldId id="301" r:id="rId11"/>
    <p:sldId id="343" r:id="rId12"/>
    <p:sldId id="335" r:id="rId13"/>
    <p:sldId id="340" r:id="rId14"/>
    <p:sldId id="336" r:id="rId15"/>
    <p:sldId id="337" r:id="rId16"/>
    <p:sldId id="341" r:id="rId17"/>
    <p:sldId id="353" r:id="rId18"/>
    <p:sldId id="354" r:id="rId19"/>
    <p:sldId id="338" r:id="rId20"/>
    <p:sldId id="339" r:id="rId21"/>
    <p:sldId id="352" r:id="rId22"/>
    <p:sldId id="355" r:id="rId23"/>
    <p:sldId id="314" r:id="rId24"/>
    <p:sldId id="345" r:id="rId25"/>
    <p:sldId id="346" r:id="rId26"/>
    <p:sldId id="347" r:id="rId27"/>
    <p:sldId id="34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75666" autoAdjust="0"/>
  </p:normalViewPr>
  <p:slideViewPr>
    <p:cSldViewPr>
      <p:cViewPr varScale="1">
        <p:scale>
          <a:sx n="44" d="100"/>
          <a:sy n="44" d="100"/>
        </p:scale>
        <p:origin x="-1282" y="-67"/>
      </p:cViewPr>
      <p:guideLst>
        <p:guide orient="horz" pos="2160"/>
        <p:guide pos="2880"/>
      </p:guideLst>
    </p:cSldViewPr>
  </p:slideViewPr>
  <p:outlineViewPr>
    <p:cViewPr>
      <p:scale>
        <a:sx n="33" d="100"/>
        <a:sy n="33" d="100"/>
      </p:scale>
      <p:origin x="53" y="1897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2-03-22T14:37:41.983"/>
    </inkml:context>
    <inkml:brush xml:id="br0">
      <inkml:brushProperty name="width" value="0.05292" units="cm"/>
      <inkml:brushProperty name="height" value="0.05292" units="cm"/>
      <inkml:brushProperty name="color" value="#953734"/>
      <inkml:brushProperty name="fitToCurve" value="1"/>
    </inkml:brush>
  </inkml:definitions>
  <inkml:trace contextRef="#ctx0" brushRef="#br0">0 99,'0'25,"0"-25,0 50,0 0,0 24,0 26,0-26,0-49,0 50,0-50,0 0,0 0,0-1,0 1,0-25</inkml:trace>
  <inkml:trace contextRef="#ctx0" brushRef="#br0" timeOffset="576">422 0,'0'0,"0"0,0 0,0 25,0-1,0 1,0 0,0 25,0-25,-25 0,25 24,0-24,0 25,0-25,0 50,0-51,0 1,0 25,0-50,0 25,0-25,0 25,25-25,-25 0,50 0,-50 0,25 0,-1 0,1 0,0 0,0-25,49-25,-49 25,25-24,-25 24,-1-25,-24 25,0-25,0 25,0-24,0 24,0 0,-24 0,24 0,-25 0,25 25,-25 0,0-25,-24 25,24 0,0 0,-25 0,1 0,24 0,0 0,25 0,-25 0,25 0,-25 0,1 0,24 0,-25 25,25-25</inkml:trace>
  <inkml:trace contextRef="#ctx0" brushRef="#br0" timeOffset="1704">1266 49,'-25'0,"25"0,-25 0,25 0,-25 0,1 0,24 25,0-25,-25 25,25 0,0 0,-25 0,25 25,0-50,-25 24,0-24,25 50,0-50,0 50,0-50,0 25,0 0,0 0,0-1,0 1,0 0,0 0,0 0,50 25,0-25,-26-25,26 25,-25-1,25-24,-1 0,26 0,-26 0,26 0,24 0,-25 0,1-24,-25-1,-50-50,74 50,-74-25,0 50,0-49,0 24,25-50,-25 25,0 50,0-49,0 49,-25-50,0 0,-49 25,49 0,0 0,-25 25,26 0,-1 0,0 0,0 0,-24 0,-1 0,25 0,0 0,25 0,-25 0,1 0,-1 0,25 0,-25 0,25 0,-25 0,0 0,25 0</inkml:trace>
</inkml:ink>
</file>

<file path=ppt/ink/ink10.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2-03-22T14:37:34.040"/>
    </inkml:context>
    <inkml:brush xml:id="br0">
      <inkml:brushProperty name="width" value="0.05292" units="cm"/>
      <inkml:brushProperty name="height" value="0.05292" units="cm"/>
      <inkml:brushProperty name="color" value="#953734"/>
      <inkml:brushProperty name="fitToCurve" value="1"/>
    </inkml:brush>
  </inkml:definitions>
  <inkml:trace contextRef="#ctx0" brushRef="#br0">0 4065,'0'0,"0"-24,25-1,0 25,25-25,-1-24,1 49,24-25,-24 25,99-25,-50 0,-25 0,50 1,25-1,-25 25,25-50,0 25,-26 25,26-49,0-1,25 26,-26 24,1-25,-49-25,49 1,0-1,0-24,-25 49,25-49,24 49,-24-25,-25 25,99-49,-49 49,24-24,-49-1,74 0,-124 26,50-1,0-25,0 1,-25-26,-25 26,50-26,49 1,1 0,24-50,-50 99,1-25,-25-24,-25 25,25-1,-50 25,26 0,-51-24,75-1,25-24,-26 49,1-49,25 24,-25 25,-1-24,-48 24,24 0,24-24,-98-1,99 25,-75-24,50-26,0 1,-25 49,25-24,0-1,-25 25,25 1,-49-1,-1 0,50-25,-74-24,49 49,0-49,25 24,0 1,-25-1,1 25,-51 1,26-26,-26 25,26 0,-51 1,26-26,0 1,-1 49,1 0,24-25,1 25,-26 0,-24-25,25 0,-1 25,-24-25,25 25,-1-24,-24 24,25-25,-26 25,1 0,26 0,-2-25,-24 25,25 0,24-25,-24 25,24 0,1 0,-1 0,0-25,1 25,-1 0,25 0,-24 0,-1 0,-24 0,49 0,-49 0,24 0,0 0,1-24,-1 24,25 0,1 0,-1 0,-50 0,26 0,-50-25,49 25,-24 0,-26-25,51 25,-50 0,24-25,-24 25,25 0,-50 0,24 0,-24-25,0 25</inkml:trace>
</inkml:ink>
</file>

<file path=ppt/ink/ink1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2-03-22T14:37:36.816"/>
    </inkml:context>
    <inkml:brush xml:id="br0">
      <inkml:brushProperty name="width" value="0.05292" units="cm"/>
      <inkml:brushProperty name="height" value="0.05292" units="cm"/>
      <inkml:brushProperty name="color" value="#953734"/>
      <inkml:brushProperty name="fitToCurve" value="1"/>
    </inkml:brush>
  </inkml:definitions>
  <inkml:trace contextRef="#ctx0" brushRef="#br0">0 4343,'0'0,"25"-25,-1 0,1-24,25 24,-50 0,49-24,-24-1,0 26,25-51,-1 51,1-51,24 1,1 49,-1-24,0-50,1 0,24 25,0 0,-24-25,24 25,25 24,-25-24,-25 25,1-26,-1 26,1 24,49-49,-75 74,50-74,25 24,-49 26,74-26,-25 1,-25-1,25 25,25 1,-75-1,0 25,26-25,24 1,-25 24,0-25,25 25,0-25,25 0,-1 1,-24 24,-24 0,-26 0,25-50,-24 50,-1 0,25 0,-24-49,24-1,-50 50,26-49,24-1,-49 26,24-1,-24-25,-1 1,-24 24,25-49,-1 25,26-1,-51 1,26 24,-50-49,50 49,-50 0,24-24,-24 49,50-50,-50 1,0 49,0-25,0 0,0 1,25 24,-25-25,0 0,0 25,0-25,0 25,25 0,-25 0,0 0,0 0,24 25,-24 0,0 0,25-1,-25-24,25 0,0 0,0 25,-1-25,26 0,-25 25,0 0,49-25,0 24,1-24,-26 0,1 0,24 0,26 0,24 0,-25 0,-25 0,1 0,-1 0,25 0,-49 0,24-24,-49 24,0-25,49 25,-24-25,-25 0,49 25,-24-24,-1 24,-24 0,25-25,-26 0,26 25,0 0,-1 0,26-25,-26 25,26 0,-26 0,1-24,-1 24,-24 0,50-25,-1 0,0 25,1 0,49-49,-50-1,1 26,73-51,1 51,-50-26,100-24,-100 25,124-1,-74 1,-25-1,50-49,-125 50,50-1,1 26,-26-1,0-25,1 50,-1 0,50-24,-49-26,24 26,-25-1,1 25,-1-25,25 0,-24 25,49-24,-75-1,50 0,1 25,24 0,-50 0,-24 0,24-25,0 25,1 0,-1 0,1-24,-26 24,26 0,-1 0,-24 0,24 0,0 0,1 0,-1 0,0 0,26 0,-1 0,-50 0,1 0,24 0,26 0,-51 0,75 49,-25-49,25 50,-49-26,-26 26,26-50,-50 25,24-1,1 1,-50-25,0 25,25-25,-25 0,24 49,-24-49,25 25,-25 0,25-1,-25 1,25 0,0-25,-25 25,24-25,1 0,-25 24,0 1,0-25,25 0,-25 25,0-25,0 24,0-24</inkml:trace>
</inkml:ink>
</file>

<file path=ppt/ink/ink1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2-03-22T14:37:51.367"/>
    </inkml:context>
    <inkml:brush xml:id="br0">
      <inkml:brushProperty name="width" value="0.05292" units="cm"/>
      <inkml:brushProperty name="height" value="0.05292" units="cm"/>
      <inkml:brushProperty name="color" value="#953734"/>
      <inkml:brushProperty name="fitToCurve" value="1"/>
    </inkml:brush>
  </inkml:definitions>
  <inkml:trace contextRef="#ctx0" brushRef="#br0">0 198,'0'0,"24"0,-24-49,0 49,25-25,-25 25,25-25,0 1,-25 24,24-25,1 25,0 0,-25-25,25 0,-25 25,24 0,1 0,-25 0,25 0,-25 0,24 0,-24 0,25 0,0 0,-25 0,0 0,0 25,0-25,0 25,0-25,0 25,0-25,0 0,0 49,0-49,0 25,0-25,0 24,0 1,0 0,-25-25,25 0,-25 49,-24-49,24 0,-24 25,24 0,0-25,-24 24,49-24,-25 0,25 25,0-25,0 25,0-25,0 24,0 1,0-25,0 25,0 0,0-1,0 1,0 0,0 24,25-24,-25 24,0-24,0 0,25-25,-25 24,0-24</inkml:trace>
</inkml:ink>
</file>

<file path=ppt/ink/ink1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2-03-22T14:37:52.911"/>
    </inkml:context>
    <inkml:brush xml:id="br0">
      <inkml:brushProperty name="width" value="0.05292" units="cm"/>
      <inkml:brushProperty name="height" value="0.05292" units="cm"/>
      <inkml:brushProperty name="color" value="#953734"/>
      <inkml:brushProperty name="fitToCurve" value="1"/>
    </inkml:brush>
  </inkml:definitions>
  <inkml:trace contextRef="#ctx0" brushRef="#br0">148 76,'0'0,"0"0,0 0,-25 0,1 0,24 0,0 25,0-25,0 50,0-50,0 24,0 1,24-25,-24 25,25-25,-25 0,24 0,0 0,-24-25,25 0,-25 1,0-1,0 25,0-50,0 50,-25-25,1 1,0-1,-1 25,1 0,24 0,-24 0,-1 0,1 25,-1-1,25 1,0-25,0 25,0-25,0 50,0-50,0 24,25-24,-25 0,24 0,-24 0,0 0,25 0,-25 0,0-24,0-1,0 25,0 0,0 0,0 0,0 0,24 0,0 0,-24 0,25 0,-25 0,24 0,0 0,-24 0,25 0,-25 0,0 0,0-25,0 25,-25 0,1 0,0 0,24 0,-49 0,25 0,-1 25,25 0,-24-1,24-24,0 25,0-25,0 25,73 0,-73-25,24 0,-24 0,25 0,-25-25,0 25,0-25,0 25,0-25,0 25,0 0,-25 0,25 0,0-24,0-1,0 25,0-25,0 25,0-25,0 25,0-25,-24 25,24-24,-24 24,24 0,-25 0,25 0,0 24,0 1,0 0,0-25,0 25,0 0,25-25,-1 0,0 0,1 0,23 0,-23 0,-1 0,-24 0,24-25,-24 0,0 0,0 25,0-25,0 25,0 0,0 0,-24 0,-25 0,25 0,24 0,-24 0,24 25,-25-25,25 0,0 25,-24-25</inkml:trace>
</inkml:ink>
</file>

<file path=ppt/ink/ink14.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2-03-22T14:43:36.840"/>
    </inkml:context>
    <inkml:brush xml:id="br0">
      <inkml:brushProperty name="width" value="0.05292" units="cm"/>
      <inkml:brushProperty name="height" value="0.05292" units="cm"/>
      <inkml:brushProperty name="color" value="#17365D"/>
      <inkml:brushProperty name="fitToCurve" value="1"/>
    </inkml:brush>
  </inkml:definitions>
  <inkml:trace contextRef="#ctx0" brushRef="#br0">671 0,'0'0,"0"0,0 0,0 49,0 1,0-25,0 24,0 1,-25 0,25-1,0 1,-49 24,24-49,25 0,-25 49,0-49,0 0,25 25,0-26,0 26,-50-25,50 0,-24 24,24-49,-25 50,25-25,0-1,0 26,-25-25,0 0,0 24,25-49,0 50,0-25,-25-1,25-24,0 25,0-25,0 25,0-25,0 25</inkml:trace>
  <inkml:trace contextRef="#ctx0" brushRef="#br0" timeOffset="1040">0 124,'0'0,"0"0,25 25,-25-25,50 49,-26-24,26 49,0-24,0-25,-1 25,1-26,0 26,24 0,-24-26,0 26,-1 0,-24-26,0 1,-25 0,25-25,0 25,-25-25,0 25,25-1,-25-24,0 25,24 0,1 0,0 0,-25-1,0-24,25 25,0-25,0 0,-25 25,25-25,-1 25,-24-25,25 25,-25-25,0 24,25-24,0 0,-25 0,25 0,-25 0</inkml:trace>
</inkml:ink>
</file>

<file path=ppt/ink/ink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2-03-22T14:37:48.567"/>
    </inkml:context>
    <inkml:brush xml:id="br0">
      <inkml:brushProperty name="width" value="0.05292" units="cm"/>
      <inkml:brushProperty name="height" value="0.05292" units="cm"/>
      <inkml:brushProperty name="color" value="#953734"/>
      <inkml:brushProperty name="fitToCurve" value="1"/>
    </inkml:brush>
  </inkml:definitions>
  <inkml:trace contextRef="#ctx0" brushRef="#br0">0 76,'0'0,"0"0,0 50,0-25,0 1,0-1,0-25,0 25,0-25,0 0,25 0,24 0,0 0,1 0,-26 0,50 0,-49 0,-1 0,1 0,-25 0,24 0,-24 0,0 0,0-25,0 25</inkml:trace>
  <inkml:trace contextRef="#ctx0" brushRef="#br0" timeOffset="568">246 0,'0'26,"0"24,0 0,0 1,0-1,0 0,0 1,0-1,0 0,0 1,0-26,0-25,25 0,-25 25,0 0,25-25,-25-25,24 25,1 0</inkml:trace>
  <inkml:trace contextRef="#ctx0" brushRef="#br0" timeOffset="1152">640 76,'0'0,"0"0,0 25,0 0,0 0,0-25,0 26,0-1,0 0,0 0,0 0,0 0,0-25,0 26,0-1,0-25,0 25,25-25,-25 0,24 0,1 0,-25 0,24 0,-24 0,50 0,-50 0,24 0,-24 0,49-25,-49 0,25-1,24 1,-24 0,-25 0,0 25,0-25,0 25,0-25,0-1,0 26,0-25,0 25,0-50,0 50,0 0,-25 0,-24-25,24 0,-24 25,25 0,24 0,-25 0,0 0,25 0,-24 0,24 0,-25 0,1 0,24 0,-25 0,25 0,0 25</inkml:trace>
</inkml:ink>
</file>

<file path=ppt/ink/ink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2-03-22T14:37:45.831"/>
    </inkml:context>
    <inkml:brush xml:id="br0">
      <inkml:brushProperty name="width" value="0.05292" units="cm"/>
      <inkml:brushProperty name="height" value="0.05292" units="cm"/>
      <inkml:brushProperty name="color" value="#953734"/>
      <inkml:brushProperty name="fitToCurve" value="1"/>
    </inkml:brush>
  </inkml:definitions>
  <inkml:trace contextRef="#ctx0" brushRef="#br0">0 0,'0'0,"0"0,25 0,-1 24,-24 1,0 0,0-25,24 50,1-1,-25 26,0-26,24 26,1-1,-25 0,24-24,-24 0,0-26,0 1,0 0,0 0,0-25,0 25,0-25</inkml:trace>
</inkml:ink>
</file>

<file path=ppt/ink/ink4.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2-03-22T14:37:34.040"/>
    </inkml:context>
    <inkml:brush xml:id="br0">
      <inkml:brushProperty name="width" value="0.05292" units="cm"/>
      <inkml:brushProperty name="height" value="0.05292" units="cm"/>
      <inkml:brushProperty name="color" value="#953734"/>
      <inkml:brushProperty name="fitToCurve" value="1"/>
    </inkml:brush>
  </inkml:definitions>
  <inkml:trace contextRef="#ctx0" brushRef="#br0">0 4065,'0'0,"0"-24,25-1,0 25,25-25,-1-24,1 49,24-25,-24 25,99-25,-50 0,-25 0,50 1,25-1,-25 25,25-50,0 25,-25 25,25-49,-1-1,26 26,-25 24,0-25,-50-25,50 1,0-1,-1-24,-24 49,25-49,25 49,-25-25,-25 25,99-49,-49 49,24-24,-49-1,74 0,-124 26,50-1,0-25,0 1,-25-26,-25 26,50-26,49 1,1 0,24-50,-49 99,-1-25,-24-24,-25 25,25-1,-50 25,25 0,-49-24,73-1,26-24,-25 49,0-49,24 24,-24 25,0-24,-50 24,25 0,25-24,-99-1,99 25,-75-24,50-26,0 1,-25 49,25-24,0-1,-24 25,24 1,-50-1,0 0,50-25,-74-24,49 49,0-49,25 24,0 1,-24-1,-1 25,-49 1,24-26,-24 25,24 0,-49 1,24-26,1 1,0 49,-1 0,26-25,-1 25,-24 0,-26-25,26 0,0 25,-26-25,26 25,0-24,-25 24,24-25,-24 25,0 0,24 0,1-25,-25 25,24 0,26-25,-26 25,26 0,-1 0,1 0,-1-25,0 25,1 0,24 0,-24 0,-1 0,-24 0,49 0,-50 0,26 0,-1 0,1-24,-1 24,25 0,0 0,1 0,-51 0,26 0,-51-25,51 25,-25 0,-26-25,51 25,-50 0,24-25,-24 25,25 0,-50 0,24 0,-24-25,0 25</inkml:trace>
</inkml:ink>
</file>

<file path=ppt/ink/ink5.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2-03-22T14:37:36.816"/>
    </inkml:context>
    <inkml:brush xml:id="br0">
      <inkml:brushProperty name="width" value="0.05292" units="cm"/>
      <inkml:brushProperty name="height" value="0.05292" units="cm"/>
      <inkml:brushProperty name="color" value="#953734"/>
      <inkml:brushProperty name="fitToCurve" value="1"/>
    </inkml:brush>
  </inkml:definitions>
  <inkml:trace contextRef="#ctx0" brushRef="#br0">0 4343,'0'0,"25"-25,-1 0,1-24,25 24,-50 0,49-24,-24-1,0 26,25-51,-1 51,1-51,24 1,1 49,-1-24,0-50,1 0,24 25,0 0,-24-25,24 25,25 24,-25-24,-25 25,1-26,-1 26,1 24,49-49,-75 74,50-74,25 24,-49 26,74-26,-25 1,-25-1,25 25,25 1,-75-1,0 25,26-25,24 1,-25 24,0-25,25 25,0-25,25 0,-1 1,-24 24,-24 0,-26 0,25-50,-24 50,-1 0,25 0,-24-49,24-1,-50 50,26-49,24-1,-49 26,24-1,-24-25,-1 1,-24 24,25-49,-1 25,26-1,-51 1,26 24,-50-49,50 49,-50 0,24-24,-24 49,50-50,-50 1,0 49,0-25,0 0,0 1,25 24,-25-25,0 0,0 25,0-25,0 25,25 0,-25 0,0 0,0 0,24 25,-24 0,0 0,25-1,-25-24,25 0,0 0,0 25,-1-25,26 0,-25 25,0 0,49-25,0 24,1-24,-26 0,1 0,24 0,26 0,24 0,-25 0,-25 0,1 0,-1 0,25 0,-49 0,24-24,-49 24,0-25,49 25,-24-25,-25 0,49 25,-24-24,-1 24,-24 0,25-25,-26 0,26 25,0 0,-1 0,26-25,-26 25,26 0,-26 0,1-24,-1 24,-24 0,50-25,-1 0,0 25,1 0,49-49,-50-1,1 26,73-51,1 51,-50-26,100-24,-100 25,124-1,-74 1,-25-1,50-49,-125 50,50-1,1 26,-26-1,0-25,1 50,-1 0,50-24,-49-26,24 26,-25-1,1 25,-1-25,25 0,-24 25,49-24,-75-1,50 0,1 25,24 0,-50 0,-24 0,24-25,0 25,1 0,-1 0,1-24,-26 24,26 0,-1 0,-24 0,24 0,0 0,1 0,-1 0,0 0,26 0,-1 0,-50 0,1 0,24 0,26 0,-51 0,75 49,-25-49,25 50,-49-26,-26 26,26-50,-50 25,24-1,1 1,-50-25,0 25,25-25,-25 0,24 49,-24-49,25 25,-25 0,25-1,-25 1,25 0,0-25,-25 25,24-25,1 0,-25 24,0 1,0-25,25 0,-25 25,0-25,0 24,0-24</inkml:trace>
</inkml:ink>
</file>

<file path=ppt/ink/ink6.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2-03-22T14:37:51.367"/>
    </inkml:context>
    <inkml:brush xml:id="br0">
      <inkml:brushProperty name="width" value="0.05292" units="cm"/>
      <inkml:brushProperty name="height" value="0.05292" units="cm"/>
      <inkml:brushProperty name="color" value="#953734"/>
      <inkml:brushProperty name="fitToCurve" value="1"/>
    </inkml:brush>
  </inkml:definitions>
  <inkml:trace contextRef="#ctx0" brushRef="#br0">0 198,'0'0,"24"0,-24-49,0 49,25-25,-25 25,25-25,0 1,-25 24,24-25,1 25,0 0,-25-25,25 0,-25 25,24 0,1 0,-25 0,25 0,-25 0,24 0,-24 0,25 0,0 0,-25 0,0 0,0 25,0-25,0 25,0-25,0 25,0-25,0 0,0 49,0-49,0 25,0-25,0 24,0 1,0 0,-25-25,25 0,-25 49,-24-49,24 0,-24 25,24 0,0-25,-24 24,49-24,-25 0,25 25,0-25,0 25,0-25,0 24,0 1,0-25,0 25,0 0,0-1,0 1,0 0,0 24,25-24,-25 24,0-24,0 0,25-25,-25 24,0-24</inkml:trace>
</inkml:ink>
</file>

<file path=ppt/ink/ink7.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2-03-22T14:37:52.911"/>
    </inkml:context>
    <inkml:brush xml:id="br0">
      <inkml:brushProperty name="width" value="0.05292" units="cm"/>
      <inkml:brushProperty name="height" value="0.05292" units="cm"/>
      <inkml:brushProperty name="color" value="#953734"/>
      <inkml:brushProperty name="fitToCurve" value="1"/>
    </inkml:brush>
  </inkml:definitions>
  <inkml:trace contextRef="#ctx0" brushRef="#br0">148 76,'0'0,"0"0,0 0,-25 0,1 0,24 0,0 25,0-25,0 50,0-50,0 24,0 1,24-25,-24 25,25-25,-25 0,24 0,0 0,-24-25,25 0,-25 1,0-1,0 25,0-50,0 50,-25-25,1 1,0-1,-1 25,1 0,24 0,-24 0,-1 0,1 25,-1-1,25 1,0-25,0 25,0-25,0 50,0-50,0 24,25-24,-25 0,24 0,-24 0,0 0,25 0,-25 0,0-24,0-1,0 25,0 0,0 0,0 0,0 0,24 0,0 0,-24 0,25 0,-25 0,24 0,0 0,-24 0,25 0,-25 0,0 0,0-25,0 25,-25 0,1 0,0 0,24 0,-49 0,25 0,-1 25,25 0,-24-1,24-24,0 25,0-25,0 25,73 0,-73-25,24 0,-24 0,25 0,-25-25,0 25,0-25,0 25,0-25,0 25,0 0,-25 0,25 0,0-24,0-1,0 25,0-25,0 25,0-25,0 25,0-25,-24 25,24-24,-24 24,24 0,-25 0,25 0,0 24,0 1,0 0,0-25,0 25,0 0,25-25,-1 0,0 0,1 0,23 0,-23 0,-1 0,-24 0,24-25,-24 0,0 0,0 25,0-25,0 25,0 0,0 0,-24 0,-25 0,25 0,24 0,-24 0,24 25,-25-25,25 0,0 25,-24-25</inkml:trace>
</inkml:ink>
</file>

<file path=ppt/ink/ink8.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2-03-22T14:37:41.983"/>
    </inkml:context>
    <inkml:brush xml:id="br0">
      <inkml:brushProperty name="width" value="0.05292" units="cm"/>
      <inkml:brushProperty name="height" value="0.05292" units="cm"/>
      <inkml:brushProperty name="color" value="#953734"/>
      <inkml:brushProperty name="fitToCurve" value="1"/>
    </inkml:brush>
  </inkml:definitions>
  <inkml:trace contextRef="#ctx0" brushRef="#br0">0 99,'0'25,"0"-25,0 50,0 0,0 24,0 26,0-26,0-49,0 50,0-50,0 0,0 0,0-1,0 1,0-25</inkml:trace>
  <inkml:trace contextRef="#ctx0" brushRef="#br0" timeOffset="576">422 0,'0'0,"0"0,0 0,0 25,0-1,0 1,0 0,0 25,0-25,-25 0,25 24,0-24,0 25,0-25,0 50,0-51,0 1,0 25,0-50,0 25,0-25,0 25,25-25,-25 0,50 0,-50 0,25 0,-1 0,1 0,0 0,0-25,49-25,-49 25,25-24,-25 24,-1-25,-24 25,0-25,0 25,0-24,0 24,0 0,-24 0,24 0,-25 0,25 25,-25 0,0-25,-24 25,24 0,0 0,-25 0,1 0,24 0,0 0,25 0,-25 0,25 0,-25 0,1 0,24 0,-25 25,25-25</inkml:trace>
  <inkml:trace contextRef="#ctx0" brushRef="#br0" timeOffset="1704">1266 49,'-25'0,"25"0,-25 0,25 0,-25 0,1 0,24 25,0-25,-25 25,25 0,0 0,-25 0,25 25,0-50,-25 24,0-24,25 50,0-50,0 50,0-50,0 25,0 0,0 0,0-1,0 1,0 0,0 0,0 0,50 25,0-25,-26-25,26 25,-25-1,25-24,-1 0,26 0,-26 0,26 0,24 0,-25 0,1-24,-25-1,-50-50,74 50,-74-25,0 50,0-49,0 24,25-50,-25 25,0 50,0-49,0 49,-25-50,0 0,-49 25,49 0,0 0,-25 25,26 0,-1 0,0 0,0 0,-24 0,-1 0,25 0,0 0,25 0,-25 0,1 0,-1 0,25 0,-25 0,25 0,-25 0,0 0,25 0</inkml:trace>
</inkml:ink>
</file>

<file path=ppt/ink/ink9.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2-03-22T14:37:45.831"/>
    </inkml:context>
    <inkml:brush xml:id="br0">
      <inkml:brushProperty name="width" value="0.05292" units="cm"/>
      <inkml:brushProperty name="height" value="0.05292" units="cm"/>
      <inkml:brushProperty name="color" value="#953734"/>
      <inkml:brushProperty name="fitToCurve" value="1"/>
    </inkml:brush>
  </inkml:definitions>
  <inkml:trace contextRef="#ctx0" brushRef="#br0">0 0,'0'0,"0"0,25 0,-1 24,-24 1,0 0,0-25,24 50,1-1,-25 26,0-26,24 26,1-1,-25 0,24-24,-24 0,0-26,0 1,0 0,0 0,0-25,0 25,0-25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73FAF4-A642-4B3D-9748-6F7D5EA7287F}" type="datetimeFigureOut">
              <a:rPr lang="en-US" smtClean="0"/>
              <a:pPr/>
              <a:t>5/19/2014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66032A-7857-40DB-AFD7-3F19FA4647ED}" type="slidenum">
              <a:rPr lang="en-US" smtClean="0"/>
              <a:pPr/>
              <a:t>‹#›</a:t>
            </a:fld>
            <a:endParaRPr lang="en-US"/>
          </a:p>
        </p:txBody>
      </p:sp>
    </p:spTree>
    <p:extLst>
      <p:ext uri="{BB962C8B-B14F-4D97-AF65-F5344CB8AC3E}">
        <p14:creationId xmlns:p14="http://schemas.microsoft.com/office/powerpoint/2010/main" xmlns="" val="2975220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a:t>
            </a:r>
            <a:r>
              <a:rPr lang="en-US" baseline="0" dirty="0" smtClean="0"/>
              <a:t> was going to be doing this with a Math Professor, but that was when she thought she would be teaching Math in the fall and before she got an invite to Colorado.   I collaborated with her on re-designing our lowest level Math course to be conceptual instead of procedural, and infusing it with technology.   I am an “academic development specialist,” giving academic support to students in pre-college level courses.   My Bachelor’s in Wildlife Biology gives me a strong Math/Science </a:t>
            </a:r>
            <a:r>
              <a:rPr lang="en-US" baseline="0" dirty="0" err="1" smtClean="0"/>
              <a:t>backgrouind</a:t>
            </a:r>
            <a:r>
              <a:rPr lang="en-US" baseline="0" dirty="0" smtClean="0"/>
              <a:t>, and my Master’s in Learning Disabilities has led to me specializing in helping people understand math, even if it is a struggle.   I taught for five years at a college preparatory school for students with learning disabilities where absolutely every learning experience was carefully crafted to be multisensory, multimodal, and if it didn’t work we’d find a different angle.   I left that school to study instructional technology because even in 1997 I was frustrated at the way that educational technology seemed to be trying to stuff a textbook onto a computer screen.  I “went pro” to be back with students, but I’ve continued to explore how computers can make learning more multimodal and accessible, as you’ll see from some of the examples today. </a:t>
            </a:r>
          </a:p>
        </p:txBody>
      </p:sp>
      <p:sp>
        <p:nvSpPr>
          <p:cNvPr id="4" name="Slide Number Placeholder 3"/>
          <p:cNvSpPr>
            <a:spLocks noGrp="1"/>
          </p:cNvSpPr>
          <p:nvPr>
            <p:ph type="sldNum" sz="quarter" idx="10"/>
          </p:nvPr>
        </p:nvSpPr>
        <p:spPr/>
        <p:txBody>
          <a:bodyPr/>
          <a:lstStyle/>
          <a:p>
            <a:fld id="{DF66032A-7857-40DB-AFD7-3F19FA4647ED}"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6F9B8CD-342D-4579-98EC-A8FD6B7370E1}" type="datetimeFigureOut">
              <a:rPr lang="en-US" smtClean="0"/>
              <a:pPr/>
              <a:t>5/19/2014</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kumimoji="0"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F9B8CD-342D-4579-98EC-A8FD6B7370E1}"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F9B8CD-342D-4579-98EC-A8FD6B7370E1}"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5/19/2014</a:t>
            </a:fld>
            <a:endParaRPr lang="en-US"/>
          </a:p>
        </p:txBody>
      </p:sp>
      <p:sp>
        <p:nvSpPr>
          <p:cNvPr id="9" name="Slide Number Placeholder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10" name="Footer Placeholder 9"/>
          <p:cNvSpPr>
            <a:spLocks noGrp="1"/>
          </p:cNvSpPr>
          <p:nvPr>
            <p:ph type="ftr" sz="quarter" idx="16"/>
          </p:nvPr>
        </p:nvSpPr>
        <p:spPr/>
        <p:txBody>
          <a:bodyPr rtlCol="0"/>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6F9B8CD-342D-4579-98EC-A8FD6B7370E1}" type="datetimeFigureOut">
              <a:rPr lang="en-US" smtClean="0"/>
              <a:pPr/>
              <a:t>5/19/2014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BBB5E19-F10A-4C2F-BF6F-11C513378A2E}"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6F9B8CD-342D-4579-98EC-A8FD6B7370E1}" type="datetimeFigureOut">
              <a:rPr lang="en-US" smtClean="0"/>
              <a:pPr/>
              <a:t>5/19/2014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6F9B8CD-342D-4579-98EC-A8FD6B7370E1}" type="datetimeFigureOut">
              <a:rPr lang="en-US" smtClean="0"/>
              <a:pPr/>
              <a:t>5/19/2014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5/19/2014</a:t>
            </a:fld>
            <a:endParaRPr lang="en-US"/>
          </a:p>
        </p:txBody>
      </p:sp>
      <p:sp>
        <p:nvSpPr>
          <p:cNvPr id="7" name="Slide Number Placeholder 6"/>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8" name="Footer Placeholder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9B8CD-342D-4579-98EC-A8FD6B7370E1}" type="datetimeFigureOut">
              <a:rPr lang="en-US" smtClean="0"/>
              <a:pPr/>
              <a:t>5/19/2014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5/19/2014</a:t>
            </a:fld>
            <a:endParaRPr lang="en-US" dirty="0"/>
          </a:p>
        </p:txBody>
      </p:sp>
      <p:sp>
        <p:nvSpPr>
          <p:cNvPr id="22" name="Slide Number Placeholder 21"/>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3" name="Footer Placeholder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5/19/2014</a:t>
            </a:fld>
            <a:endParaRPr lang="en-US"/>
          </a:p>
        </p:txBody>
      </p:sp>
      <p:sp>
        <p:nvSpPr>
          <p:cNvPr id="18" name="Slide Number Placeholder 17"/>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1" name="Footer Placeholder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5/19/2014</a:t>
            </a:fld>
            <a:endParaRPr lang="en-US"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alumni.stanford.edu/get/page/magazine/article/?article_id=32124"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resourceroom.net/mec/index.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customXml" Target="../ink/ink2.xml"/><Relationship Id="rId13" Type="http://schemas.openxmlformats.org/officeDocument/2006/relationships/image" Target="../media/image9.emf"/><Relationship Id="rId18" Type="http://schemas.openxmlformats.org/officeDocument/2006/relationships/customXml" Target="../ink/ink7.xml"/><Relationship Id="rId7" Type="http://schemas.openxmlformats.org/officeDocument/2006/relationships/image" Target="../media/image6.emf"/><Relationship Id="rId12" Type="http://schemas.openxmlformats.org/officeDocument/2006/relationships/customXml" Target="../ink/ink4.xml"/><Relationship Id="rId17" Type="http://schemas.openxmlformats.org/officeDocument/2006/relationships/image" Target="../media/image11.emf"/><Relationship Id="rId2" Type="http://schemas.openxmlformats.org/officeDocument/2006/relationships/slideLayout" Target="../slideLayouts/slideLayout2.xml"/><Relationship Id="rId16" Type="http://schemas.openxmlformats.org/officeDocument/2006/relationships/customXml" Target="../ink/ink6.xml"/><Relationship Id="rId1" Type="http://schemas.openxmlformats.org/officeDocument/2006/relationships/tags" Target="../tags/tag1.xml"/><Relationship Id="rId6" Type="http://schemas.openxmlformats.org/officeDocument/2006/relationships/customXml" Target="../ink/ink1.xml"/><Relationship Id="rId11" Type="http://schemas.openxmlformats.org/officeDocument/2006/relationships/image" Target="../media/image8.emf"/><Relationship Id="rId15" Type="http://schemas.openxmlformats.org/officeDocument/2006/relationships/image" Target="../media/image10.emf"/><Relationship Id="rId10" Type="http://schemas.openxmlformats.org/officeDocument/2006/relationships/customXml" Target="../ink/ink3.xml"/><Relationship Id="rId19" Type="http://schemas.openxmlformats.org/officeDocument/2006/relationships/image" Target="../media/image12.emf"/><Relationship Id="rId9" Type="http://schemas.openxmlformats.org/officeDocument/2006/relationships/image" Target="../media/image7.emf"/><Relationship Id="rId14" Type="http://schemas.openxmlformats.org/officeDocument/2006/relationships/customXml" Target="../ink/ink5.xml"/></Relationships>
</file>

<file path=ppt/slides/_rels/slide2.xml.rels><?xml version="1.0" encoding="UTF-8" standalone="yes"?>
<Relationships xmlns="http://schemas.openxmlformats.org/package/2006/relationships"><Relationship Id="rId2" Type="http://schemas.openxmlformats.org/officeDocument/2006/relationships/hyperlink" Target="http://www.carnegiefoundation.org/carnegie-perspectives/what-were-learning/what-community-college-developmental-mathematics-students-understand-about-math"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6.emf"/><Relationship Id="rId13" Type="http://schemas.openxmlformats.org/officeDocument/2006/relationships/customXml" Target="../ink/ink11.xml"/><Relationship Id="rId18" Type="http://schemas.openxmlformats.org/officeDocument/2006/relationships/image" Target="../media/image12.emf"/><Relationship Id="rId3" Type="http://schemas.openxmlformats.org/officeDocument/2006/relationships/audio" Target="../media/audio1.wav"/><Relationship Id="rId7" Type="http://schemas.openxmlformats.org/officeDocument/2006/relationships/customXml" Target="../ink/ink8.xml"/><Relationship Id="rId12" Type="http://schemas.openxmlformats.org/officeDocument/2006/relationships/image" Target="../media/image13.emf"/><Relationship Id="rId17" Type="http://schemas.openxmlformats.org/officeDocument/2006/relationships/customXml" Target="../ink/ink13.xml"/><Relationship Id="rId2" Type="http://schemas.openxmlformats.org/officeDocument/2006/relationships/slideLayout" Target="../slideLayouts/slideLayout2.xml"/><Relationship Id="rId16" Type="http://schemas.openxmlformats.org/officeDocument/2006/relationships/image" Target="../media/image11.emf"/><Relationship Id="rId20" Type="http://schemas.openxmlformats.org/officeDocument/2006/relationships/image" Target="../media/image14.emf"/><Relationship Id="rId1" Type="http://schemas.openxmlformats.org/officeDocument/2006/relationships/tags" Target="../tags/tag2.xml"/><Relationship Id="rId11" Type="http://schemas.openxmlformats.org/officeDocument/2006/relationships/customXml" Target="../ink/ink10.xml"/><Relationship Id="rId15" Type="http://schemas.openxmlformats.org/officeDocument/2006/relationships/customXml" Target="../ink/ink12.xml"/><Relationship Id="rId10" Type="http://schemas.openxmlformats.org/officeDocument/2006/relationships/image" Target="../media/image8.emf"/><Relationship Id="rId19" Type="http://schemas.openxmlformats.org/officeDocument/2006/relationships/customXml" Target="../ink/ink14.xml"/><Relationship Id="rId9" Type="http://schemas.openxmlformats.org/officeDocument/2006/relationships/customXml" Target="../ink/ink9.xml"/><Relationship Id="rId14" Type="http://schemas.openxmlformats.org/officeDocument/2006/relationships/image" Target="../media/image10.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learner.org/resources/series26.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Math  -- Concepts and calculations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Perhaps… </a:t>
            </a:r>
            <a:endParaRPr lang="en-US" dirty="0"/>
          </a:p>
        </p:txBody>
      </p:sp>
      <p:sp>
        <p:nvSpPr>
          <p:cNvPr id="3" name="Content Placeholder 2"/>
          <p:cNvSpPr>
            <a:spLocks noGrp="1"/>
          </p:cNvSpPr>
          <p:nvPr>
            <p:ph sz="quarter" idx="1"/>
          </p:nvPr>
        </p:nvSpPr>
        <p:spPr/>
        <p:txBody>
          <a:bodyPr>
            <a:normAutofit fontScale="92500"/>
          </a:bodyPr>
          <a:lstStyle/>
          <a:p>
            <a:pPr>
              <a:buNone/>
            </a:pPr>
            <a:r>
              <a:rPr lang="en-US" sz="3200" dirty="0" smtClean="0"/>
              <a:t>“…these students who have failed to learn mathematics in a deep and lasting way up to this point might be able to do so if we can convince them, first, that mathematics makes sense, and then provide them with the tools and opportunities to think and reason.”</a:t>
            </a:r>
          </a:p>
          <a:p>
            <a:pPr>
              <a:buNone/>
            </a:pPr>
            <a:r>
              <a:rPr lang="en-US" sz="3200" dirty="0" smtClean="0"/>
              <a:t>(From </a:t>
            </a:r>
            <a:r>
              <a:rPr lang="en-US" sz="3200" i="1" dirty="0" smtClean="0"/>
              <a:t>What Community College Developmental Mathematics  Students Understand about Mathematics</a:t>
            </a:r>
            <a:r>
              <a:rPr lang="en-US" sz="3200" dirty="0" smtClean="0"/>
              <a:t>…) </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“big ideas”</a:t>
            </a:r>
            <a:endParaRPr lang="en-US" dirty="0"/>
          </a:p>
        </p:txBody>
      </p:sp>
      <p:sp>
        <p:nvSpPr>
          <p:cNvPr id="3" name="Content Placeholder 2"/>
          <p:cNvSpPr>
            <a:spLocks noGrp="1"/>
          </p:cNvSpPr>
          <p:nvPr>
            <p:ph sz="quarter" idx="1"/>
          </p:nvPr>
        </p:nvSpPr>
        <p:spPr/>
        <p:txBody>
          <a:bodyPr>
            <a:normAutofit fontScale="92500"/>
          </a:bodyPr>
          <a:lstStyle/>
          <a:p>
            <a:endParaRPr lang="en-US" dirty="0" smtClean="0"/>
          </a:p>
          <a:p>
            <a:r>
              <a:rPr lang="en-US" dirty="0" smtClean="0"/>
              <a:t>Address misconceptions. Teach the concepts – and keep teaching them, and keep referring to them.   </a:t>
            </a:r>
          </a:p>
          <a:p>
            <a:pPr lvl="1"/>
            <a:r>
              <a:rPr lang="en-US" dirty="0" smtClean="0"/>
              <a:t>Adding and subtracting need to be “like terms” to make sense.   </a:t>
            </a:r>
          </a:p>
          <a:p>
            <a:pPr lvl="1"/>
            <a:r>
              <a:rPr lang="en-US" dirty="0" smtClean="0"/>
              <a:t>Multiplying and division are “more powerful” and take us to higher dimensions such as squares and cubes. </a:t>
            </a:r>
          </a:p>
          <a:p>
            <a:r>
              <a:rPr lang="en-US" dirty="0" smtClean="0"/>
              <a:t>Teach “big ideas” that can be re-used.   “Wholes and parts” is one of my favorites.  “Things have to balance” is another. </a:t>
            </a:r>
          </a:p>
          <a:p>
            <a:r>
              <a:rPr lang="en-US" dirty="0" smtClean="0"/>
              <a:t>Watch out for “tricks”  </a:t>
            </a:r>
          </a:p>
          <a:p>
            <a:pPr lvl="1"/>
            <a:r>
              <a:rPr lang="en-US" dirty="0" smtClean="0"/>
              <a:t>Don’t throw out  symbol imagery or motor memory – </a:t>
            </a:r>
          </a:p>
          <a:p>
            <a:pPr lvl="1"/>
            <a:r>
              <a:rPr lang="en-US" dirty="0" smtClean="0"/>
              <a:t>Connect them with meaning.  </a:t>
            </a:r>
            <a:endParaRPr lang="en-US" dirty="0"/>
          </a:p>
          <a:p>
            <a:endParaRPr lang="en-US" dirty="0"/>
          </a:p>
          <a:p>
            <a:endParaRPr lang="en-US" dirty="0" smtClean="0"/>
          </a:p>
        </p:txBody>
      </p:sp>
    </p:spTree>
    <p:extLst>
      <p:ext uri="{BB962C8B-B14F-4D97-AF65-F5344CB8AC3E}">
        <p14:creationId xmlns:p14="http://schemas.microsoft.com/office/powerpoint/2010/main" xmlns="" val="3936775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Part/Whole”</a:t>
            </a:r>
            <a:endParaRPr lang="en-US" dirty="0"/>
          </a:p>
        </p:txBody>
      </p:sp>
      <p:sp>
        <p:nvSpPr>
          <p:cNvPr id="3" name="Content Placeholder 2"/>
          <p:cNvSpPr>
            <a:spLocks noGrp="1"/>
          </p:cNvSpPr>
          <p:nvPr>
            <p:ph sz="quarter" idx="1"/>
          </p:nvPr>
        </p:nvSpPr>
        <p:spPr/>
        <p:txBody>
          <a:bodyPr/>
          <a:lstStyle/>
          <a:p>
            <a:r>
              <a:rPr lang="en-US" dirty="0" smtClean="0"/>
              <a:t>Many students struggle with solving equations, and this can be built from a basic – but often missing – concept called “parts and wholes.” </a:t>
            </a:r>
            <a:br>
              <a:rPr lang="en-US" dirty="0" smtClean="0"/>
            </a:br>
            <a:r>
              <a:rPr lang="en-US" dirty="0" smtClean="0"/>
              <a:t/>
            </a:r>
            <a:br>
              <a:rPr lang="en-US" dirty="0" smtClean="0"/>
            </a:br>
            <a:r>
              <a:rPr lang="en-US" dirty="0" smtClean="0"/>
              <a:t/>
            </a:r>
            <a:br>
              <a:rPr lang="en-US" dirty="0" smtClean="0"/>
            </a:br>
            <a:r>
              <a:rPr lang="en-US" dirty="0" smtClean="0"/>
              <a:t>“6 + 3 = 9,”</a:t>
            </a:r>
            <a:br>
              <a:rPr lang="en-US" dirty="0" smtClean="0"/>
            </a:br>
            <a:r>
              <a:rPr lang="en-US" dirty="0" smtClean="0"/>
              <a:t/>
            </a:r>
            <a:br>
              <a:rPr lang="en-US" dirty="0" smtClean="0"/>
            </a:br>
            <a:r>
              <a:rPr lang="en-US" dirty="0" smtClean="0"/>
              <a:t> the student should understand  that the 6 + 3 and the 9 exist at the same time; </a:t>
            </a:r>
          </a:p>
          <a:p>
            <a:endParaRPr lang="en-US" dirty="0"/>
          </a:p>
          <a:p>
            <a:r>
              <a:rPr lang="en-US" dirty="0" smtClean="0"/>
              <a:t>They’re the same idea, expressed differently.</a:t>
            </a:r>
          </a:p>
          <a:p>
            <a:endParaRPr lang="en-US" dirty="0" smtClean="0"/>
          </a:p>
        </p:txBody>
      </p:sp>
    </p:spTree>
    <p:extLst>
      <p:ext uri="{BB962C8B-B14F-4D97-AF65-F5344CB8AC3E}">
        <p14:creationId xmlns:p14="http://schemas.microsoft.com/office/powerpoint/2010/main" xmlns="" val="1361388298"/>
      </p:ext>
    </p:extLst>
  </p:cSld>
  <p:clrMapOvr>
    <a:masterClrMapping/>
  </p:clrMapOvr>
  <p:transition advTm="273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457200" y="1752600"/>
            <a:ext cx="304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914400" y="1752600"/>
            <a:ext cx="304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1375787" y="1752600"/>
            <a:ext cx="304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457200" y="2239962"/>
            <a:ext cx="304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914400" y="2205630"/>
            <a:ext cx="304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1375787" y="2225727"/>
            <a:ext cx="304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04800" y="762000"/>
            <a:ext cx="2057400" cy="369332"/>
          </a:xfrm>
          <a:prstGeom prst="rect">
            <a:avLst/>
          </a:prstGeom>
          <a:noFill/>
        </p:spPr>
        <p:txBody>
          <a:bodyPr wrap="square" rtlCol="0">
            <a:spAutoFit/>
          </a:bodyPr>
          <a:lstStyle/>
          <a:p>
            <a:r>
              <a:rPr lang="en-US" dirty="0" smtClean="0"/>
              <a:t>SIX… </a:t>
            </a:r>
            <a:endParaRPr lang="en-US" dirty="0"/>
          </a:p>
        </p:txBody>
      </p:sp>
      <p:sp>
        <p:nvSpPr>
          <p:cNvPr id="17" name="TextBox 16"/>
          <p:cNvSpPr txBox="1"/>
          <p:nvPr/>
        </p:nvSpPr>
        <p:spPr>
          <a:xfrm>
            <a:off x="2895600" y="946666"/>
            <a:ext cx="1524000" cy="369332"/>
          </a:xfrm>
          <a:prstGeom prst="rect">
            <a:avLst/>
          </a:prstGeom>
          <a:noFill/>
        </p:spPr>
        <p:txBody>
          <a:bodyPr wrap="square" rtlCol="0">
            <a:spAutoFit/>
          </a:bodyPr>
          <a:lstStyle/>
          <a:p>
            <a:r>
              <a:rPr lang="en-US" dirty="0" smtClean="0"/>
              <a:t>Plus</a:t>
            </a:r>
            <a:endParaRPr lang="en-US" dirty="0"/>
          </a:p>
        </p:txBody>
      </p:sp>
      <p:sp>
        <p:nvSpPr>
          <p:cNvPr id="18" name="TextBox 17"/>
          <p:cNvSpPr txBox="1"/>
          <p:nvPr/>
        </p:nvSpPr>
        <p:spPr>
          <a:xfrm>
            <a:off x="2895600" y="1752600"/>
            <a:ext cx="1219200" cy="646331"/>
          </a:xfrm>
          <a:prstGeom prst="rect">
            <a:avLst/>
          </a:prstGeom>
          <a:noFill/>
        </p:spPr>
        <p:txBody>
          <a:bodyPr wrap="square" rtlCol="0">
            <a:spAutoFit/>
          </a:bodyPr>
          <a:lstStyle/>
          <a:p>
            <a:r>
              <a:rPr lang="en-US" sz="3600" dirty="0" smtClean="0">
                <a:solidFill>
                  <a:schemeClr val="accent2">
                    <a:lumMod val="50000"/>
                  </a:schemeClr>
                </a:solidFill>
              </a:rPr>
              <a:t>+</a:t>
            </a:r>
            <a:endParaRPr lang="en-US" sz="3600" dirty="0">
              <a:solidFill>
                <a:schemeClr val="accent2">
                  <a:lumMod val="50000"/>
                </a:schemeClr>
              </a:solidFill>
            </a:endParaRPr>
          </a:p>
        </p:txBody>
      </p:sp>
      <p:sp>
        <p:nvSpPr>
          <p:cNvPr id="19" name="Rounded Rectangle 18"/>
          <p:cNvSpPr/>
          <p:nvPr/>
        </p:nvSpPr>
        <p:spPr>
          <a:xfrm>
            <a:off x="4720213" y="1931830"/>
            <a:ext cx="304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5177413" y="1897498"/>
            <a:ext cx="304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5638800" y="1917595"/>
            <a:ext cx="304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770455" y="946666"/>
            <a:ext cx="2057400" cy="369332"/>
          </a:xfrm>
          <a:prstGeom prst="rect">
            <a:avLst/>
          </a:prstGeom>
          <a:noFill/>
        </p:spPr>
        <p:txBody>
          <a:bodyPr wrap="square" rtlCol="0">
            <a:spAutoFit/>
          </a:bodyPr>
          <a:lstStyle/>
          <a:p>
            <a:r>
              <a:rPr lang="en-US" dirty="0" smtClean="0"/>
              <a:t>THREE… </a:t>
            </a:r>
            <a:endParaRPr lang="en-US" dirty="0"/>
          </a:p>
        </p:txBody>
      </p:sp>
      <p:sp>
        <p:nvSpPr>
          <p:cNvPr id="23" name="Rounded Rectangle 22"/>
          <p:cNvSpPr/>
          <p:nvPr/>
        </p:nvSpPr>
        <p:spPr>
          <a:xfrm>
            <a:off x="3200400" y="3886200"/>
            <a:ext cx="304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3200400" y="4343400"/>
            <a:ext cx="304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3810000" y="4343400"/>
            <a:ext cx="304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3810000" y="3886200"/>
            <a:ext cx="304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4400340" y="3886200"/>
            <a:ext cx="304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4420437" y="4343400"/>
            <a:ext cx="304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3239337" y="4800600"/>
            <a:ext cx="304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3786972" y="4800600"/>
            <a:ext cx="304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4420437" y="4765431"/>
            <a:ext cx="304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519243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anim calcmode="lin" valueType="num">
                                      <p:cBhvr>
                                        <p:cTn id="24" dur="1000" fill="hold"/>
                                        <p:tgtEl>
                                          <p:spTgt spid="17"/>
                                        </p:tgtEl>
                                        <p:attrNameLst>
                                          <p:attrName>ppt_x</p:attrName>
                                        </p:attrNameLst>
                                      </p:cBhvr>
                                      <p:tavLst>
                                        <p:tav tm="0">
                                          <p:val>
                                            <p:strVal val="#ppt_x"/>
                                          </p:val>
                                        </p:tav>
                                        <p:tav tm="100000">
                                          <p:val>
                                            <p:strVal val="#ppt_x"/>
                                          </p:val>
                                        </p:tav>
                                      </p:tavLst>
                                    </p:anim>
                                    <p:anim calcmode="lin" valueType="num">
                                      <p:cBhvr>
                                        <p:cTn id="25" dur="1000" fill="hold"/>
                                        <p:tgtEl>
                                          <p:spTgt spid="17"/>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anim calcmode="lin" valueType="num">
                                      <p:cBhvr>
                                        <p:cTn id="29" dur="1000" fill="hold"/>
                                        <p:tgtEl>
                                          <p:spTgt spid="18"/>
                                        </p:tgtEl>
                                        <p:attrNameLst>
                                          <p:attrName>ppt_x</p:attrName>
                                        </p:attrNameLst>
                                      </p:cBhvr>
                                      <p:tavLst>
                                        <p:tav tm="0">
                                          <p:val>
                                            <p:strVal val="#ppt_x"/>
                                          </p:val>
                                        </p:tav>
                                        <p:tav tm="100000">
                                          <p:val>
                                            <p:strVal val="#ppt_x"/>
                                          </p:val>
                                        </p:tav>
                                      </p:tavLst>
                                    </p:anim>
                                    <p:anim calcmode="lin" valueType="num">
                                      <p:cBhvr>
                                        <p:cTn id="3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9"/>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10"/>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11"/>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12"/>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13"/>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14"/>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16"/>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17"/>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18"/>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19"/>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20"/>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21"/>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22"/>
                                        </p:tgtEl>
                                        <p:attrNameLst>
                                          <p:attrName>style.visibility</p:attrName>
                                        </p:attrNameLst>
                                      </p:cBhvr>
                                      <p:to>
                                        <p:strVal val="hidden"/>
                                      </p:to>
                                    </p:set>
                                  </p:childTnLst>
                                </p:cTn>
                              </p:par>
                              <p:par>
                                <p:cTn id="69" presetID="1" presetClass="entr" presetSubtype="0" fill="hold" grpId="0" nodeType="withEffect">
                                  <p:stCondLst>
                                    <p:cond delay="0"/>
                                  </p:stCondLst>
                                  <p:childTnLst>
                                    <p:set>
                                      <p:cBhvr>
                                        <p:cTn id="70" dur="1" fill="hold">
                                          <p:stCondLst>
                                            <p:cond delay="0"/>
                                          </p:stCondLst>
                                        </p:cTn>
                                        <p:tgtEl>
                                          <p:spTgt spid="2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8"/>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9"/>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6" grpId="0"/>
      <p:bldP spid="16" grpId="1"/>
      <p:bldP spid="17" grpId="0"/>
      <p:bldP spid="17" grpId="1"/>
      <p:bldP spid="18" grpId="0"/>
      <p:bldP spid="18" grpId="1"/>
      <p:bldP spid="19" grpId="0" animBg="1"/>
      <p:bldP spid="19" grpId="1" animBg="1"/>
      <p:bldP spid="20" grpId="0" animBg="1"/>
      <p:bldP spid="20" grpId="1" animBg="1"/>
      <p:bldP spid="21" grpId="0" animBg="1"/>
      <p:bldP spid="21" grpId="1" animBg="1"/>
      <p:bldP spid="22" grpId="0"/>
      <p:bldP spid="22" grpId="1"/>
      <p:bldP spid="23" grpId="0" animBg="1"/>
      <p:bldP spid="24" grpId="0" animBg="1"/>
      <p:bldP spid="25" grpId="0" animBg="1"/>
      <p:bldP spid="26" grpId="0" animBg="1"/>
      <p:bldP spid="27" grpId="0" animBg="1"/>
      <p:bldP spid="28" grpId="0" animBg="1"/>
      <p:bldP spid="29" grpId="0" animBg="1"/>
      <p:bldP spid="30" grpId="0" animBg="1"/>
      <p:bldP spid="3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Untitled.gif"/>
          <p:cNvPicPr>
            <a:picLocks noChangeAspect="1"/>
          </p:cNvPicPr>
          <p:nvPr/>
        </p:nvPicPr>
        <p:blipFill>
          <a:blip r:embed="rId2" cstate="print"/>
          <a:stretch>
            <a:fillRect/>
          </a:stretch>
        </p:blipFill>
        <p:spPr>
          <a:xfrm>
            <a:off x="1176337" y="1338262"/>
            <a:ext cx="6791325" cy="4181475"/>
          </a:xfrm>
          <a:prstGeom prst="rect">
            <a:avLst/>
          </a:prstGeom>
        </p:spPr>
      </p:pic>
    </p:spTree>
    <p:extLst>
      <p:ext uri="{BB962C8B-B14F-4D97-AF65-F5344CB8AC3E}">
        <p14:creationId xmlns:p14="http://schemas.microsoft.com/office/powerpoint/2010/main" xmlns="" val="309194307"/>
      </p:ext>
    </p:extLst>
  </p:cSld>
  <p:clrMapOvr>
    <a:masterClrMapping/>
  </p:clrMapOvr>
  <p:transition advTm="865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6019800"/>
          </a:xfrm>
        </p:spPr>
        <p:txBody>
          <a:bodyPr>
            <a:normAutofit lnSpcReduction="10000"/>
          </a:bodyPr>
          <a:lstStyle/>
          <a:p>
            <a:r>
              <a:rPr lang="en-US" dirty="0" smtClean="0"/>
              <a:t>These are students who don’t really understand subtraction unless it’s “take away.”   If I ask “what do you have to add to 60 to get to 100” I get a mask of confusion.    </a:t>
            </a:r>
          </a:p>
          <a:p>
            <a:r>
              <a:rPr lang="en-US" dirty="0" smtClean="0"/>
              <a:t>If I ask “what do I have to add to 99 to get to 100?” I’m told, confidently, “1.” </a:t>
            </a:r>
          </a:p>
          <a:p>
            <a:r>
              <a:rPr lang="en-US" dirty="0" smtClean="0"/>
              <a:t>“How did you figure that out?” </a:t>
            </a:r>
          </a:p>
          <a:p>
            <a:r>
              <a:rPr lang="en-US" dirty="0" smtClean="0"/>
              <a:t>“I added!” </a:t>
            </a:r>
          </a:p>
          <a:p>
            <a:endParaRPr lang="en-US" dirty="0" smtClean="0"/>
          </a:p>
          <a:p>
            <a:r>
              <a:rPr lang="en-US" dirty="0" smtClean="0"/>
              <a:t>These students aren’t yet seeing 100 as “60 and 40.”  It’s just a number.  60 + 40 is a separate idea. </a:t>
            </a:r>
          </a:p>
          <a:p>
            <a:r>
              <a:rPr lang="en-US" dirty="0" smtClean="0"/>
              <a:t>These students don’t know when to expect an answer to be smaller or larger than the numbers they’re working with.</a:t>
            </a:r>
            <a:endParaRPr lang="en-US" dirty="0"/>
          </a:p>
        </p:txBody>
      </p:sp>
    </p:spTree>
    <p:extLst>
      <p:ext uri="{BB962C8B-B14F-4D97-AF65-F5344CB8AC3E}">
        <p14:creationId xmlns:p14="http://schemas.microsoft.com/office/powerpoint/2010/main" xmlns="" val="3373074231"/>
      </p:ext>
    </p:extLst>
  </p:cSld>
  <p:clrMapOvr>
    <a:masterClrMapping/>
  </p:clrMapOvr>
  <p:transition advTm="3277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These can’t be my college students! </a:t>
            </a:r>
            <a:endParaRPr lang="en-US" dirty="0"/>
          </a:p>
        </p:txBody>
      </p:sp>
      <p:sp>
        <p:nvSpPr>
          <p:cNvPr id="3" name="Content Placeholder 2"/>
          <p:cNvSpPr>
            <a:spLocks noGrp="1"/>
          </p:cNvSpPr>
          <p:nvPr>
            <p:ph sz="quarter" idx="1"/>
          </p:nvPr>
        </p:nvSpPr>
        <p:spPr/>
        <p:txBody>
          <a:bodyPr/>
          <a:lstStyle/>
          <a:p>
            <a:r>
              <a:rPr lang="en-US" dirty="0" smtClean="0"/>
              <a:t>These folks will get subtraction problems right.</a:t>
            </a:r>
          </a:p>
          <a:p>
            <a:endParaRPr lang="en-US" dirty="0" smtClean="0"/>
          </a:p>
          <a:p>
            <a:r>
              <a:rPr lang="en-US" dirty="0" smtClean="0"/>
              <a:t>They may get algebra problems right.</a:t>
            </a:r>
          </a:p>
          <a:p>
            <a:endParaRPr lang="en-US" dirty="0"/>
          </a:p>
          <a:p>
            <a:r>
              <a:rPr lang="en-US" dirty="0" smtClean="0"/>
              <a:t>They “can do everything but the word problems.”  </a:t>
            </a:r>
          </a:p>
          <a:p>
            <a:endParaRPr lang="en-US" dirty="0"/>
          </a:p>
          <a:p>
            <a:pPr>
              <a:buNone/>
            </a:pPr>
            <a:r>
              <a:rPr lang="en-US" dirty="0" smtClean="0"/>
              <a:t>  </a:t>
            </a:r>
            <a:endParaRPr lang="en-US" dirty="0"/>
          </a:p>
          <a:p>
            <a:endParaRPr lang="en-US" dirty="0"/>
          </a:p>
        </p:txBody>
      </p:sp>
    </p:spTree>
    <p:extLst>
      <p:ext uri="{BB962C8B-B14F-4D97-AF65-F5344CB8AC3E}">
        <p14:creationId xmlns:p14="http://schemas.microsoft.com/office/powerpoint/2010/main" xmlns="" val="14568019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you looking for the whole or the part?” </a:t>
            </a:r>
            <a:endParaRPr lang="en-US" dirty="0"/>
          </a:p>
        </p:txBody>
      </p:sp>
      <p:sp>
        <p:nvSpPr>
          <p:cNvPr id="3" name="Content Placeholder 2"/>
          <p:cNvSpPr>
            <a:spLocks noGrp="1"/>
          </p:cNvSpPr>
          <p:nvPr>
            <p:ph sz="quarter" idx="1"/>
          </p:nvPr>
        </p:nvSpPr>
        <p:spPr/>
        <p:txBody>
          <a:bodyPr/>
          <a:lstStyle/>
          <a:p>
            <a:r>
              <a:rPr lang="en-US" dirty="0" smtClean="0"/>
              <a:t>Usually, it takes some time to address the “I can’t do word problems” mindset… but then we can get into practicing: </a:t>
            </a:r>
          </a:p>
          <a:p>
            <a:endParaRPr lang="en-US" dirty="0" smtClean="0"/>
          </a:p>
          <a:p>
            <a:r>
              <a:rPr lang="en-US" dirty="0" smtClean="0"/>
              <a:t>What do I know?  </a:t>
            </a:r>
          </a:p>
          <a:p>
            <a:r>
              <a:rPr lang="en-US" dirty="0" smtClean="0"/>
              <a:t>What am I looking for?</a:t>
            </a:r>
          </a:p>
        </p:txBody>
      </p:sp>
      <p:sp>
        <p:nvSpPr>
          <p:cNvPr id="4" name="TextBox 3"/>
          <p:cNvSpPr txBox="1"/>
          <p:nvPr/>
        </p:nvSpPr>
        <p:spPr>
          <a:xfrm>
            <a:off x="228600" y="5257800"/>
            <a:ext cx="7696200" cy="1200329"/>
          </a:xfrm>
          <a:prstGeom prst="rect">
            <a:avLst/>
          </a:prstGeom>
          <a:noFill/>
        </p:spPr>
        <p:txBody>
          <a:bodyPr wrap="square" rtlCol="0">
            <a:spAutoFit/>
          </a:bodyPr>
          <a:lstStyle/>
          <a:p>
            <a:r>
              <a:rPr lang="en-US" dirty="0" smtClean="0"/>
              <a:t>Carolyn </a:t>
            </a:r>
            <a:r>
              <a:rPr lang="en-US" dirty="0" err="1" smtClean="0"/>
              <a:t>Dweck</a:t>
            </a:r>
            <a:r>
              <a:rPr lang="en-US" dirty="0" smtClean="0"/>
              <a:t> </a:t>
            </a:r>
            <a:r>
              <a:rPr lang="en-US" dirty="0" smtClean="0">
                <a:hlinkClick r:id="rId2"/>
              </a:rPr>
              <a:t>http://alumni.stanford.edu/get/page/magazine/article/?article_id=32124</a:t>
            </a:r>
            <a:endParaRPr lang="en-US" dirty="0" smtClean="0"/>
          </a:p>
          <a:p>
            <a:r>
              <a:rPr lang="en-US" dirty="0" smtClean="0"/>
              <a:t>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If I know the parts, and I’m looking for the whole, I am probably going to add or multiply.  </a:t>
            </a:r>
          </a:p>
          <a:p>
            <a:r>
              <a:rPr lang="en-US" dirty="0" smtClean="0"/>
              <a:t>If I already know the whole thing, but I’m looking for a part of it, then… I’m probably  going to subtract or divide. </a:t>
            </a:r>
          </a:p>
          <a:p>
            <a:endParaRPr lang="en-US" dirty="0" smtClean="0"/>
          </a:p>
          <a:p>
            <a:r>
              <a:rPr lang="en-US" dirty="0" smtClean="0"/>
              <a:t>See </a:t>
            </a:r>
            <a:r>
              <a:rPr lang="en-US" dirty="0" smtClean="0">
                <a:hlinkClick r:id="rId2"/>
              </a:rPr>
              <a:t>http://www.resourceroom.net/mec/index.html</a:t>
            </a:r>
            <a:r>
              <a:rPr lang="en-US" dirty="0" smtClean="0"/>
              <a:t>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students *do* understand the “how much more” concept… </a:t>
            </a:r>
            <a:endParaRPr lang="en-US" dirty="0"/>
          </a:p>
        </p:txBody>
      </p:sp>
      <p:sp>
        <p:nvSpPr>
          <p:cNvPr id="6" name="Content Placeholder 5"/>
          <p:cNvSpPr>
            <a:spLocks noGrp="1"/>
          </p:cNvSpPr>
          <p:nvPr>
            <p:ph sz="quarter" idx="1"/>
          </p:nvPr>
        </p:nvSpPr>
        <p:spPr>
          <a:xfrm>
            <a:off x="4724400" y="4191000"/>
            <a:ext cx="2590800" cy="1216152"/>
          </a:xfrm>
        </p:spPr>
        <p:txBody>
          <a:bodyPr>
            <a:normAutofit lnSpcReduction="10000"/>
          </a:bodyPr>
          <a:lstStyle/>
          <a:p>
            <a:r>
              <a:rPr lang="en-US" dirty="0" smtClean="0">
                <a:latin typeface="Cooper Black" pitchFamily="18" charset="0"/>
              </a:rPr>
              <a:t>Oh!  40 + what? </a:t>
            </a:r>
          </a:p>
          <a:p>
            <a:r>
              <a:rPr lang="en-US" dirty="0" smtClean="0">
                <a:latin typeface="Cooper Black" pitchFamily="18" charset="0"/>
              </a:rPr>
              <a:t>100 – 40!</a:t>
            </a:r>
            <a:endParaRPr lang="en-US" dirty="0">
              <a:latin typeface="Cooper Black" pitchFamily="18" charset="0"/>
            </a:endParaRPr>
          </a:p>
        </p:txBody>
      </p:sp>
      <mc:AlternateContent xmlns:mc="http://schemas.openxmlformats.org/markup-compatibility/2006">
        <mc:Choice xmlns:p14="http://schemas.microsoft.com/office/powerpoint/2010/main" xmlns="" Requires="p14">
          <p:contentPart p14:bwMode="auto" r:id="rId6">
            <p14:nvContentPartPr>
              <p14:cNvPr id="2050" name="Ink 2"/>
              <p14:cNvContentPartPr>
                <a14:cpLocks xmlns:a14="http://schemas.microsoft.com/office/drawing/2010/main" noRot="1" noChangeAspect="1" noEditPoints="1" noChangeArrowheads="1" noChangeShapeType="1"/>
              </p14:cNvContentPartPr>
              <p14:nvPr/>
            </p14:nvContentPartPr>
            <p14:xfrm>
              <a:off x="2776538" y="2527300"/>
              <a:ext cx="706437" cy="250825"/>
            </p14:xfrm>
          </p:contentPart>
        </mc:Choice>
        <mc:Fallback>
          <p:pic>
            <p:nvPicPr>
              <p:cNvPr id="2050" name="Ink 2"/>
              <p:cNvPicPr>
                <a:picLocks noRot="1" noChangeAspect="1" noEditPoints="1" noChangeArrowheads="1" noChangeShapeType="1"/>
              </p:cNvPicPr>
              <p:nvPr/>
            </p:nvPicPr>
            <p:blipFill>
              <a:blip r:embed="rId7" cstate="print"/>
              <a:stretch>
                <a:fillRect/>
              </a:stretch>
            </p:blipFill>
            <p:spPr>
              <a:xfrm>
                <a:off x="2767176" y="2517944"/>
                <a:ext cx="725160" cy="269538"/>
              </a:xfrm>
              <a:prstGeom prst="rect">
                <a:avLst/>
              </a:prstGeom>
            </p:spPr>
          </p:pic>
        </mc:Fallback>
      </mc:AlternateContent>
      <mc:AlternateContent xmlns:mc="http://schemas.openxmlformats.org/markup-compatibility/2006">
        <mc:Choice xmlns:p14="http://schemas.microsoft.com/office/powerpoint/2010/main" xmlns="" Requires="p14">
          <p:contentPart p14:bwMode="auto" r:id="rId8">
            <p14:nvContentPartPr>
              <p14:cNvPr id="2051" name="Ink 3"/>
              <p14:cNvContentPartPr>
                <a14:cpLocks xmlns:a14="http://schemas.microsoft.com/office/drawing/2010/main" noRot="1" noChangeAspect="1" noEditPoints="1" noChangeArrowheads="1" noChangeShapeType="1"/>
              </p14:cNvContentPartPr>
              <p14:nvPr/>
            </p14:nvContentPartPr>
            <p14:xfrm>
              <a:off x="2312988" y="4554538"/>
              <a:ext cx="349250" cy="196850"/>
            </p14:xfrm>
          </p:contentPart>
        </mc:Choice>
        <mc:Fallback>
          <p:pic>
            <p:nvPicPr>
              <p:cNvPr id="2051" name="Ink 3"/>
              <p:cNvPicPr>
                <a:picLocks noRot="1" noChangeAspect="1" noEditPoints="1" noChangeArrowheads="1" noChangeShapeType="1"/>
              </p:cNvPicPr>
              <p:nvPr/>
            </p:nvPicPr>
            <p:blipFill>
              <a:blip r:embed="rId9" cstate="print"/>
              <a:stretch>
                <a:fillRect/>
              </a:stretch>
            </p:blipFill>
            <p:spPr>
              <a:xfrm>
                <a:off x="2303627" y="4545181"/>
                <a:ext cx="367973" cy="215563"/>
              </a:xfrm>
              <a:prstGeom prst="rect">
                <a:avLst/>
              </a:prstGeom>
            </p:spPr>
          </p:pic>
        </mc:Fallback>
      </mc:AlternateContent>
      <mc:AlternateContent xmlns:mc="http://schemas.openxmlformats.org/markup-compatibility/2006">
        <mc:Choice xmlns:p14="http://schemas.microsoft.com/office/powerpoint/2010/main" xmlns="" Requires="p14">
          <p:contentPart p14:bwMode="auto" r:id="rId10">
            <p14:nvContentPartPr>
              <p14:cNvPr id="2052" name="Ink 4"/>
              <p14:cNvContentPartPr>
                <a14:cpLocks xmlns:a14="http://schemas.microsoft.com/office/drawing/2010/main" noRot="1" noChangeAspect="1" noEditPoints="1" noChangeArrowheads="1" noChangeShapeType="1"/>
              </p14:cNvContentPartPr>
              <p14:nvPr/>
            </p14:nvContentPartPr>
            <p14:xfrm>
              <a:off x="3098800" y="4089400"/>
              <a:ext cx="63500" cy="268288"/>
            </p14:xfrm>
          </p:contentPart>
        </mc:Choice>
        <mc:Fallback>
          <p:pic>
            <p:nvPicPr>
              <p:cNvPr id="2052" name="Ink 4"/>
              <p:cNvPicPr>
                <a:picLocks noRot="1" noChangeAspect="1" noEditPoints="1" noChangeArrowheads="1" noChangeShapeType="1"/>
              </p:cNvPicPr>
              <p:nvPr/>
            </p:nvPicPr>
            <p:blipFill>
              <a:blip r:embed="rId11" cstate="print"/>
              <a:stretch>
                <a:fillRect/>
              </a:stretch>
            </p:blipFill>
            <p:spPr>
              <a:xfrm>
                <a:off x="3089419" y="4080037"/>
                <a:ext cx="82261" cy="287014"/>
              </a:xfrm>
              <a:prstGeom prst="rect">
                <a:avLst/>
              </a:prstGeom>
            </p:spPr>
          </p:pic>
        </mc:Fallback>
      </mc:AlternateContent>
      <mc:AlternateContent xmlns:mc="http://schemas.openxmlformats.org/markup-compatibility/2006">
        <mc:Choice xmlns:p14="http://schemas.microsoft.com/office/powerpoint/2010/main" xmlns="" Requires="p14">
          <p:contentPart p14:bwMode="auto" r:id="rId12">
            <p14:nvContentPartPr>
              <p14:cNvPr id="2053" name="Ink 5"/>
              <p14:cNvContentPartPr>
                <a14:cpLocks xmlns:a14="http://schemas.microsoft.com/office/drawing/2010/main" noRot="1" noChangeAspect="1" noEditPoints="1" noChangeArrowheads="1" noChangeShapeType="1"/>
              </p14:cNvContentPartPr>
              <p14:nvPr/>
            </p14:nvContentPartPr>
            <p14:xfrm>
              <a:off x="1401763" y="3224213"/>
              <a:ext cx="5027612" cy="1463675"/>
            </p14:xfrm>
          </p:contentPart>
        </mc:Choice>
        <mc:Fallback>
          <p:pic>
            <p:nvPicPr>
              <p:cNvPr id="2053" name="Ink 5"/>
              <p:cNvPicPr>
                <a:picLocks noRot="1" noChangeAspect="1" noEditPoints="1" noChangeArrowheads="1" noChangeShapeType="1"/>
              </p:cNvPicPr>
              <p:nvPr/>
            </p:nvPicPr>
            <p:blipFill>
              <a:blip r:embed="rId13" cstate="print"/>
              <a:stretch>
                <a:fillRect/>
              </a:stretch>
            </p:blipFill>
            <p:spPr>
              <a:xfrm>
                <a:off x="1392403" y="3214854"/>
                <a:ext cx="5046331" cy="1482394"/>
              </a:xfrm>
              <a:prstGeom prst="rect">
                <a:avLst/>
              </a:prstGeom>
            </p:spPr>
          </p:pic>
        </mc:Fallback>
      </mc:AlternateContent>
      <mc:AlternateContent xmlns:mc="http://schemas.openxmlformats.org/markup-compatibility/2006">
        <mc:Choice xmlns:p14="http://schemas.microsoft.com/office/powerpoint/2010/main" xmlns="" Requires="p14">
          <p:contentPart p14:bwMode="auto" r:id="rId14">
            <p14:nvContentPartPr>
              <p14:cNvPr id="2054" name="Ink 6"/>
              <p14:cNvContentPartPr>
                <a14:cpLocks xmlns:a14="http://schemas.microsoft.com/office/drawing/2010/main" noRot="1" noChangeAspect="1" noEditPoints="1" noChangeArrowheads="1" noChangeShapeType="1"/>
              </p14:cNvContentPartPr>
              <p14:nvPr/>
            </p14:nvContentPartPr>
            <p14:xfrm>
              <a:off x="1108075" y="2527300"/>
              <a:ext cx="5106988" cy="1563688"/>
            </p14:xfrm>
          </p:contentPart>
        </mc:Choice>
        <mc:Fallback>
          <p:pic>
            <p:nvPicPr>
              <p:cNvPr id="2054" name="Ink 6"/>
              <p:cNvPicPr>
                <a:picLocks noRot="1" noChangeAspect="1" noEditPoints="1" noChangeArrowheads="1" noChangeShapeType="1"/>
              </p:cNvPicPr>
              <p:nvPr/>
            </p:nvPicPr>
            <p:blipFill>
              <a:blip r:embed="rId15" cstate="print"/>
              <a:stretch>
                <a:fillRect/>
              </a:stretch>
            </p:blipFill>
            <p:spPr>
              <a:xfrm>
                <a:off x="1098715" y="2517939"/>
                <a:ext cx="5125708" cy="158241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6">
            <p14:nvContentPartPr>
              <p14:cNvPr id="2055" name="Ink 7"/>
              <p14:cNvContentPartPr>
                <a14:cpLocks xmlns:a14="http://schemas.microsoft.com/office/drawing/2010/main" noRot="1" noChangeAspect="1" noEditPoints="1" noChangeArrowheads="1" noChangeShapeType="1"/>
              </p14:cNvContentPartPr>
              <p14:nvPr/>
            </p14:nvContentPartPr>
            <p14:xfrm>
              <a:off x="4313238" y="3911600"/>
              <a:ext cx="125412" cy="276225"/>
            </p14:xfrm>
          </p:contentPart>
        </mc:Choice>
        <mc:Fallback>
          <p:pic>
            <p:nvPicPr>
              <p:cNvPr id="2055" name="Ink 7"/>
              <p:cNvPicPr>
                <a:picLocks noRot="1" noChangeAspect="1" noEditPoints="1" noChangeArrowheads="1" noChangeShapeType="1"/>
              </p:cNvPicPr>
              <p:nvPr/>
            </p:nvPicPr>
            <p:blipFill>
              <a:blip r:embed="rId17" cstate="print"/>
              <a:stretch>
                <a:fillRect/>
              </a:stretch>
            </p:blipFill>
            <p:spPr>
              <a:xfrm>
                <a:off x="4303868" y="3902236"/>
                <a:ext cx="144152" cy="294952"/>
              </a:xfrm>
              <a:prstGeom prst="rect">
                <a:avLst/>
              </a:prstGeom>
            </p:spPr>
          </p:pic>
        </mc:Fallback>
      </mc:AlternateContent>
      <mc:AlternateContent xmlns:mc="http://schemas.openxmlformats.org/markup-compatibility/2006">
        <mc:Choice xmlns:p14="http://schemas.microsoft.com/office/powerpoint/2010/main" xmlns="" Requires="p14">
          <p:contentPart p14:bwMode="auto" r:id="rId18">
            <p14:nvContentPartPr>
              <p14:cNvPr id="2056" name="Ink 8"/>
              <p14:cNvContentPartPr>
                <a14:cpLocks xmlns:a14="http://schemas.microsoft.com/office/drawing/2010/main" noRot="1" noChangeAspect="1" noEditPoints="1" noChangeArrowheads="1" noChangeShapeType="1"/>
              </p14:cNvContentPartPr>
              <p14:nvPr/>
            </p14:nvContentPartPr>
            <p14:xfrm>
              <a:off x="4411663" y="4402138"/>
              <a:ext cx="98425" cy="90487"/>
            </p14:xfrm>
          </p:contentPart>
        </mc:Choice>
        <mc:Fallback>
          <p:pic>
            <p:nvPicPr>
              <p:cNvPr id="2056" name="Ink 8"/>
              <p:cNvPicPr>
                <a:picLocks noRot="1" noChangeAspect="1" noEditPoints="1" noChangeArrowheads="1" noChangeShapeType="1"/>
              </p:cNvPicPr>
              <p:nvPr/>
            </p:nvPicPr>
            <p:blipFill>
              <a:blip r:embed="rId19" cstate="print"/>
              <a:stretch>
                <a:fillRect/>
              </a:stretch>
            </p:blipFill>
            <p:spPr>
              <a:xfrm>
                <a:off x="4402323" y="4392765"/>
                <a:ext cx="117104" cy="109233"/>
              </a:xfrm>
              <a:prstGeom prst="rect">
                <a:avLst/>
              </a:prstGeom>
            </p:spPr>
          </p:pic>
        </mc:Fallback>
      </mc:AlternateContent>
    </p:spTree>
    <p:custDataLst>
      <p:tags r:id="rId1"/>
    </p:custDataLst>
    <p:extLst>
      <p:ext uri="{BB962C8B-B14F-4D97-AF65-F5344CB8AC3E}">
        <p14:creationId xmlns:p14="http://schemas.microsoft.com/office/powerpoint/2010/main" xmlns="" val="1174303138"/>
      </p:ext>
    </p:extLst>
  </p:cSld>
  <p:clrMapOvr>
    <a:masterClrMapping/>
  </p:clrMapOvr>
  <p:transition advTm="1594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lide(fromBottom)">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lide(fromBottom)">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t>
            </a:r>
            <a:r>
              <a:rPr lang="en-US" dirty="0" smtClean="0"/>
              <a:t>“Underprepared Students:”  are we almost there?   </a:t>
            </a:r>
            <a:endParaRPr lang="en-US" dirty="0"/>
          </a:p>
        </p:txBody>
      </p:sp>
      <p:sp>
        <p:nvSpPr>
          <p:cNvPr id="3" name="Content Placeholder 2"/>
          <p:cNvSpPr>
            <a:spLocks noGrp="1"/>
          </p:cNvSpPr>
          <p:nvPr>
            <p:ph sz="quarter" idx="1"/>
          </p:nvPr>
        </p:nvSpPr>
        <p:spPr/>
        <p:txBody>
          <a:bodyPr/>
          <a:lstStyle/>
          <a:p>
            <a:r>
              <a:rPr lang="en-US" dirty="0" smtClean="0"/>
              <a:t>What Community College Developmental Mathematics Students Understand About Mathematics </a:t>
            </a:r>
          </a:p>
          <a:p>
            <a:r>
              <a:rPr lang="en-US" dirty="0" smtClean="0">
                <a:hlinkClick r:id="rId2"/>
              </a:rPr>
              <a:t>http://www.carnegiefoundation.org/carnegie-perspectives/what-were-learning/what-community-college-developmental-mathematics-students-understand-about-math</a:t>
            </a:r>
            <a:r>
              <a:rPr lang="en-US"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can often be led to… </a:t>
            </a:r>
            <a:endParaRPr lang="en-US" dirty="0"/>
          </a:p>
        </p:txBody>
      </p:sp>
      <p:sp>
        <p:nvSpPr>
          <p:cNvPr id="6" name="Content Placeholder 5"/>
          <p:cNvSpPr>
            <a:spLocks noGrp="1"/>
          </p:cNvSpPr>
          <p:nvPr>
            <p:ph sz="quarter" idx="1"/>
          </p:nvPr>
        </p:nvSpPr>
        <p:spPr>
          <a:xfrm>
            <a:off x="4724400" y="4191000"/>
            <a:ext cx="3048000" cy="1216152"/>
          </a:xfrm>
        </p:spPr>
        <p:txBody>
          <a:bodyPr/>
          <a:lstStyle/>
          <a:p>
            <a:r>
              <a:rPr lang="en-US" dirty="0" smtClean="0">
                <a:latin typeface="Cooper Black" pitchFamily="18" charset="0"/>
              </a:rPr>
              <a:t>Oh!  X + Y = 100? </a:t>
            </a:r>
            <a:br>
              <a:rPr lang="en-US" dirty="0" smtClean="0">
                <a:latin typeface="Cooper Black" pitchFamily="18" charset="0"/>
              </a:rPr>
            </a:br>
            <a:r>
              <a:rPr lang="en-US" dirty="0" smtClean="0">
                <a:latin typeface="Cooper Black" pitchFamily="18" charset="0"/>
              </a:rPr>
              <a:t>Y = 100 – x!</a:t>
            </a:r>
            <a:endParaRPr lang="en-US" dirty="0">
              <a:latin typeface="Cooper Black" pitchFamily="18" charset="0"/>
            </a:endParaRPr>
          </a:p>
        </p:txBody>
      </p:sp>
      <mc:AlternateContent xmlns:mc="http://schemas.openxmlformats.org/markup-compatibility/2006">
        <mc:Choice xmlns:p14="http://schemas.microsoft.com/office/powerpoint/2010/main" xmlns="" Requires="p14">
          <p:contentPart p14:bwMode="auto" r:id="rId7">
            <p14:nvContentPartPr>
              <p14:cNvPr id="3074" name="Ink 2"/>
              <p14:cNvContentPartPr>
                <a14:cpLocks xmlns:a14="http://schemas.microsoft.com/office/drawing/2010/main" noRot="1" noChangeAspect="1" noEditPoints="1" noChangeArrowheads="1" noChangeShapeType="1"/>
              </p14:cNvContentPartPr>
              <p14:nvPr/>
            </p14:nvContentPartPr>
            <p14:xfrm>
              <a:off x="2743200" y="2514600"/>
              <a:ext cx="706438" cy="250825"/>
            </p14:xfrm>
          </p:contentPart>
        </mc:Choice>
        <mc:Fallback>
          <p:pic>
            <p:nvPicPr>
              <p:cNvPr id="3074" name="Ink 2"/>
              <p:cNvPicPr>
                <a:picLocks noRot="1" noChangeAspect="1" noEditPoints="1" noChangeArrowheads="1" noChangeShapeType="1"/>
              </p:cNvPicPr>
              <p:nvPr/>
            </p:nvPicPr>
            <p:blipFill>
              <a:blip r:embed="rId8" cstate="print"/>
              <a:stretch>
                <a:fillRect/>
              </a:stretch>
            </p:blipFill>
            <p:spPr>
              <a:xfrm>
                <a:off x="2733838" y="2505244"/>
                <a:ext cx="725161" cy="269538"/>
              </a:xfrm>
              <a:prstGeom prst="rect">
                <a:avLst/>
              </a:prstGeom>
            </p:spPr>
          </p:pic>
        </mc:Fallback>
      </mc:AlternateContent>
      <mc:AlternateContent xmlns:mc="http://schemas.openxmlformats.org/markup-compatibility/2006">
        <mc:Choice xmlns:p14="http://schemas.microsoft.com/office/powerpoint/2010/main" xmlns="" Requires="p14">
          <p:contentPart p14:bwMode="auto" r:id="rId9">
            <p14:nvContentPartPr>
              <p14:cNvPr id="3076" name="Ink 4"/>
              <p14:cNvContentPartPr>
                <a14:cpLocks xmlns:a14="http://schemas.microsoft.com/office/drawing/2010/main" noRot="1" noChangeAspect="1" noEditPoints="1" noChangeArrowheads="1" noChangeShapeType="1"/>
              </p14:cNvContentPartPr>
              <p14:nvPr/>
            </p14:nvContentPartPr>
            <p14:xfrm>
              <a:off x="3098800" y="4089400"/>
              <a:ext cx="63500" cy="268288"/>
            </p14:xfrm>
          </p:contentPart>
        </mc:Choice>
        <mc:Fallback>
          <p:pic>
            <p:nvPicPr>
              <p:cNvPr id="3076" name="Ink 4"/>
              <p:cNvPicPr>
                <a:picLocks noRot="1" noChangeAspect="1" noEditPoints="1" noChangeArrowheads="1" noChangeShapeType="1"/>
              </p:cNvPicPr>
              <p:nvPr/>
            </p:nvPicPr>
            <p:blipFill>
              <a:blip r:embed="rId10" cstate="print"/>
              <a:stretch>
                <a:fillRect/>
              </a:stretch>
            </p:blipFill>
            <p:spPr>
              <a:xfrm>
                <a:off x="3089419" y="4080037"/>
                <a:ext cx="82261" cy="287014"/>
              </a:xfrm>
              <a:prstGeom prst="rect">
                <a:avLst/>
              </a:prstGeom>
            </p:spPr>
          </p:pic>
        </mc:Fallback>
      </mc:AlternateContent>
      <mc:AlternateContent xmlns:mc="http://schemas.openxmlformats.org/markup-compatibility/2006">
        <mc:Choice xmlns:p14="http://schemas.microsoft.com/office/powerpoint/2010/main" xmlns="" Requires="p14">
          <p:contentPart p14:bwMode="auto" r:id="rId11">
            <p14:nvContentPartPr>
              <p14:cNvPr id="3077" name="Ink 5"/>
              <p14:cNvContentPartPr>
                <a14:cpLocks xmlns:a14="http://schemas.microsoft.com/office/drawing/2010/main" noRot="1" noChangeAspect="1" noEditPoints="1" noChangeArrowheads="1" noChangeShapeType="1"/>
              </p14:cNvContentPartPr>
              <p14:nvPr/>
            </p14:nvContentPartPr>
            <p14:xfrm>
              <a:off x="1401763" y="3224213"/>
              <a:ext cx="5027612" cy="1463675"/>
            </p14:xfrm>
          </p:contentPart>
        </mc:Choice>
        <mc:Fallback>
          <p:pic>
            <p:nvPicPr>
              <p:cNvPr id="3077" name="Ink 5"/>
              <p:cNvPicPr>
                <a:picLocks noRot="1" noChangeAspect="1" noEditPoints="1" noChangeArrowheads="1" noChangeShapeType="1"/>
              </p:cNvPicPr>
              <p:nvPr/>
            </p:nvPicPr>
            <p:blipFill>
              <a:blip r:embed="rId12" cstate="print"/>
              <a:stretch>
                <a:fillRect/>
              </a:stretch>
            </p:blipFill>
            <p:spPr>
              <a:xfrm>
                <a:off x="1392401" y="3214854"/>
                <a:ext cx="5046335" cy="1482394"/>
              </a:xfrm>
              <a:prstGeom prst="rect">
                <a:avLst/>
              </a:prstGeom>
            </p:spPr>
          </p:pic>
        </mc:Fallback>
      </mc:AlternateContent>
      <mc:AlternateContent xmlns:mc="http://schemas.openxmlformats.org/markup-compatibility/2006">
        <mc:Choice xmlns:p14="http://schemas.microsoft.com/office/powerpoint/2010/main" xmlns="" Requires="p14">
          <p:contentPart p14:bwMode="auto" r:id="rId13">
            <p14:nvContentPartPr>
              <p14:cNvPr id="3078" name="Ink 6"/>
              <p14:cNvContentPartPr>
                <a14:cpLocks xmlns:a14="http://schemas.microsoft.com/office/drawing/2010/main" noRot="1" noChangeAspect="1" noEditPoints="1" noChangeArrowheads="1" noChangeShapeType="1"/>
              </p14:cNvContentPartPr>
              <p14:nvPr/>
            </p14:nvContentPartPr>
            <p14:xfrm>
              <a:off x="1108075" y="2527300"/>
              <a:ext cx="5106988" cy="1563688"/>
            </p14:xfrm>
          </p:contentPart>
        </mc:Choice>
        <mc:Fallback>
          <p:pic>
            <p:nvPicPr>
              <p:cNvPr id="3078" name="Ink 6"/>
              <p:cNvPicPr>
                <a:picLocks noRot="1" noChangeAspect="1" noEditPoints="1" noChangeArrowheads="1" noChangeShapeType="1"/>
              </p:cNvPicPr>
              <p:nvPr/>
            </p:nvPicPr>
            <p:blipFill>
              <a:blip r:embed="rId14" cstate="print"/>
              <a:stretch>
                <a:fillRect/>
              </a:stretch>
            </p:blipFill>
            <p:spPr>
              <a:xfrm>
                <a:off x="1098715" y="2517939"/>
                <a:ext cx="5125708" cy="158241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5">
            <p14:nvContentPartPr>
              <p14:cNvPr id="3079" name="Ink 7"/>
              <p14:cNvContentPartPr>
                <a14:cpLocks xmlns:a14="http://schemas.microsoft.com/office/drawing/2010/main" noRot="1" noChangeAspect="1" noEditPoints="1" noChangeArrowheads="1" noChangeShapeType="1"/>
              </p14:cNvContentPartPr>
              <p14:nvPr/>
            </p14:nvContentPartPr>
            <p14:xfrm>
              <a:off x="4313238" y="3911600"/>
              <a:ext cx="125412" cy="276225"/>
            </p14:xfrm>
          </p:contentPart>
        </mc:Choice>
        <mc:Fallback>
          <p:pic>
            <p:nvPicPr>
              <p:cNvPr id="3079" name="Ink 7"/>
              <p:cNvPicPr>
                <a:picLocks noRot="1" noChangeAspect="1" noEditPoints="1" noChangeArrowheads="1" noChangeShapeType="1"/>
              </p:cNvPicPr>
              <p:nvPr/>
            </p:nvPicPr>
            <p:blipFill>
              <a:blip r:embed="rId16" cstate="print"/>
              <a:stretch>
                <a:fillRect/>
              </a:stretch>
            </p:blipFill>
            <p:spPr>
              <a:xfrm>
                <a:off x="4303868" y="3902236"/>
                <a:ext cx="144152" cy="294952"/>
              </a:xfrm>
              <a:prstGeom prst="rect">
                <a:avLst/>
              </a:prstGeom>
            </p:spPr>
          </p:pic>
        </mc:Fallback>
      </mc:AlternateContent>
      <mc:AlternateContent xmlns:mc="http://schemas.openxmlformats.org/markup-compatibility/2006">
        <mc:Choice xmlns:p14="http://schemas.microsoft.com/office/powerpoint/2010/main" xmlns="" Requires="p14">
          <p:contentPart p14:bwMode="auto" r:id="rId17">
            <p14:nvContentPartPr>
              <p14:cNvPr id="3080" name="Ink 8"/>
              <p14:cNvContentPartPr>
                <a14:cpLocks xmlns:a14="http://schemas.microsoft.com/office/drawing/2010/main" noRot="1" noChangeAspect="1" noEditPoints="1" noChangeArrowheads="1" noChangeShapeType="1"/>
              </p14:cNvContentPartPr>
              <p14:nvPr/>
            </p14:nvContentPartPr>
            <p14:xfrm>
              <a:off x="4411663" y="4402138"/>
              <a:ext cx="98425" cy="90487"/>
            </p14:xfrm>
          </p:contentPart>
        </mc:Choice>
        <mc:Fallback>
          <p:pic>
            <p:nvPicPr>
              <p:cNvPr id="3080" name="Ink 8"/>
              <p:cNvPicPr>
                <a:picLocks noRot="1" noChangeAspect="1" noEditPoints="1" noChangeArrowheads="1" noChangeShapeType="1"/>
              </p:cNvPicPr>
              <p:nvPr/>
            </p:nvPicPr>
            <p:blipFill>
              <a:blip r:embed="rId18" cstate="print"/>
              <a:stretch>
                <a:fillRect/>
              </a:stretch>
            </p:blipFill>
            <p:spPr>
              <a:xfrm>
                <a:off x="4402323" y="4392765"/>
                <a:ext cx="117104" cy="109233"/>
              </a:xfrm>
              <a:prstGeom prst="rect">
                <a:avLst/>
              </a:prstGeom>
            </p:spPr>
          </p:pic>
        </mc:Fallback>
      </mc:AlternateContent>
      <mc:AlternateContent xmlns:mc="http://schemas.openxmlformats.org/markup-compatibility/2006">
        <mc:Choice xmlns:p14="http://schemas.microsoft.com/office/powerpoint/2010/main" xmlns="" Requires="p14">
          <p:contentPart p14:bwMode="auto" r:id="rId19">
            <p14:nvContentPartPr>
              <p14:cNvPr id="3082" name="Ink 10"/>
              <p14:cNvContentPartPr>
                <a14:cpLocks xmlns:a14="http://schemas.microsoft.com/office/drawing/2010/main" noRot="1" noChangeAspect="1" noEditPoints="1" noChangeArrowheads="1" noChangeShapeType="1"/>
              </p14:cNvContentPartPr>
              <p14:nvPr/>
            </p14:nvContentPartPr>
            <p14:xfrm>
              <a:off x="2374900" y="4625975"/>
              <a:ext cx="376238" cy="455613"/>
            </p14:xfrm>
          </p:contentPart>
        </mc:Choice>
        <mc:Fallback>
          <p:pic>
            <p:nvPicPr>
              <p:cNvPr id="3082" name="Ink 10"/>
              <p:cNvPicPr>
                <a:picLocks noRot="1" noChangeAspect="1" noEditPoints="1" noChangeArrowheads="1" noChangeShapeType="1"/>
              </p:cNvPicPr>
              <p:nvPr/>
            </p:nvPicPr>
            <p:blipFill>
              <a:blip r:embed="rId20" cstate="print"/>
              <a:stretch>
                <a:fillRect/>
              </a:stretch>
            </p:blipFill>
            <p:spPr>
              <a:xfrm>
                <a:off x="2365539" y="4616618"/>
                <a:ext cx="394960" cy="474327"/>
              </a:xfrm>
              <a:prstGeom prst="rect">
                <a:avLst/>
              </a:prstGeom>
            </p:spPr>
          </p:pic>
        </mc:Fallback>
      </mc:AlternateContent>
    </p:spTree>
    <p:custDataLst>
      <p:tags r:id="rId1"/>
    </p:custDataLst>
    <p:extLst>
      <p:ext uri="{BB962C8B-B14F-4D97-AF65-F5344CB8AC3E}">
        <p14:creationId xmlns:p14="http://schemas.microsoft.com/office/powerpoint/2010/main" xmlns="" val="725139432"/>
      </p:ext>
    </p:extLst>
  </p:cSld>
  <p:clrMapOvr>
    <a:masterClrMapping/>
  </p:clrMapOvr>
  <p:transition advTm="17501">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lide(fromBottom)">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when asked for the diameter, given the area…</a:t>
            </a:r>
            <a:endParaRPr lang="en-US" dirty="0"/>
          </a:p>
        </p:txBody>
      </p:sp>
      <p:sp>
        <p:nvSpPr>
          <p:cNvPr id="3" name="Content Placeholder 2"/>
          <p:cNvSpPr>
            <a:spLocks noGrp="1"/>
          </p:cNvSpPr>
          <p:nvPr>
            <p:ph sz="quarter" idx="1"/>
          </p:nvPr>
        </p:nvSpPr>
        <p:spPr/>
        <p:txBody>
          <a:bodyPr/>
          <a:lstStyle/>
          <a:p>
            <a:r>
              <a:rPr lang="en-US" dirty="0" smtClean="0"/>
              <a:t>Students are more likely to be able to know that they’ve only gotten the radius… the part… and that the whole way across is the diameter.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Pythagorean Theorem</a:t>
            </a:r>
            <a:endParaRPr lang="en-US" dirty="0"/>
          </a:p>
        </p:txBody>
      </p:sp>
      <p:sp>
        <p:nvSpPr>
          <p:cNvPr id="3" name="Content Placeholder 2"/>
          <p:cNvSpPr>
            <a:spLocks noGrp="1"/>
          </p:cNvSpPr>
          <p:nvPr>
            <p:ph sz="quarter" idx="1"/>
          </p:nvPr>
        </p:nvSpPr>
        <p:spPr/>
        <p:txBody>
          <a:bodyPr/>
          <a:lstStyle/>
          <a:p>
            <a:r>
              <a:rPr lang="en-US" dirty="0" smtClean="0"/>
              <a:t>Yes, those of us who are facile with formulae can “plug and play,” whether it’s area or the sides of a right triangle.   </a:t>
            </a:r>
          </a:p>
          <a:p>
            <a:endParaRPr lang="en-US" dirty="0" smtClean="0"/>
          </a:p>
          <a:p>
            <a:r>
              <a:rPr lang="en-US" dirty="0" smtClean="0"/>
              <a:t>When I’ve been working with a student who’s been practicing the “part and whole” concept, knowing that “you’ll add to get the big one – the hypotenuse – and subtract to get the small one” simply makes a lot more sense to them, and they make fewer mistakes working with the algebra.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Hidden secrets of the Mathematically Successful</a:t>
            </a:r>
            <a:endParaRPr lang="en-US" dirty="0"/>
          </a:p>
        </p:txBody>
      </p:sp>
      <p:sp>
        <p:nvSpPr>
          <p:cNvPr id="3" name="Content Placeholder 2"/>
          <p:cNvSpPr>
            <a:spLocks noGrp="1"/>
          </p:cNvSpPr>
          <p:nvPr>
            <p:ph sz="quarter" idx="1"/>
          </p:nvPr>
        </p:nvSpPr>
        <p:spPr/>
        <p:txBody>
          <a:bodyPr/>
          <a:lstStyle/>
          <a:p>
            <a:r>
              <a:rPr lang="en-US" dirty="0" smtClean="0"/>
              <a:t>We’re not just contemplating these routines.   They have a “feel” to them. </a:t>
            </a:r>
          </a:p>
          <a:p>
            <a:endParaRPr lang="en-US" dirty="0" smtClean="0"/>
          </a:p>
          <a:p>
            <a:endParaRPr lang="en-US" dirty="0" smtClean="0"/>
          </a:p>
          <a:p>
            <a:r>
              <a:rPr lang="en-US" dirty="0" smtClean="0"/>
              <a:t>For example:   “Change 5 ½ to an improper fraction”  usually is tackled with confidence, even if students can’t remember anything else. </a:t>
            </a:r>
          </a:p>
          <a:p>
            <a:endParaRPr lang="en-US" dirty="0" smtClean="0"/>
          </a:p>
          <a:p>
            <a:r>
              <a:rPr lang="en-US" dirty="0" smtClean="0"/>
              <a:t>Why?   It’s a visual-kinesthetic motor memory.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 # 2   has 2 parts</a:t>
            </a:r>
            <a:endParaRPr lang="en-US" dirty="0"/>
          </a:p>
        </p:txBody>
      </p:sp>
      <p:sp>
        <p:nvSpPr>
          <p:cNvPr id="3" name="Content Placeholder 2"/>
          <p:cNvSpPr>
            <a:spLocks noGrp="1"/>
          </p:cNvSpPr>
          <p:nvPr>
            <p:ph sz="quarter" idx="1"/>
          </p:nvPr>
        </p:nvSpPr>
        <p:spPr/>
        <p:txBody>
          <a:bodyPr/>
          <a:lstStyle/>
          <a:p>
            <a:pPr marL="0" indent="0">
              <a:buNone/>
            </a:pPr>
            <a:r>
              <a:rPr lang="en-US" dirty="0" smtClean="0"/>
              <a:t>They all Look Impossible At First (mindset!) </a:t>
            </a:r>
          </a:p>
          <a:p>
            <a:pPr marL="0" indent="0">
              <a:buNone/>
            </a:pPr>
            <a:endParaRPr lang="en-US" dirty="0"/>
          </a:p>
          <a:p>
            <a:pPr marL="0" indent="0">
              <a:buNone/>
            </a:pPr>
            <a:r>
              <a:rPr lang="en-US" dirty="0" smtClean="0"/>
              <a:t>You can’t always see the end from the beginning</a:t>
            </a:r>
          </a:p>
          <a:p>
            <a:pPr marL="0" indent="0">
              <a:buNone/>
            </a:pPr>
            <a:endParaRPr lang="en-US" dirty="0"/>
          </a:p>
          <a:p>
            <a:pPr marL="0" indent="0">
              <a:buNone/>
            </a:pPr>
            <a:r>
              <a:rPr lang="en-US" dirty="0" smtClean="0"/>
              <a:t>You might have to break things into sections</a:t>
            </a:r>
          </a:p>
          <a:p>
            <a:pPr marL="0" indent="0">
              <a:buNone/>
            </a:pPr>
            <a:r>
              <a:rPr lang="en-US" dirty="0" smtClean="0"/>
              <a:t>(e.g., you know the circumference… what *can* you find?) </a:t>
            </a:r>
          </a:p>
          <a:p>
            <a:pPr marL="0" indent="0">
              <a:buNone/>
            </a:pPr>
            <a:r>
              <a:rPr lang="en-US" dirty="0" smtClean="0"/>
              <a:t> </a:t>
            </a:r>
          </a:p>
          <a:p>
            <a:pPr marL="0" indent="0">
              <a:buNone/>
            </a:pPr>
            <a:r>
              <a:rPr lang="en-US" dirty="0" smtClean="0"/>
              <a:t>Don’t lose the parts when you’re getting to the whole!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xmlns="" val="23981366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 # 3:   Three doesn’t always mean three. </a:t>
            </a:r>
            <a:endParaRPr lang="en-US" dirty="0"/>
          </a:p>
        </p:txBody>
      </p:sp>
      <p:sp>
        <p:nvSpPr>
          <p:cNvPr id="3" name="Content Placeholder 2"/>
          <p:cNvSpPr>
            <a:spLocks noGrp="1"/>
          </p:cNvSpPr>
          <p:nvPr>
            <p:ph sz="quarter" idx="1"/>
          </p:nvPr>
        </p:nvSpPr>
        <p:spPr/>
        <p:txBody>
          <a:bodyPr/>
          <a:lstStyle/>
          <a:p>
            <a:endParaRPr lang="en-US" dirty="0" smtClean="0"/>
          </a:p>
          <a:p>
            <a:endParaRPr lang="en-US" dirty="0"/>
          </a:p>
          <a:p>
            <a:r>
              <a:rPr lang="en-US" dirty="0" smtClean="0"/>
              <a:t>6</a:t>
            </a:r>
            <a:r>
              <a:rPr lang="en-US" baseline="30000" dirty="0" smtClean="0"/>
              <a:t>3</a:t>
            </a:r>
          </a:p>
          <a:p>
            <a:endParaRPr lang="en-US" baseline="30000" dirty="0"/>
          </a:p>
          <a:p>
            <a:endParaRPr lang="en-US" baseline="30000" dirty="0" smtClean="0"/>
          </a:p>
          <a:p>
            <a:r>
              <a:rPr lang="en-US" dirty="0" smtClean="0"/>
              <a:t>The three is not being added, subtracted, multiplied or divided.   </a:t>
            </a:r>
            <a:endParaRPr lang="en-US" dirty="0"/>
          </a:p>
        </p:txBody>
      </p:sp>
    </p:spTree>
    <p:extLst>
      <p:ext uri="{BB962C8B-B14F-4D97-AF65-F5344CB8AC3E}">
        <p14:creationId xmlns:p14="http://schemas.microsoft.com/office/powerpoint/2010/main" xmlns="" val="7301119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 # 4:   The “Math Language” isn’t always what it looks like.</a:t>
            </a:r>
            <a:endParaRPr lang="en-US" dirty="0"/>
          </a:p>
        </p:txBody>
      </p:sp>
      <p:sp>
        <p:nvSpPr>
          <p:cNvPr id="3" name="Content Placeholder 2"/>
          <p:cNvSpPr>
            <a:spLocks noGrp="1"/>
          </p:cNvSpPr>
          <p:nvPr>
            <p:ph sz="quarter" idx="1"/>
          </p:nvPr>
        </p:nvSpPr>
        <p:spPr/>
        <p:txBody>
          <a:bodyPr/>
          <a:lstStyle/>
          <a:p>
            <a:r>
              <a:rPr lang="en-US" dirty="0" smtClean="0"/>
              <a:t> 7 – (-2)  is often answered as “14” because… parentheses mean multiply, don’t they? </a:t>
            </a:r>
          </a:p>
          <a:p>
            <a:endParaRPr lang="en-US" dirty="0" smtClean="0"/>
          </a:p>
          <a:p>
            <a:r>
              <a:rPr lang="en-US" dirty="0" smtClean="0"/>
              <a:t>Calculator use can mean students aren’t “reading” equations for their mathematical meaning.   Students may think 3√9 is different than 3 x 3 because “but if it’s a square root I just put it next to the number, and if it’s a regular number, I multiply.” </a:t>
            </a:r>
          </a:p>
          <a:p>
            <a:r>
              <a:rPr lang="en-US" dirty="0" smtClean="0"/>
              <a:t>Students have all kinds of misconceptions about what math symbols mean that don’t get addressed. </a:t>
            </a:r>
          </a:p>
          <a:p>
            <a:endParaRPr lang="en-US" dirty="0"/>
          </a:p>
          <a:p>
            <a:endParaRPr lang="en-US" dirty="0" smtClean="0"/>
          </a:p>
          <a:p>
            <a:endParaRPr lang="en-US" dirty="0"/>
          </a:p>
        </p:txBody>
      </p:sp>
    </p:spTree>
    <p:extLst>
      <p:ext uri="{BB962C8B-B14F-4D97-AF65-F5344CB8AC3E}">
        <p14:creationId xmlns:p14="http://schemas.microsoft.com/office/powerpoint/2010/main" xmlns="" val="6077472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to the specific strategies! </a:t>
            </a:r>
            <a:endParaRPr lang="en-US" dirty="0"/>
          </a:p>
        </p:txBody>
      </p:sp>
      <p:sp>
        <p:nvSpPr>
          <p:cNvPr id="3" name="Content Placeholder 2"/>
          <p:cNvSpPr>
            <a:spLocks noGrp="1"/>
          </p:cNvSpPr>
          <p:nvPr>
            <p:ph sz="quarter" idx="1"/>
          </p:nvPr>
        </p:nvSpPr>
        <p:spPr/>
        <p:txBody>
          <a:bodyPr>
            <a:normAutofit/>
          </a:bodyPr>
          <a:lstStyle/>
          <a:p>
            <a:pPr lvl="1"/>
            <a:endParaRPr lang="en-US" dirty="0"/>
          </a:p>
        </p:txBody>
      </p:sp>
    </p:spTree>
    <p:extLst>
      <p:ext uri="{BB962C8B-B14F-4D97-AF65-F5344CB8AC3E}">
        <p14:creationId xmlns:p14="http://schemas.microsoft.com/office/powerpoint/2010/main" xmlns="" val="2888527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errors	</a:t>
            </a:r>
            <a:endParaRPr lang="en-US" dirty="0"/>
          </a:p>
        </p:txBody>
      </p:sp>
      <p:sp>
        <p:nvSpPr>
          <p:cNvPr id="3" name="Content Placeholder 2"/>
          <p:cNvSpPr>
            <a:spLocks noGrp="1"/>
          </p:cNvSpPr>
          <p:nvPr>
            <p:ph sz="quarter"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839840681"/>
              </p:ext>
            </p:extLst>
          </p:nvPr>
        </p:nvGraphicFramePr>
        <p:xfrm>
          <a:off x="228600" y="1524000"/>
          <a:ext cx="8001000" cy="3840480"/>
        </p:xfrm>
        <a:graphic>
          <a:graphicData uri="http://schemas.openxmlformats.org/drawingml/2006/table">
            <a:tbl>
              <a:tblPr firstRow="1" bandRow="1">
                <a:tableStyleId>{5C22544A-7EE6-4342-B048-85BDC9FD1C3A}</a:tableStyleId>
              </a:tblPr>
              <a:tblGrid>
                <a:gridCol w="2000250"/>
                <a:gridCol w="1352550"/>
                <a:gridCol w="3352800"/>
                <a:gridCol w="1295400"/>
              </a:tblGrid>
              <a:tr h="370840">
                <a:tc>
                  <a:txBody>
                    <a:bodyPr/>
                    <a:lstStyle/>
                    <a:p>
                      <a:r>
                        <a:rPr kumimoji="0" lang="en-US" sz="1800" b="1" kern="1200" baseline="0" dirty="0" smtClean="0">
                          <a:solidFill>
                            <a:schemeClr val="lt1"/>
                          </a:solidFill>
                          <a:latin typeface="+mn-lt"/>
                          <a:ea typeface="+mn-ea"/>
                          <a:cs typeface="+mn-cs"/>
                        </a:rPr>
                        <a:t>Item description</a:t>
                      </a:r>
                    </a:p>
                  </a:txBody>
                  <a:tcPr/>
                </a:tc>
                <a:tc>
                  <a:txBody>
                    <a:bodyPr/>
                    <a:lstStyle/>
                    <a:p>
                      <a:r>
                        <a:rPr kumimoji="0" lang="en-US" sz="1800" b="1" kern="1200" baseline="0" dirty="0" smtClean="0">
                          <a:solidFill>
                            <a:schemeClr val="lt1"/>
                          </a:solidFill>
                          <a:latin typeface="+mn-lt"/>
                          <a:ea typeface="+mn-ea"/>
                          <a:cs typeface="+mn-cs"/>
                        </a:rPr>
                        <a:t>% of</a:t>
                      </a:r>
                    </a:p>
                    <a:p>
                      <a:r>
                        <a:rPr kumimoji="0" lang="en-US" sz="1800" b="1" kern="1200" baseline="0" dirty="0" smtClean="0">
                          <a:solidFill>
                            <a:schemeClr val="lt1"/>
                          </a:solidFill>
                          <a:latin typeface="+mn-lt"/>
                          <a:ea typeface="+mn-ea"/>
                          <a:cs typeface="+mn-cs"/>
                        </a:rPr>
                        <a:t>students</a:t>
                      </a:r>
                    </a:p>
                    <a:p>
                      <a:r>
                        <a:rPr kumimoji="0" lang="en-US" sz="1800" b="1" kern="1200" baseline="0" dirty="0" smtClean="0">
                          <a:solidFill>
                            <a:schemeClr val="lt1"/>
                          </a:solidFill>
                          <a:latin typeface="+mn-lt"/>
                          <a:ea typeface="+mn-ea"/>
                          <a:cs typeface="+mn-cs"/>
                        </a:rPr>
                        <a:t>who</a:t>
                      </a:r>
                    </a:p>
                    <a:p>
                      <a:r>
                        <a:rPr kumimoji="0" lang="en-US" sz="1800" b="1" kern="1200" baseline="0" dirty="0" smtClean="0">
                          <a:solidFill>
                            <a:schemeClr val="lt1"/>
                          </a:solidFill>
                          <a:latin typeface="+mn-lt"/>
                          <a:ea typeface="+mn-ea"/>
                          <a:cs typeface="+mn-cs"/>
                        </a:rPr>
                        <a:t>answered</a:t>
                      </a:r>
                    </a:p>
                    <a:p>
                      <a:r>
                        <a:rPr kumimoji="0" lang="en-US" sz="1800" b="1" kern="1200" baseline="0" dirty="0" smtClean="0">
                          <a:solidFill>
                            <a:schemeClr val="lt1"/>
                          </a:solidFill>
                          <a:latin typeface="+mn-lt"/>
                          <a:ea typeface="+mn-ea"/>
                          <a:cs typeface="+mn-cs"/>
                        </a:rPr>
                        <a:t>correctly</a:t>
                      </a:r>
                      <a:endParaRPr lang="en-US" b="1" dirty="0"/>
                    </a:p>
                  </a:txBody>
                  <a:tcPr/>
                </a:tc>
                <a:tc>
                  <a:txBody>
                    <a:bodyPr/>
                    <a:lstStyle/>
                    <a:p>
                      <a:r>
                        <a:rPr kumimoji="0" lang="en-US" sz="1800" b="1" kern="1200" baseline="0" dirty="0" smtClean="0">
                          <a:solidFill>
                            <a:schemeClr val="lt1"/>
                          </a:solidFill>
                          <a:latin typeface="+mn-lt"/>
                          <a:ea typeface="+mn-ea"/>
                          <a:cs typeface="+mn-cs"/>
                        </a:rPr>
                        <a:t>Common error(s) </a:t>
                      </a:r>
                      <a:endParaRPr lang="en-US" dirty="0"/>
                    </a:p>
                  </a:txBody>
                  <a:tcPr/>
                </a:tc>
                <a:tc>
                  <a:txBody>
                    <a:bodyPr/>
                    <a:lstStyle/>
                    <a:p>
                      <a:r>
                        <a:rPr kumimoji="0" lang="en-US" sz="1800" b="1" kern="1200" baseline="0" dirty="0" smtClean="0">
                          <a:solidFill>
                            <a:schemeClr val="lt1"/>
                          </a:solidFill>
                          <a:latin typeface="+mn-lt"/>
                          <a:ea typeface="+mn-ea"/>
                          <a:cs typeface="+mn-cs"/>
                        </a:rPr>
                        <a:t>% of</a:t>
                      </a:r>
                    </a:p>
                    <a:p>
                      <a:r>
                        <a:rPr kumimoji="0" lang="en-US" sz="1800" b="1" kern="1200" baseline="0" dirty="0" smtClean="0">
                          <a:solidFill>
                            <a:schemeClr val="lt1"/>
                          </a:solidFill>
                          <a:latin typeface="+mn-lt"/>
                          <a:ea typeface="+mn-ea"/>
                          <a:cs typeface="+mn-cs"/>
                        </a:rPr>
                        <a:t>students</a:t>
                      </a:r>
                    </a:p>
                    <a:p>
                      <a:r>
                        <a:rPr kumimoji="0" lang="en-US" sz="1800" b="1" kern="1200" baseline="0" dirty="0" smtClean="0">
                          <a:solidFill>
                            <a:schemeClr val="lt1"/>
                          </a:solidFill>
                          <a:latin typeface="+mn-lt"/>
                          <a:ea typeface="+mn-ea"/>
                          <a:cs typeface="+mn-cs"/>
                        </a:rPr>
                        <a:t>who made</a:t>
                      </a:r>
                    </a:p>
                    <a:p>
                      <a:r>
                        <a:rPr kumimoji="0" lang="en-US" sz="1800" b="1" kern="1200" baseline="0" dirty="0" smtClean="0">
                          <a:solidFill>
                            <a:schemeClr val="lt1"/>
                          </a:solidFill>
                          <a:latin typeface="+mn-lt"/>
                          <a:ea typeface="+mn-ea"/>
                          <a:cs typeface="+mn-cs"/>
                        </a:rPr>
                        <a:t>common</a:t>
                      </a:r>
                    </a:p>
                    <a:p>
                      <a:r>
                        <a:rPr kumimoji="0" lang="en-US" sz="1800" b="1" kern="1200" baseline="0" dirty="0" smtClean="0">
                          <a:solidFill>
                            <a:schemeClr val="lt1"/>
                          </a:solidFill>
                          <a:latin typeface="+mn-lt"/>
                          <a:ea typeface="+mn-ea"/>
                          <a:cs typeface="+mn-cs"/>
                        </a:rPr>
                        <a:t>error</a:t>
                      </a:r>
                      <a:endParaRPr lang="en-US" dirty="0" smtClean="0"/>
                    </a:p>
                    <a:p>
                      <a:endParaRPr lang="en-US" dirty="0"/>
                    </a:p>
                  </a:txBody>
                  <a:tcPr/>
                </a:tc>
              </a:tr>
              <a:tr h="370840">
                <a:tc>
                  <a:txBody>
                    <a:bodyPr/>
                    <a:lstStyle/>
                    <a:p>
                      <a:r>
                        <a:rPr kumimoji="0" lang="en-US" sz="1800" b="1" kern="1200" baseline="0" dirty="0" smtClean="0">
                          <a:solidFill>
                            <a:schemeClr val="tx1"/>
                          </a:solidFill>
                          <a:latin typeface="+mn-lt"/>
                          <a:ea typeface="+mn-ea"/>
                          <a:cs typeface="+mn-cs"/>
                        </a:rPr>
                        <a:t>Add a simple fraction and decimal</a:t>
                      </a:r>
                    </a:p>
                  </a:txBody>
                  <a:tcPr/>
                </a:tc>
                <a:tc>
                  <a:txBody>
                    <a:bodyPr/>
                    <a:lstStyle/>
                    <a:p>
                      <a:r>
                        <a:rPr lang="en-US" b="1" dirty="0" smtClean="0"/>
                        <a:t>19</a:t>
                      </a:r>
                      <a:endParaRPr lang="en-US" b="1" dirty="0"/>
                    </a:p>
                  </a:txBody>
                  <a:tcPr/>
                </a:tc>
                <a:tc>
                  <a:txBody>
                    <a:bodyPr/>
                    <a:lstStyle/>
                    <a:p>
                      <a:r>
                        <a:rPr lang="en-US" dirty="0" smtClean="0"/>
                        <a:t>Converted</a:t>
                      </a:r>
                      <a:r>
                        <a:rPr lang="en-US" baseline="0" dirty="0" smtClean="0"/>
                        <a:t> decimal to fraction, then added numerators and added denominators</a:t>
                      </a:r>
                      <a:endParaRPr lang="en-US" dirty="0"/>
                    </a:p>
                  </a:txBody>
                  <a:tcPr/>
                </a:tc>
                <a:tc>
                  <a:txBody>
                    <a:bodyPr/>
                    <a:lstStyle/>
                    <a:p>
                      <a:r>
                        <a:rPr lang="en-US" dirty="0" smtClean="0"/>
                        <a:t>28</a:t>
                      </a:r>
                      <a:endParaRPr lang="en-US" dirty="0"/>
                    </a:p>
                  </a:txBody>
                  <a:tcPr/>
                </a:tc>
              </a:tr>
              <a:tr h="370840">
                <a:tc>
                  <a:txBody>
                    <a:bodyPr/>
                    <a:lstStyle/>
                    <a:p>
                      <a:r>
                        <a:rPr kumimoji="0" lang="en-US" sz="1800" b="1" kern="1200" baseline="0" dirty="0" smtClean="0">
                          <a:solidFill>
                            <a:schemeClr val="tx1"/>
                          </a:solidFill>
                          <a:latin typeface="+mn-lt"/>
                          <a:ea typeface="+mn-ea"/>
                          <a:cs typeface="+mn-cs"/>
                        </a:rPr>
                        <a:t>Find LCM of two numbers</a:t>
                      </a:r>
                    </a:p>
                  </a:txBody>
                  <a:tcPr/>
                </a:tc>
                <a:tc>
                  <a:txBody>
                    <a:bodyPr/>
                    <a:lstStyle/>
                    <a:p>
                      <a:r>
                        <a:rPr lang="en-US" b="1" dirty="0" smtClean="0"/>
                        <a:t>21 </a:t>
                      </a:r>
                      <a:endParaRPr lang="en-US" b="1" dirty="0"/>
                    </a:p>
                  </a:txBody>
                  <a:tcPr/>
                </a:tc>
                <a:tc>
                  <a:txBody>
                    <a:bodyPr/>
                    <a:lstStyle/>
                    <a:p>
                      <a:r>
                        <a:rPr lang="en-US" dirty="0" smtClean="0"/>
                        <a:t>Found GCF</a:t>
                      </a:r>
                      <a:endParaRPr lang="en-US" dirty="0"/>
                    </a:p>
                  </a:txBody>
                  <a:tcPr/>
                </a:tc>
                <a:tc>
                  <a:txBody>
                    <a:bodyPr/>
                    <a:lstStyle/>
                    <a:p>
                      <a:r>
                        <a:rPr lang="en-US" dirty="0" smtClean="0"/>
                        <a:t>59</a:t>
                      </a:r>
                      <a:endParaRPr lang="en-US"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patterns indicate formulae before understanding</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2923648675"/>
              </p:ext>
            </p:extLst>
          </p:nvPr>
        </p:nvGraphicFramePr>
        <p:xfrm>
          <a:off x="457199" y="1676401"/>
          <a:ext cx="6541136" cy="4310698"/>
        </p:xfrm>
        <a:graphic>
          <a:graphicData uri="http://schemas.openxmlformats.org/drawingml/2006/table">
            <a:tbl>
              <a:tblPr firstRow="1" firstCol="1" bandRow="1">
                <a:tableStyleId>{5C22544A-7EE6-4342-B048-85BDC9FD1C3A}</a:tableStyleId>
              </a:tblPr>
              <a:tblGrid>
                <a:gridCol w="2473962"/>
                <a:gridCol w="766811"/>
                <a:gridCol w="2473962"/>
                <a:gridCol w="826401"/>
              </a:tblGrid>
              <a:tr h="1624413">
                <a:tc>
                  <a:txBody>
                    <a:bodyPr/>
                    <a:lstStyle/>
                    <a:p>
                      <a:pPr marL="3175" marR="0" indent="0">
                        <a:lnSpc>
                          <a:spcPct val="115000"/>
                        </a:lnSpc>
                        <a:spcBef>
                          <a:spcPts val="0"/>
                        </a:spcBef>
                        <a:spcAft>
                          <a:spcPts val="0"/>
                        </a:spcAft>
                      </a:pPr>
                      <a:r>
                        <a:rPr lang="en-US" sz="1200" dirty="0">
                          <a:effectLst/>
                        </a:rPr>
                        <a:t>Find the missing value of a portion of a circle that has two portions labeled with simple fractions </a:t>
                      </a:r>
                      <a:endParaRPr lang="en-US" sz="1200" dirty="0">
                        <a:solidFill>
                          <a:srgbClr val="000000"/>
                        </a:solidFill>
                        <a:effectLst/>
                        <a:latin typeface="Garamond" panose="02020404030301010803" pitchFamily="18" charset="0"/>
                        <a:ea typeface="Garamond" panose="02020404030301010803" pitchFamily="18" charset="0"/>
                        <a:cs typeface="Garamond" panose="02020404030301010803" pitchFamily="18" charset="0"/>
                      </a:endParaRPr>
                    </a:p>
                  </a:txBody>
                  <a:tcPr marL="67310" marR="73025" marT="0" marB="0"/>
                </a:tc>
                <a:tc>
                  <a:txBody>
                    <a:bodyPr/>
                    <a:lstStyle/>
                    <a:p>
                      <a:pPr marL="0" marR="0" indent="0" algn="ctr">
                        <a:lnSpc>
                          <a:spcPct val="115000"/>
                        </a:lnSpc>
                        <a:spcBef>
                          <a:spcPts val="0"/>
                        </a:spcBef>
                        <a:spcAft>
                          <a:spcPts val="0"/>
                        </a:spcAft>
                      </a:pPr>
                      <a:r>
                        <a:rPr lang="en-US" sz="1200">
                          <a:effectLst/>
                        </a:rPr>
                        <a:t>26 </a:t>
                      </a:r>
                      <a:endParaRPr lang="en-US" sz="1200">
                        <a:solidFill>
                          <a:srgbClr val="000000"/>
                        </a:solidFill>
                        <a:effectLst/>
                        <a:latin typeface="Garamond" panose="02020404030301010803" pitchFamily="18" charset="0"/>
                        <a:ea typeface="Garamond" panose="02020404030301010803" pitchFamily="18" charset="0"/>
                        <a:cs typeface="Garamond" panose="02020404030301010803" pitchFamily="18" charset="0"/>
                      </a:endParaRPr>
                    </a:p>
                  </a:txBody>
                  <a:tcPr marL="67310" marR="73025" marT="0" marB="0"/>
                </a:tc>
                <a:tc>
                  <a:txBody>
                    <a:bodyPr/>
                    <a:lstStyle/>
                    <a:p>
                      <a:pPr marL="0" marR="0" indent="0">
                        <a:lnSpc>
                          <a:spcPct val="115000"/>
                        </a:lnSpc>
                        <a:spcBef>
                          <a:spcPts val="0"/>
                        </a:spcBef>
                        <a:spcAft>
                          <a:spcPts val="0"/>
                        </a:spcAft>
                      </a:pPr>
                      <a:r>
                        <a:rPr lang="en-US" sz="1200">
                          <a:effectLst/>
                        </a:rPr>
                        <a:t>Added numerators and denominators of the two fractions provided, stopping short of solving [other option was also stop short] </a:t>
                      </a:r>
                      <a:endParaRPr lang="en-US" sz="1200">
                        <a:solidFill>
                          <a:srgbClr val="000000"/>
                        </a:solidFill>
                        <a:effectLst/>
                        <a:latin typeface="Garamond" panose="02020404030301010803" pitchFamily="18" charset="0"/>
                        <a:ea typeface="Garamond" panose="02020404030301010803" pitchFamily="18" charset="0"/>
                        <a:cs typeface="Garamond" panose="02020404030301010803" pitchFamily="18" charset="0"/>
                      </a:endParaRPr>
                    </a:p>
                  </a:txBody>
                  <a:tcPr marL="67310" marR="73025" marT="0" marB="0"/>
                </a:tc>
                <a:tc>
                  <a:txBody>
                    <a:bodyPr/>
                    <a:lstStyle/>
                    <a:p>
                      <a:pPr marL="0" marR="0" indent="0" algn="ctr">
                        <a:lnSpc>
                          <a:spcPct val="115000"/>
                        </a:lnSpc>
                        <a:spcBef>
                          <a:spcPts val="0"/>
                        </a:spcBef>
                        <a:spcAft>
                          <a:spcPts val="0"/>
                        </a:spcAft>
                      </a:pPr>
                      <a:r>
                        <a:rPr lang="en-US" sz="1200">
                          <a:effectLst/>
                        </a:rPr>
                        <a:t>45 </a:t>
                      </a:r>
                      <a:endParaRPr lang="en-US" sz="1200">
                        <a:solidFill>
                          <a:srgbClr val="000000"/>
                        </a:solidFill>
                        <a:effectLst/>
                        <a:latin typeface="Garamond" panose="02020404030301010803" pitchFamily="18" charset="0"/>
                        <a:ea typeface="Garamond" panose="02020404030301010803" pitchFamily="18" charset="0"/>
                        <a:cs typeface="Garamond" panose="02020404030301010803" pitchFamily="18" charset="0"/>
                      </a:endParaRPr>
                    </a:p>
                  </a:txBody>
                  <a:tcPr marL="67310" marR="73025" marT="0" marB="0"/>
                </a:tc>
              </a:tr>
              <a:tr h="804326">
                <a:tc>
                  <a:txBody>
                    <a:bodyPr/>
                    <a:lstStyle/>
                    <a:p>
                      <a:pPr marL="3175" marR="0" indent="0">
                        <a:lnSpc>
                          <a:spcPct val="115000"/>
                        </a:lnSpc>
                        <a:spcBef>
                          <a:spcPts val="0"/>
                        </a:spcBef>
                        <a:spcAft>
                          <a:spcPts val="0"/>
                        </a:spcAft>
                      </a:pPr>
                      <a:r>
                        <a:rPr lang="en-US" sz="1200" dirty="0">
                          <a:effectLst/>
                        </a:rPr>
                        <a:t>Find the diameter of a circle, given the area. </a:t>
                      </a:r>
                      <a:endParaRPr lang="en-US" sz="1200" dirty="0">
                        <a:solidFill>
                          <a:srgbClr val="000000"/>
                        </a:solidFill>
                        <a:effectLst/>
                        <a:latin typeface="Garamond" panose="02020404030301010803" pitchFamily="18" charset="0"/>
                        <a:ea typeface="Garamond" panose="02020404030301010803" pitchFamily="18" charset="0"/>
                        <a:cs typeface="Garamond" panose="02020404030301010803" pitchFamily="18" charset="0"/>
                      </a:endParaRPr>
                    </a:p>
                  </a:txBody>
                  <a:tcPr marL="67310" marR="73025" marT="0" marB="0"/>
                </a:tc>
                <a:tc>
                  <a:txBody>
                    <a:bodyPr/>
                    <a:lstStyle/>
                    <a:p>
                      <a:pPr marL="0" marR="0" indent="0" algn="ctr">
                        <a:lnSpc>
                          <a:spcPct val="115000"/>
                        </a:lnSpc>
                        <a:spcBef>
                          <a:spcPts val="0"/>
                        </a:spcBef>
                        <a:spcAft>
                          <a:spcPts val="0"/>
                        </a:spcAft>
                      </a:pPr>
                      <a:r>
                        <a:rPr lang="en-US" sz="1200">
                          <a:effectLst/>
                        </a:rPr>
                        <a:t>26 </a:t>
                      </a:r>
                      <a:endParaRPr lang="en-US" sz="1200">
                        <a:solidFill>
                          <a:srgbClr val="000000"/>
                        </a:solidFill>
                        <a:effectLst/>
                        <a:latin typeface="Garamond" panose="02020404030301010803" pitchFamily="18" charset="0"/>
                        <a:ea typeface="Garamond" panose="02020404030301010803" pitchFamily="18" charset="0"/>
                        <a:cs typeface="Garamond" panose="02020404030301010803" pitchFamily="18" charset="0"/>
                      </a:endParaRPr>
                    </a:p>
                  </a:txBody>
                  <a:tcPr marL="67310" marR="73025" marT="0" marB="0"/>
                </a:tc>
                <a:tc>
                  <a:txBody>
                    <a:bodyPr/>
                    <a:lstStyle/>
                    <a:p>
                      <a:pPr marL="0" marR="0" indent="0">
                        <a:lnSpc>
                          <a:spcPct val="115000"/>
                        </a:lnSpc>
                        <a:spcBef>
                          <a:spcPts val="0"/>
                        </a:spcBef>
                        <a:spcAft>
                          <a:spcPts val="0"/>
                        </a:spcAft>
                      </a:pPr>
                      <a:r>
                        <a:rPr lang="en-US" sz="1200" dirty="0">
                          <a:effectLst/>
                        </a:rPr>
                        <a:t>Found radius and failed to cancel , stopping short of solving </a:t>
                      </a:r>
                      <a:endParaRPr lang="en-US" sz="1200" dirty="0">
                        <a:solidFill>
                          <a:srgbClr val="000000"/>
                        </a:solidFill>
                        <a:effectLst/>
                        <a:latin typeface="Garamond" panose="02020404030301010803" pitchFamily="18" charset="0"/>
                        <a:ea typeface="Garamond" panose="02020404030301010803" pitchFamily="18" charset="0"/>
                        <a:cs typeface="Garamond" panose="02020404030301010803" pitchFamily="18" charset="0"/>
                      </a:endParaRPr>
                    </a:p>
                  </a:txBody>
                  <a:tcPr marL="67310" marR="73025" marT="0" marB="0"/>
                </a:tc>
                <a:tc>
                  <a:txBody>
                    <a:bodyPr/>
                    <a:lstStyle/>
                    <a:p>
                      <a:pPr marL="0" marR="0" indent="0" algn="ctr">
                        <a:lnSpc>
                          <a:spcPct val="115000"/>
                        </a:lnSpc>
                        <a:spcBef>
                          <a:spcPts val="0"/>
                        </a:spcBef>
                        <a:spcAft>
                          <a:spcPts val="0"/>
                        </a:spcAft>
                      </a:pPr>
                      <a:r>
                        <a:rPr lang="en-US" sz="1200">
                          <a:effectLst/>
                        </a:rPr>
                        <a:t>37 </a:t>
                      </a:r>
                      <a:endParaRPr lang="en-US" sz="1200">
                        <a:solidFill>
                          <a:srgbClr val="000000"/>
                        </a:solidFill>
                        <a:effectLst/>
                        <a:latin typeface="Garamond" panose="02020404030301010803" pitchFamily="18" charset="0"/>
                        <a:ea typeface="Garamond" panose="02020404030301010803" pitchFamily="18" charset="0"/>
                        <a:cs typeface="Garamond" panose="02020404030301010803" pitchFamily="18" charset="0"/>
                      </a:endParaRPr>
                    </a:p>
                  </a:txBody>
                  <a:tcPr marL="67310" marR="73025" marT="0" marB="0"/>
                </a:tc>
              </a:tr>
              <a:tr h="1077633">
                <a:tc rowSpan="2">
                  <a:txBody>
                    <a:bodyPr/>
                    <a:lstStyle/>
                    <a:p>
                      <a:pPr marL="3175" marR="0" indent="0">
                        <a:lnSpc>
                          <a:spcPct val="115000"/>
                        </a:lnSpc>
                        <a:spcBef>
                          <a:spcPts val="0"/>
                        </a:spcBef>
                        <a:spcAft>
                          <a:spcPts val="0"/>
                        </a:spcAft>
                      </a:pPr>
                      <a:r>
                        <a:rPr lang="en-US" sz="1200" dirty="0">
                          <a:effectLst/>
                        </a:rPr>
                        <a:t>Find the percent increase between two dollar amounts. </a:t>
                      </a:r>
                      <a:endParaRPr lang="en-US" sz="1200" dirty="0">
                        <a:solidFill>
                          <a:srgbClr val="000000"/>
                        </a:solidFill>
                        <a:effectLst/>
                        <a:latin typeface="Garamond" panose="02020404030301010803" pitchFamily="18" charset="0"/>
                        <a:ea typeface="Garamond" panose="02020404030301010803" pitchFamily="18" charset="0"/>
                        <a:cs typeface="Garamond" panose="02020404030301010803" pitchFamily="18" charset="0"/>
                      </a:endParaRPr>
                    </a:p>
                  </a:txBody>
                  <a:tcPr marL="67310" marR="73025" marT="0" marB="0"/>
                </a:tc>
                <a:tc rowSpan="2">
                  <a:txBody>
                    <a:bodyPr/>
                    <a:lstStyle/>
                    <a:p>
                      <a:pPr marL="0" marR="0" indent="0" algn="ctr">
                        <a:lnSpc>
                          <a:spcPct val="115000"/>
                        </a:lnSpc>
                        <a:spcBef>
                          <a:spcPts val="0"/>
                        </a:spcBef>
                        <a:spcAft>
                          <a:spcPts val="0"/>
                        </a:spcAft>
                      </a:pPr>
                      <a:r>
                        <a:rPr lang="en-US" sz="1200">
                          <a:effectLst/>
                        </a:rPr>
                        <a:t>27 </a:t>
                      </a:r>
                      <a:endParaRPr lang="en-US" sz="1200">
                        <a:solidFill>
                          <a:srgbClr val="000000"/>
                        </a:solidFill>
                        <a:effectLst/>
                        <a:latin typeface="Garamond" panose="02020404030301010803" pitchFamily="18" charset="0"/>
                        <a:ea typeface="Garamond" panose="02020404030301010803" pitchFamily="18" charset="0"/>
                        <a:cs typeface="Garamond" panose="02020404030301010803" pitchFamily="18" charset="0"/>
                      </a:endParaRPr>
                    </a:p>
                  </a:txBody>
                  <a:tcPr marL="67310" marR="73025" marT="0" marB="0"/>
                </a:tc>
                <a:tc>
                  <a:txBody>
                    <a:bodyPr/>
                    <a:lstStyle/>
                    <a:p>
                      <a:pPr marL="0" marR="0" indent="0">
                        <a:lnSpc>
                          <a:spcPct val="115000"/>
                        </a:lnSpc>
                        <a:spcBef>
                          <a:spcPts val="0"/>
                        </a:spcBef>
                        <a:spcAft>
                          <a:spcPts val="0"/>
                        </a:spcAft>
                      </a:pPr>
                      <a:r>
                        <a:rPr lang="en-US" sz="1200">
                          <a:effectLst/>
                        </a:rPr>
                        <a:t>Found dollar amount increase and labeled it as a percentage, stopping short of solving </a:t>
                      </a:r>
                      <a:endParaRPr lang="en-US" sz="1200">
                        <a:solidFill>
                          <a:srgbClr val="000000"/>
                        </a:solidFill>
                        <a:effectLst/>
                        <a:latin typeface="Garamond" panose="02020404030301010803" pitchFamily="18" charset="0"/>
                        <a:ea typeface="Garamond" panose="02020404030301010803" pitchFamily="18" charset="0"/>
                        <a:cs typeface="Garamond" panose="02020404030301010803" pitchFamily="18" charset="0"/>
                      </a:endParaRPr>
                    </a:p>
                  </a:txBody>
                  <a:tcPr marL="67310" marR="73025" marT="0" marB="0"/>
                </a:tc>
                <a:tc>
                  <a:txBody>
                    <a:bodyPr/>
                    <a:lstStyle/>
                    <a:p>
                      <a:pPr marL="0" marR="0" indent="0" algn="ctr">
                        <a:lnSpc>
                          <a:spcPct val="115000"/>
                        </a:lnSpc>
                        <a:spcBef>
                          <a:spcPts val="0"/>
                        </a:spcBef>
                        <a:spcAft>
                          <a:spcPts val="0"/>
                        </a:spcAft>
                      </a:pPr>
                      <a:r>
                        <a:rPr lang="en-US" sz="1200">
                          <a:effectLst/>
                        </a:rPr>
                        <a:t>43 </a:t>
                      </a:r>
                      <a:endParaRPr lang="en-US" sz="1200">
                        <a:solidFill>
                          <a:srgbClr val="000000"/>
                        </a:solidFill>
                        <a:effectLst/>
                        <a:latin typeface="Garamond" panose="02020404030301010803" pitchFamily="18" charset="0"/>
                        <a:ea typeface="Garamond" panose="02020404030301010803" pitchFamily="18" charset="0"/>
                        <a:cs typeface="Garamond" panose="02020404030301010803" pitchFamily="18" charset="0"/>
                      </a:endParaRPr>
                    </a:p>
                  </a:txBody>
                  <a:tcPr marL="67310" marR="73025" marT="0" marB="0"/>
                </a:tc>
              </a:tr>
              <a:tr h="804326">
                <a:tc vMerge="1">
                  <a:txBody>
                    <a:bodyPr/>
                    <a:lstStyle/>
                    <a:p>
                      <a:endParaRPr lang="en-US"/>
                    </a:p>
                  </a:txBody>
                  <a:tcPr/>
                </a:tc>
                <a:tc vMerge="1">
                  <a:txBody>
                    <a:bodyPr/>
                    <a:lstStyle/>
                    <a:p>
                      <a:endParaRPr lang="en-US"/>
                    </a:p>
                  </a:txBody>
                  <a:tcPr/>
                </a:tc>
                <a:tc>
                  <a:txBody>
                    <a:bodyPr/>
                    <a:lstStyle/>
                    <a:p>
                      <a:pPr marL="0" marR="0" indent="0">
                        <a:lnSpc>
                          <a:spcPct val="115000"/>
                        </a:lnSpc>
                        <a:spcBef>
                          <a:spcPts val="0"/>
                        </a:spcBef>
                        <a:spcAft>
                          <a:spcPts val="0"/>
                        </a:spcAft>
                      </a:pPr>
                      <a:r>
                        <a:rPr lang="en-US" sz="1200">
                          <a:effectLst/>
                        </a:rPr>
                        <a:t>Used larger of the two amounts as denominator when calculating increase </a:t>
                      </a:r>
                      <a:endParaRPr lang="en-US" sz="1200">
                        <a:solidFill>
                          <a:srgbClr val="000000"/>
                        </a:solidFill>
                        <a:effectLst/>
                        <a:latin typeface="Garamond" panose="02020404030301010803" pitchFamily="18" charset="0"/>
                        <a:ea typeface="Garamond" panose="02020404030301010803" pitchFamily="18" charset="0"/>
                        <a:cs typeface="Garamond" panose="02020404030301010803" pitchFamily="18" charset="0"/>
                      </a:endParaRPr>
                    </a:p>
                  </a:txBody>
                  <a:tcPr marL="67310" marR="73025" marT="0" marB="0"/>
                </a:tc>
                <a:tc>
                  <a:txBody>
                    <a:bodyPr/>
                    <a:lstStyle/>
                    <a:p>
                      <a:pPr marL="0" marR="0" indent="0" algn="ctr">
                        <a:lnSpc>
                          <a:spcPct val="115000"/>
                        </a:lnSpc>
                        <a:spcBef>
                          <a:spcPts val="0"/>
                        </a:spcBef>
                        <a:spcAft>
                          <a:spcPts val="0"/>
                        </a:spcAft>
                      </a:pPr>
                      <a:r>
                        <a:rPr lang="en-US" sz="1200" dirty="0">
                          <a:effectLst/>
                        </a:rPr>
                        <a:t>23 </a:t>
                      </a:r>
                      <a:endParaRPr lang="en-US" sz="1200" dirty="0">
                        <a:solidFill>
                          <a:srgbClr val="000000"/>
                        </a:solidFill>
                        <a:effectLst/>
                        <a:latin typeface="Garamond" panose="02020404030301010803" pitchFamily="18" charset="0"/>
                        <a:ea typeface="Garamond" panose="02020404030301010803" pitchFamily="18" charset="0"/>
                        <a:cs typeface="Garamond" panose="02020404030301010803" pitchFamily="18" charset="0"/>
                      </a:endParaRPr>
                    </a:p>
                  </a:txBody>
                  <a:tcPr marL="67310" marR="73025" marT="0" marB="0"/>
                </a:tc>
              </a:tr>
            </a:tbl>
          </a:graphicData>
        </a:graphic>
      </p:graphicFrame>
      <p:pic>
        <p:nvPicPr>
          <p:cNvPr id="10" name="Picture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077075" y="1524000"/>
            <a:ext cx="1695450" cy="1640403"/>
          </a:xfrm>
          <a:prstGeom prst="rect">
            <a:avLst/>
          </a:prstGeom>
        </p:spPr>
      </p:pic>
    </p:spTree>
    <p:extLst>
      <p:ext uri="{BB962C8B-B14F-4D97-AF65-F5344CB8AC3E}">
        <p14:creationId xmlns:p14="http://schemas.microsoft.com/office/powerpoint/2010/main" xmlns="" val="249097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learn procedures,</a:t>
            </a:r>
            <a:endParaRPr lang="en-US" dirty="0"/>
          </a:p>
        </p:txBody>
      </p:sp>
      <p:sp>
        <p:nvSpPr>
          <p:cNvPr id="3" name="Content Placeholder 2"/>
          <p:cNvSpPr>
            <a:spLocks noGrp="1"/>
          </p:cNvSpPr>
          <p:nvPr>
            <p:ph sz="quarter" idx="1"/>
          </p:nvPr>
        </p:nvSpPr>
        <p:spPr/>
        <p:txBody>
          <a:bodyPr>
            <a:normAutofit/>
          </a:bodyPr>
          <a:lstStyle/>
          <a:p>
            <a:r>
              <a:rPr lang="en-US" dirty="0" smtClean="0"/>
              <a:t>But don’t know when or how to use them, and leave out parts. </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our brains are closets…</a:t>
            </a:r>
            <a:endParaRPr lang="en-US" dirty="0"/>
          </a:p>
        </p:txBody>
      </p:sp>
      <p:sp>
        <p:nvSpPr>
          <p:cNvPr id="3" name="Content Placeholder 2"/>
          <p:cNvSpPr>
            <a:spLocks noGrp="1"/>
          </p:cNvSpPr>
          <p:nvPr>
            <p:ph sz="quarter" idx="1"/>
          </p:nvPr>
        </p:nvSpPr>
        <p:spPr>
          <a:xfrm>
            <a:off x="533400" y="1447800"/>
            <a:ext cx="7467600" cy="4873752"/>
          </a:xfrm>
        </p:spPr>
        <p:txBody>
          <a:bodyPr/>
          <a:lstStyle/>
          <a:p>
            <a:r>
              <a:rPr lang="en-US" dirty="0" smtClean="0"/>
              <a:t>What the expert’s brain looks like (and what we *think* we’re doing in our student’s brains): </a:t>
            </a:r>
          </a:p>
          <a:p>
            <a:pPr>
              <a:buNone/>
            </a:pPr>
            <a:endParaRPr lang="en-US" dirty="0" smtClean="0"/>
          </a:p>
        </p:txBody>
      </p:sp>
      <p:pic>
        <p:nvPicPr>
          <p:cNvPr id="4" name="Picture 2"/>
          <p:cNvPicPr>
            <a:picLocks noChangeAspect="1" noChangeArrowheads="1"/>
          </p:cNvPicPr>
          <p:nvPr/>
        </p:nvPicPr>
        <p:blipFill>
          <a:blip r:embed="rId2" cstate="print"/>
          <a:srcRect/>
          <a:stretch>
            <a:fillRect/>
          </a:stretch>
        </p:blipFill>
        <p:spPr bwMode="auto">
          <a:xfrm>
            <a:off x="2762250" y="2832100"/>
            <a:ext cx="2857500" cy="2409825"/>
          </a:xfrm>
          <a:prstGeom prst="rect">
            <a:avLst/>
          </a:prstGeom>
          <a:noFill/>
          <a:ln w="9525">
            <a:noFill/>
            <a:miter lim="800000"/>
            <a:headEnd/>
            <a:tailEnd/>
          </a:ln>
        </p:spPr>
      </p:pic>
      <p:sp>
        <p:nvSpPr>
          <p:cNvPr id="5" name="TextBox 4"/>
          <p:cNvSpPr txBox="1"/>
          <p:nvPr/>
        </p:nvSpPr>
        <p:spPr>
          <a:xfrm>
            <a:off x="228600" y="5943600"/>
            <a:ext cx="4772460" cy="646331"/>
          </a:xfrm>
          <a:prstGeom prst="rect">
            <a:avLst/>
          </a:prstGeom>
          <a:noFill/>
        </p:spPr>
        <p:txBody>
          <a:bodyPr wrap="none" rtlCol="0">
            <a:spAutoFit/>
          </a:bodyPr>
          <a:lstStyle/>
          <a:p>
            <a:r>
              <a:rPr lang="en-US" dirty="0" smtClean="0"/>
              <a:t>From http://usablelearning.wordpress.com/</a:t>
            </a:r>
            <a:br>
              <a:rPr lang="en-US" dirty="0" smtClean="0"/>
            </a:br>
            <a:r>
              <a:rPr lang="en-US" dirty="0" smtClean="0"/>
              <a:t>2009/04/06/why-your-brain-is-a-closet/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The student’s mind… </a:t>
            </a:r>
            <a:endParaRPr lang="en-US" dirty="0"/>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3014662" y="2617787"/>
            <a:ext cx="2352675" cy="2838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Hypothesis: </a:t>
            </a:r>
            <a:endParaRPr lang="en-US" dirty="0"/>
          </a:p>
        </p:txBody>
      </p:sp>
      <p:sp>
        <p:nvSpPr>
          <p:cNvPr id="3" name="Content Placeholder 2"/>
          <p:cNvSpPr>
            <a:spLocks noGrp="1"/>
          </p:cNvSpPr>
          <p:nvPr>
            <p:ph sz="quarter" idx="1"/>
          </p:nvPr>
        </p:nvSpPr>
        <p:spPr/>
        <p:txBody>
          <a:bodyPr/>
          <a:lstStyle/>
          <a:p>
            <a:r>
              <a:rPr lang="en-US" dirty="0" smtClean="0"/>
              <a:t>… Grinding our students through the procedures 37 more times is not particularly likely to get them to understand it.  It didn’t work before… and it’s not just a correlation; there are reasons it doesn’t work. </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procedures without addressing preconceptions: </a:t>
            </a:r>
            <a:endParaRPr lang="en-US" dirty="0"/>
          </a:p>
        </p:txBody>
      </p:sp>
      <p:sp>
        <p:nvSpPr>
          <p:cNvPr id="3" name="Content Placeholder 2"/>
          <p:cNvSpPr>
            <a:spLocks noGrp="1"/>
          </p:cNvSpPr>
          <p:nvPr>
            <p:ph sz="quarter" idx="1"/>
          </p:nvPr>
        </p:nvSpPr>
        <p:spPr/>
        <p:txBody>
          <a:bodyPr>
            <a:normAutofit/>
          </a:bodyPr>
          <a:lstStyle/>
          <a:p>
            <a:r>
              <a:rPr lang="en-US" dirty="0" smtClean="0"/>
              <a:t>“students … reject the new information that does not fit with their prior understanding…”  </a:t>
            </a:r>
          </a:p>
          <a:p>
            <a:r>
              <a:rPr lang="en-US" dirty="0" smtClean="0"/>
              <a:t>  From “Why Can’t Students Get the Concept of Math?” by Julie L. Booth, _Perspectives_ (International Dyslexia Association). </a:t>
            </a:r>
          </a:p>
          <a:p>
            <a:endParaRPr lang="en-US" dirty="0" smtClean="0"/>
          </a:p>
          <a:p>
            <a:r>
              <a:rPr lang="en-US" dirty="0" smtClean="0"/>
              <a:t>See also </a:t>
            </a:r>
            <a:r>
              <a:rPr lang="en-US" dirty="0" smtClean="0">
                <a:hlinkClick r:id="rId2"/>
              </a:rPr>
              <a:t>http://www.learner.org/resources/series26.html</a:t>
            </a:r>
            <a:r>
              <a:rPr lang="en-US" dirty="0" smtClean="0"/>
              <a:t>   “Minds of Their Own</a:t>
            </a:r>
            <a:r>
              <a:rPr lang="en-US" dirty="0" smtClean="0"/>
              <a:t>”</a:t>
            </a:r>
          </a:p>
          <a:p>
            <a:r>
              <a:rPr lang="en-US" dirty="0" smtClean="0"/>
              <a:t>So let’s look at some concept-based lessons! Starting with </a:t>
            </a:r>
            <a:r>
              <a:rPr lang="en-US" dirty="0" err="1" smtClean="0"/>
              <a:t>Camtasia</a:t>
            </a:r>
            <a:r>
              <a:rPr lang="en-US" dirty="0" smtClean="0"/>
              <a:t>… </a:t>
            </a:r>
          </a:p>
          <a:p>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0.8|3.1"/>
</p:tagLst>
</file>

<file path=ppt/tags/tag2.xml><?xml version="1.0" encoding="utf-8"?>
<p:tagLst xmlns:a="http://schemas.openxmlformats.org/drawingml/2006/main" xmlns:r="http://schemas.openxmlformats.org/officeDocument/2006/relationships" xmlns:p="http://schemas.openxmlformats.org/presentationml/2006/main">
  <p:tag name="TIMING" val="|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18964</TotalTime>
  <Words>1470</Words>
  <Application>Microsoft Office PowerPoint</Application>
  <PresentationFormat>On-screen Show (4:3)</PresentationFormat>
  <Paragraphs>143</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Oriel</vt:lpstr>
      <vt:lpstr>Math  -- Concepts and calculations</vt:lpstr>
      <vt:lpstr>Our “Underprepared Students:”  are we almost there?   </vt:lpstr>
      <vt:lpstr>Typical errors </vt:lpstr>
      <vt:lpstr>Error patterns indicate formulae before understanding</vt:lpstr>
      <vt:lpstr>Students learn procedures,</vt:lpstr>
      <vt:lpstr>If our brains are closets…</vt:lpstr>
      <vt:lpstr>…. The student’s mind… </vt:lpstr>
      <vt:lpstr> Hypothesis: </vt:lpstr>
      <vt:lpstr>Learning procedures without addressing preconceptions: </vt:lpstr>
      <vt:lpstr>Perhaps… </vt:lpstr>
      <vt:lpstr>Some “big ideas”</vt:lpstr>
      <vt:lpstr>Part/Whole”</vt:lpstr>
      <vt:lpstr>Slide 13</vt:lpstr>
      <vt:lpstr>Slide 14</vt:lpstr>
      <vt:lpstr>Slide 15</vt:lpstr>
      <vt:lpstr>These can’t be my college students! </vt:lpstr>
      <vt:lpstr>“Are you looking for the whole or the part?” </vt:lpstr>
      <vt:lpstr>Slide 18</vt:lpstr>
      <vt:lpstr>If students *do* understand the “how much more” concept… </vt:lpstr>
      <vt:lpstr>They can often be led to… </vt:lpstr>
      <vt:lpstr>Now, when asked for the diameter, given the area…</vt:lpstr>
      <vt:lpstr>Pythagorean Theorem</vt:lpstr>
      <vt:lpstr>Hidden secrets of the Mathematically Successful</vt:lpstr>
      <vt:lpstr>Secret # 2   has 2 parts</vt:lpstr>
      <vt:lpstr>Secret # 3:   Three doesn’t always mean three. </vt:lpstr>
      <vt:lpstr>Secret # 4:   The “Math Language” isn’t always what it looks like.</vt:lpstr>
      <vt:lpstr>On to the specific strategies! </vt:lpstr>
    </vt:vector>
  </TitlesOfParts>
  <Company>Parkland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dc:title>
  <dc:creator>SUJones</dc:creator>
  <cp:lastModifiedBy>bw</cp:lastModifiedBy>
  <cp:revision>563</cp:revision>
  <dcterms:created xsi:type="dcterms:W3CDTF">2012-03-07T15:57:34Z</dcterms:created>
  <dcterms:modified xsi:type="dcterms:W3CDTF">2014-05-20T02:54:48Z</dcterms:modified>
</cp:coreProperties>
</file>