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2"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284B313-B0D4-459F-918B-4D7F79DA34C8}" type="datetimeFigureOut">
              <a:rPr lang="en-US" smtClean="0"/>
              <a:pPr/>
              <a:t>8/18/2013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BA63EEB-08EB-4406-908E-4A49993CE8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84B313-B0D4-459F-918B-4D7F79DA34C8}"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63EEB-08EB-4406-908E-4A49993CE8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84B313-B0D4-459F-918B-4D7F79DA34C8}"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63EEB-08EB-4406-908E-4A49993CE8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284B313-B0D4-459F-918B-4D7F79DA34C8}" type="datetimeFigureOut">
              <a:rPr lang="en-US" smtClean="0"/>
              <a:pPr/>
              <a:t>8/18/2013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1BA63EEB-08EB-4406-908E-4A49993CE8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4284B313-B0D4-459F-918B-4D7F79DA34C8}" type="datetimeFigureOut">
              <a:rPr lang="en-US" smtClean="0"/>
              <a:pPr/>
              <a:t>8/18/2013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1BA63EEB-08EB-4406-908E-4A49993CE8EF}"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284B313-B0D4-459F-918B-4D7F79DA34C8}" type="datetimeFigureOut">
              <a:rPr lang="en-US" smtClean="0"/>
              <a:pPr/>
              <a:t>8/18/2013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1BA63EEB-08EB-4406-908E-4A49993CE8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284B313-B0D4-459F-918B-4D7F79DA34C8}" type="datetimeFigureOut">
              <a:rPr lang="en-US" smtClean="0"/>
              <a:pPr/>
              <a:t>8/18/2013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BA63EEB-08EB-4406-908E-4A49993CE8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84B313-B0D4-459F-918B-4D7F79DA34C8}" type="datetimeFigureOut">
              <a:rPr lang="en-US" smtClean="0"/>
              <a:pPr/>
              <a:t>8/18/2013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63EEB-08EB-4406-908E-4A49993CE8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284B313-B0D4-459F-918B-4D7F79DA34C8}" type="datetimeFigureOut">
              <a:rPr lang="en-US" smtClean="0"/>
              <a:pPr/>
              <a:t>8/18/2013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1BA63EEB-08EB-4406-908E-4A49993CE8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284B313-B0D4-459F-918B-4D7F79DA34C8}" type="datetimeFigureOut">
              <a:rPr lang="en-US" smtClean="0"/>
              <a:pPr/>
              <a:t>8/18/2013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BA63EEB-08EB-4406-908E-4A49993CE8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284B313-B0D4-459F-918B-4D7F79DA34C8}" type="datetimeFigureOut">
              <a:rPr lang="en-US" smtClean="0"/>
              <a:pPr/>
              <a:t>8/18/2013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BA63EEB-08EB-4406-908E-4A49993CE8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284B313-B0D4-459F-918B-4D7F79DA34C8}" type="datetimeFigureOut">
              <a:rPr lang="en-US" smtClean="0"/>
              <a:pPr/>
              <a:t>8/18/2013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BA63EEB-08EB-4406-908E-4A49993CE8E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Stories Numbers Tell</a:t>
            </a:r>
            <a:endParaRPr lang="en-US" dirty="0"/>
          </a:p>
        </p:txBody>
      </p:sp>
      <p:sp>
        <p:nvSpPr>
          <p:cNvPr id="3" name="Subtitle 2"/>
          <p:cNvSpPr>
            <a:spLocks noGrp="1"/>
          </p:cNvSpPr>
          <p:nvPr>
            <p:ph type="subTitle" idx="1"/>
          </p:nvPr>
        </p:nvSpPr>
        <p:spPr/>
        <p:txBody>
          <a:bodyPr/>
          <a:lstStyle/>
          <a:p>
            <a:r>
              <a:rPr lang="en-US" dirty="0" smtClean="0"/>
              <a:t>Making sense of numbers and arithmetic operations</a:t>
            </a:r>
            <a:endParaRPr lang="en-US" dirty="0"/>
          </a:p>
        </p:txBody>
      </p:sp>
      <p:pic>
        <p:nvPicPr>
          <p:cNvPr id="6" name="~PP1951.WAV">
            <a:hlinkClick r:id="" action="ppaction://media"/>
          </p:cNvPr>
          <p:cNvPicPr>
            <a:picLocks noRot="1" noChangeAspect="1"/>
          </p:cNvPicPr>
          <p:nvPr>
            <a:wavAudioFile r:embed="rId1" name="~PP1951.WAV"/>
          </p:nvPr>
        </p:nvPicPr>
        <p:blipFill>
          <a:blip r:embed="rId3" cstate="print"/>
          <a:stretch>
            <a:fillRect/>
          </a:stretch>
        </p:blipFill>
        <p:spPr>
          <a:xfrm>
            <a:off x="8696325" y="6410325"/>
            <a:ext cx="304800" cy="304800"/>
          </a:xfrm>
          <a:prstGeom prst="rect">
            <a:avLst/>
          </a:prstGeom>
        </p:spPr>
      </p:pic>
    </p:spTree>
  </p:cSld>
  <p:clrMapOvr>
    <a:masterClrMapping/>
  </p:clrMapOvr>
  <p:transition advTm="66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a:bodyPr>
          <a:lstStyle/>
          <a:p>
            <a:r>
              <a:rPr lang="en-US" dirty="0" smtClean="0"/>
              <a:t>  I’m Sue Jones, and  I've put together these slide shows and activities to try to help people understand math.   These are mostly about what I call "number sense," which is understanding what numbers and equations mean.  </a:t>
            </a:r>
          </a:p>
          <a:p>
            <a:r>
              <a:rPr lang="en-US" dirty="0" smtClean="0"/>
              <a:t>This is especially for folks who find working with numbers frustrating or stressful.  </a:t>
            </a:r>
            <a:endParaRPr lang="en-US" dirty="0"/>
          </a:p>
        </p:txBody>
      </p:sp>
      <p:pic>
        <p:nvPicPr>
          <p:cNvPr id="5" name="~PP3249.WAV">
            <a:hlinkClick r:id="" action="ppaction://media"/>
          </p:cNvPr>
          <p:cNvPicPr>
            <a:picLocks noRot="1" noChangeAspect="1"/>
          </p:cNvPicPr>
          <p:nvPr>
            <a:wavAudioFile r:embed="rId1" name="~PP3249.WAV"/>
          </p:nvPr>
        </p:nvPicPr>
        <p:blipFill>
          <a:blip r:embed="rId3" cstate="print"/>
          <a:stretch>
            <a:fillRect/>
          </a:stretch>
        </p:blipFill>
        <p:spPr>
          <a:xfrm>
            <a:off x="8696325" y="6410325"/>
            <a:ext cx="304800" cy="304800"/>
          </a:xfrm>
          <a:prstGeom prst="rect">
            <a:avLst/>
          </a:prstGeom>
        </p:spPr>
      </p:pic>
    </p:spTree>
  </p:cSld>
  <p:clrMapOvr>
    <a:masterClrMapping/>
  </p:clrMapOvr>
  <p:transition advTm="216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 symbols with meaning</a:t>
            </a:r>
            <a:endParaRPr lang="en-US" dirty="0"/>
          </a:p>
        </p:txBody>
      </p:sp>
      <p:sp>
        <p:nvSpPr>
          <p:cNvPr id="3" name="Content Placeholder 2"/>
          <p:cNvSpPr>
            <a:spLocks noGrp="1"/>
          </p:cNvSpPr>
          <p:nvPr>
            <p:ph idx="1"/>
          </p:nvPr>
        </p:nvSpPr>
        <p:spPr/>
        <p:txBody>
          <a:bodyPr/>
          <a:lstStyle/>
          <a:p>
            <a:r>
              <a:rPr lang="en-US" dirty="0" smtClean="0"/>
              <a:t>Math is a language, with numbers and symbols like + and % instead of words.</a:t>
            </a:r>
          </a:p>
          <a:p>
            <a:r>
              <a:rPr lang="en-US" dirty="0" smtClean="0"/>
              <a:t>There are rules for calculating with numbers, which are like rules for spelling. They’re important!</a:t>
            </a:r>
          </a:p>
          <a:p>
            <a:r>
              <a:rPr lang="en-US" dirty="0" smtClean="0"/>
              <a:t>However, just as spelling doesn’t tell you what words mean, calculating doesn’t tell you what arithmetic means.</a:t>
            </a:r>
            <a:endParaRPr lang="en-US" dirty="0"/>
          </a:p>
        </p:txBody>
      </p:sp>
      <p:pic>
        <p:nvPicPr>
          <p:cNvPr id="5" name="~PP3548.WAV">
            <a:hlinkClick r:id="" action="ppaction://media"/>
          </p:cNvPr>
          <p:cNvPicPr>
            <a:picLocks noRot="1" noChangeAspect="1"/>
          </p:cNvPicPr>
          <p:nvPr>
            <a:wavAudioFile r:embed="rId1" name="~PP3548.WAV"/>
          </p:nvPr>
        </p:nvPicPr>
        <p:blipFill>
          <a:blip r:embed="rId3" cstate="print"/>
          <a:stretch>
            <a:fillRect/>
          </a:stretch>
        </p:blipFill>
        <p:spPr>
          <a:xfrm>
            <a:off x="8696325" y="6410325"/>
            <a:ext cx="304800" cy="304800"/>
          </a:xfrm>
          <a:prstGeom prst="rect">
            <a:avLst/>
          </a:prstGeom>
        </p:spPr>
      </p:pic>
    </p:spTree>
  </p:cSld>
  <p:clrMapOvr>
    <a:masterClrMapping/>
  </p:clrMapOvr>
  <p:transition advTm="206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do some calculating too…</a:t>
            </a:r>
            <a:endParaRPr lang="en-US" dirty="0"/>
          </a:p>
        </p:txBody>
      </p:sp>
      <p:sp>
        <p:nvSpPr>
          <p:cNvPr id="3" name="Content Placeholder 2"/>
          <p:cNvSpPr>
            <a:spLocks noGrp="1"/>
          </p:cNvSpPr>
          <p:nvPr>
            <p:ph idx="1"/>
          </p:nvPr>
        </p:nvSpPr>
        <p:spPr/>
        <p:txBody>
          <a:bodyPr/>
          <a:lstStyle/>
          <a:p>
            <a:r>
              <a:rPr lang="en-US" dirty="0" smtClean="0"/>
              <a:t>We won’t ignore the calculating, but we’re going to focus harder on understanding what’s going on.</a:t>
            </a:r>
            <a:endParaRPr lang="en-US" dirty="0"/>
          </a:p>
        </p:txBody>
      </p:sp>
      <p:pic>
        <p:nvPicPr>
          <p:cNvPr id="5" name="~PP2563.WAV">
            <a:hlinkClick r:id="" action="ppaction://media"/>
          </p:cNvPr>
          <p:cNvPicPr>
            <a:picLocks noRot="1" noChangeAspect="1"/>
          </p:cNvPicPr>
          <p:nvPr>
            <a:wavAudioFile r:embed="rId1" name="~PP2563.WAV"/>
          </p:nvPr>
        </p:nvPicPr>
        <p:blipFill>
          <a:blip r:embed="rId3" cstate="print"/>
          <a:stretch>
            <a:fillRect/>
          </a:stretch>
        </p:blipFill>
        <p:spPr>
          <a:xfrm>
            <a:off x="8696325" y="6410325"/>
            <a:ext cx="304800" cy="304800"/>
          </a:xfrm>
          <a:prstGeom prst="rect">
            <a:avLst/>
          </a:prstGeom>
        </p:spPr>
      </p:pic>
    </p:spTree>
  </p:cSld>
  <p:clrMapOvr>
    <a:masterClrMapping/>
  </p:clrMapOvr>
  <p:transition advTm="71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the slide shows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These </a:t>
            </a:r>
            <a:r>
              <a:rPr lang="en-US" dirty="0" err="1" smtClean="0"/>
              <a:t>powerpoints</a:t>
            </a:r>
            <a:r>
              <a:rPr lang="en-US" dirty="0" smtClean="0"/>
              <a:t> are narrated, and will automatically play, but you can still click to move forward.  </a:t>
            </a:r>
          </a:p>
          <a:p>
            <a:r>
              <a:rPr lang="en-US" dirty="0" smtClean="0"/>
              <a:t>If this is a movie, you can click “pause” and “stop” with the controls on the bottom. </a:t>
            </a:r>
          </a:p>
          <a:p>
            <a:r>
              <a:rPr lang="en-US" dirty="0" smtClean="0"/>
              <a:t>I’ve also tried to include everything I say in the captions, so you don’t *need* to hear it. </a:t>
            </a:r>
          </a:p>
          <a:p>
            <a:r>
              <a:rPr lang="en-US" dirty="0" smtClean="0"/>
              <a:t>If you want to hear a certain part of a slide show again, you can start it and click through to that part.</a:t>
            </a:r>
            <a:endParaRPr lang="en-US" dirty="0"/>
          </a:p>
        </p:txBody>
      </p:sp>
      <p:pic>
        <p:nvPicPr>
          <p:cNvPr id="5" name="~PP2128.WAV">
            <a:hlinkClick r:id="" action="ppaction://media"/>
          </p:cNvPr>
          <p:cNvPicPr>
            <a:picLocks noRot="1" noChangeAspect="1"/>
          </p:cNvPicPr>
          <p:nvPr>
            <a:wavAudioFile r:embed="rId1" name="~PP2128.WAV"/>
          </p:nvPr>
        </p:nvPicPr>
        <p:blipFill>
          <a:blip r:embed="rId3" cstate="print"/>
          <a:stretch>
            <a:fillRect/>
          </a:stretch>
        </p:blipFill>
        <p:spPr>
          <a:xfrm>
            <a:off x="8696325" y="6410325"/>
            <a:ext cx="304800" cy="304800"/>
          </a:xfrm>
          <a:prstGeom prst="rect">
            <a:avLst/>
          </a:prstGeom>
        </p:spPr>
      </p:pic>
    </p:spTree>
  </p:cSld>
  <p:clrMapOvr>
    <a:masterClrMapping/>
  </p:clrMapOvr>
  <p:transition advTm="281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cover here?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I’ll start with a “big idea” from math, the relationship of “parts” to “wholes.”</a:t>
            </a:r>
          </a:p>
          <a:p>
            <a:r>
              <a:rPr lang="en-US" dirty="0" smtClean="0"/>
              <a:t>We’ll explore the concepts of adding and subtracting in ways you might not have thought of. </a:t>
            </a:r>
          </a:p>
          <a:p>
            <a:r>
              <a:rPr lang="en-US" dirty="0" smtClean="0"/>
              <a:t>We’ll introduce adding positive and negative numbers.   (We will not subtract them yet.)</a:t>
            </a:r>
          </a:p>
          <a:p>
            <a:r>
              <a:rPr lang="en-US" dirty="0" smtClean="0"/>
              <a:t>We’ll extend the ideas of addition and division to some work with fractions. </a:t>
            </a:r>
          </a:p>
          <a:p>
            <a:r>
              <a:rPr lang="en-US" dirty="0" smtClean="0"/>
              <a:t>Finally, we’ll take a look at what happens when we include “variables” in this process to solve equations like </a:t>
            </a:r>
            <a:br>
              <a:rPr lang="en-US" dirty="0" smtClean="0"/>
            </a:br>
            <a:r>
              <a:rPr lang="en-US" dirty="0" smtClean="0"/>
              <a:t>“x + 2 = 4”</a:t>
            </a:r>
          </a:p>
          <a:p>
            <a:r>
              <a:rPr lang="en-US" dirty="0" smtClean="0"/>
              <a:t>The goal is for you to be able to use these ideas every day, and also to be able to understand more advanced math ideas better, especially if you take a higher level course later. </a:t>
            </a:r>
            <a:endParaRPr lang="en-US" dirty="0"/>
          </a:p>
        </p:txBody>
      </p:sp>
      <p:pic>
        <p:nvPicPr>
          <p:cNvPr id="7" name="~PP502.WAV">
            <a:hlinkClick r:id="" action="ppaction://media"/>
          </p:cNvPr>
          <p:cNvPicPr>
            <a:picLocks noRot="1" noChangeAspect="1"/>
          </p:cNvPicPr>
          <p:nvPr>
            <a:wavAudioFile r:embed="rId1" name="~PP502.WAV"/>
          </p:nvPr>
        </p:nvPicPr>
        <p:blipFill>
          <a:blip r:embed="rId3" cstate="print"/>
          <a:stretch>
            <a:fillRect/>
          </a:stretch>
        </p:blipFill>
        <p:spPr>
          <a:xfrm>
            <a:off x="8696325" y="6410325"/>
            <a:ext cx="304800" cy="304800"/>
          </a:xfrm>
          <a:prstGeom prst="rect">
            <a:avLst/>
          </a:prstGeom>
        </p:spPr>
      </p:pic>
    </p:spTree>
  </p:cSld>
  <p:clrMapOvr>
    <a:masterClrMapping/>
  </p:clrMapOvr>
  <p:transition advTm="468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learn some math! </a:t>
            </a:r>
            <a:endParaRPr lang="en-US" dirty="0"/>
          </a:p>
        </p:txBody>
      </p:sp>
      <p:sp>
        <p:nvSpPr>
          <p:cNvPr id="3" name="Content Placeholder 2"/>
          <p:cNvSpPr>
            <a:spLocks noGrp="1"/>
          </p:cNvSpPr>
          <p:nvPr>
            <p:ph idx="1"/>
          </p:nvPr>
        </p:nvSpPr>
        <p:spPr/>
        <p:txBody>
          <a:bodyPr/>
          <a:lstStyle/>
          <a:p>
            <a:r>
              <a:rPr lang="en-US" dirty="0" smtClean="0"/>
              <a:t> I’ve also tried to add a little creativity to things, just for fun. You’ll meet “Gravity,” an adorable dog, and the folks at the Mary Ellen Carter Academy. </a:t>
            </a:r>
          </a:p>
          <a:p>
            <a:endParaRPr lang="en-US" dirty="0" smtClean="0"/>
          </a:p>
        </p:txBody>
      </p:sp>
      <p:pic>
        <p:nvPicPr>
          <p:cNvPr id="6" name="~PP648.WAV">
            <a:hlinkClick r:id="" action="ppaction://media"/>
          </p:cNvPr>
          <p:cNvPicPr>
            <a:picLocks noRot="1" noChangeAspect="1"/>
          </p:cNvPicPr>
          <p:nvPr>
            <a:wavAudioFile r:embed="rId1" name="~PP648.WAV"/>
          </p:nvPr>
        </p:nvPicPr>
        <p:blipFill>
          <a:blip r:embed="rId3" cstate="print"/>
          <a:stretch>
            <a:fillRect/>
          </a:stretch>
        </p:blipFill>
        <p:spPr>
          <a:xfrm>
            <a:off x="8696325" y="6410325"/>
            <a:ext cx="304800" cy="304800"/>
          </a:xfrm>
          <a:prstGeom prst="rect">
            <a:avLst/>
          </a:prstGeom>
        </p:spPr>
      </p:pic>
    </p:spTree>
  </p:cSld>
  <p:clrMapOvr>
    <a:masterClrMapping/>
  </p:clrMapOvr>
  <p:transition advTm="123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comments are welcome!</a:t>
            </a:r>
            <a:endParaRPr lang="en-US" dirty="0"/>
          </a:p>
        </p:txBody>
      </p:sp>
      <p:sp>
        <p:nvSpPr>
          <p:cNvPr id="3" name="Content Placeholder 2"/>
          <p:cNvSpPr>
            <a:spLocks noGrp="1"/>
          </p:cNvSpPr>
          <p:nvPr>
            <p:ph idx="1"/>
          </p:nvPr>
        </p:nvSpPr>
        <p:spPr/>
        <p:txBody>
          <a:bodyPr>
            <a:normAutofit/>
          </a:bodyPr>
          <a:lstStyle/>
          <a:p>
            <a:r>
              <a:rPr lang="en-US" dirty="0" smtClean="0"/>
              <a:t>There’s a link to a response sheet right under the link to this </a:t>
            </a:r>
            <a:r>
              <a:rPr lang="en-US" dirty="0" err="1" smtClean="0"/>
              <a:t>powerpoint</a:t>
            </a:r>
            <a:r>
              <a:rPr lang="en-US" dirty="0" smtClean="0"/>
              <a:t>.  Click on it to open the document.  You can print it out and save it for your self, hand it in to your teacher, or fill it out online and submit it to your teacher. </a:t>
            </a:r>
            <a:endParaRPr lang="en-US" dirty="0" smtClean="0"/>
          </a:p>
          <a:p>
            <a:endParaRPr lang="en-US" dirty="0"/>
          </a:p>
        </p:txBody>
      </p:sp>
      <p:pic>
        <p:nvPicPr>
          <p:cNvPr id="5" name="~PP1236.WAV">
            <a:hlinkClick r:id="" action="ppaction://media"/>
          </p:cNvPr>
          <p:cNvPicPr>
            <a:picLocks noRot="1" noChangeAspect="1"/>
          </p:cNvPicPr>
          <p:nvPr>
            <a:wavAudioFile r:embed="rId1" name="~PP1236.WAV"/>
          </p:nvPr>
        </p:nvPicPr>
        <p:blipFill>
          <a:blip r:embed="rId3" cstate="print"/>
          <a:stretch>
            <a:fillRect/>
          </a:stretch>
        </p:blipFill>
        <p:spPr>
          <a:xfrm>
            <a:off x="8696325" y="6410325"/>
            <a:ext cx="304800" cy="304800"/>
          </a:xfrm>
          <a:prstGeom prst="rect">
            <a:avLst/>
          </a:prstGeom>
        </p:spPr>
      </p:pic>
    </p:spTree>
  </p:cSld>
  <p:clrMapOvr>
    <a:masterClrMapping/>
  </p:clrMapOvr>
  <p:transition advTm="1632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419</TotalTime>
  <Words>442</Words>
  <Application>Microsoft Office PowerPoint</Application>
  <PresentationFormat>On-screen Show (4:3)</PresentationFormat>
  <Paragraphs>27</Paragraphs>
  <Slides>8</Slides>
  <Notes>0</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Verve</vt:lpstr>
      <vt:lpstr>The Stories Numbers Tell</vt:lpstr>
      <vt:lpstr>Welcome</vt:lpstr>
      <vt:lpstr>Language – symbols with meaning</vt:lpstr>
      <vt:lpstr>We’ll do some calculating too…</vt:lpstr>
      <vt:lpstr>How to use the slide shows</vt:lpstr>
      <vt:lpstr>What will I cover here?</vt:lpstr>
      <vt:lpstr>Let’s learn some math! </vt:lpstr>
      <vt:lpstr>Your comments are welcome!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Stories Numbers Tell</dc:title>
  <dc:creator>bw</dc:creator>
  <cp:lastModifiedBy>bw</cp:lastModifiedBy>
  <cp:revision>10</cp:revision>
  <dcterms:created xsi:type="dcterms:W3CDTF">2013-07-19T16:56:20Z</dcterms:created>
  <dcterms:modified xsi:type="dcterms:W3CDTF">2013-08-19T01:03:50Z</dcterms:modified>
</cp:coreProperties>
</file>