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27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EBC2B-D6D9-4E52-BCF2-7FB8C533B027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8748E-D24D-4DAC-9322-52383909B5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D8959-D349-4B9C-A805-B93D07557F9A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1CB6E-8817-4A39-AFDD-721DEAF2D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50"/>
            <a:r>
              <a:rPr lang="en-US" dirty="0" smtClean="0"/>
              <a:t>**link here to </a:t>
            </a:r>
            <a:r>
              <a:rPr lang="en-US" dirty="0" err="1" smtClean="0"/>
              <a:t>pdf</a:t>
            </a:r>
            <a:r>
              <a:rPr lang="en-US" dirty="0" smtClean="0"/>
              <a:t> printout/ form that students can fill in and submit. 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81AE-E16F-434B-8DFB-D15832D6C5A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1CB6E-8817-4A39-AFDD-721DEAF2DA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1CB6E-8817-4A39-AFDD-721DEAF2DA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1CB6E-8817-4A39-AFDD-721DEAF2DA8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793B-49B3-4DAE-A629-6C4606713DDB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79F6-49B3-4D9D-9E39-4559D1931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793B-49B3-4DAE-A629-6C4606713DDB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79F6-49B3-4D9D-9E39-4559D1931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793B-49B3-4DAE-A629-6C4606713DDB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79F6-49B3-4D9D-9E39-4559D1931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793B-49B3-4DAE-A629-6C4606713DDB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79F6-49B3-4D9D-9E39-4559D1931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793B-49B3-4DAE-A629-6C4606713DDB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79F6-49B3-4D9D-9E39-4559D1931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793B-49B3-4DAE-A629-6C4606713DDB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79F6-49B3-4D9D-9E39-4559D1931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793B-49B3-4DAE-A629-6C4606713DDB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79F6-49B3-4D9D-9E39-4559D1931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793B-49B3-4DAE-A629-6C4606713DDB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79F6-49B3-4D9D-9E39-4559D1931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793B-49B3-4DAE-A629-6C4606713DDB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79F6-49B3-4D9D-9E39-4559D1931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793B-49B3-4DAE-A629-6C4606713DDB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79F6-49B3-4D9D-9E39-4559D1931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793B-49B3-4DAE-A629-6C4606713DDB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79F6-49B3-4D9D-9E39-4559D1931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7793B-49B3-4DAE-A629-6C4606713DDB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979F6-49B3-4D9D-9E39-4559D1931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0.wav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1.wav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7.wav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8.wav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9.wav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Parts and Wholes – Part 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~PP267.WAV">
            <a:hlinkClick r:id="" action="ppaction://media"/>
          </p:cNvPr>
          <p:cNvPicPr>
            <a:picLocks noRot="1" noChangeAspect="1"/>
          </p:cNvPicPr>
          <p:nvPr>
            <a:wavAudioFile r:embed="rId1" name="~PP26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4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But: they are all there at the same time! We just have two ways of talking about them.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9530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6400800" y="5715000"/>
            <a:ext cx="2275840" cy="528320"/>
          </a:xfrm>
          <a:custGeom>
            <a:avLst/>
            <a:gdLst>
              <a:gd name="connsiteX0" fmla="*/ 0 w 2275840"/>
              <a:gd name="connsiteY0" fmla="*/ 0 h 528320"/>
              <a:gd name="connsiteX1" fmla="*/ 142240 w 2275840"/>
              <a:gd name="connsiteY1" fmla="*/ 162560 h 528320"/>
              <a:gd name="connsiteX2" fmla="*/ 182880 w 2275840"/>
              <a:gd name="connsiteY2" fmla="*/ 223520 h 528320"/>
              <a:gd name="connsiteX3" fmla="*/ 243840 w 2275840"/>
              <a:gd name="connsiteY3" fmla="*/ 243840 h 528320"/>
              <a:gd name="connsiteX4" fmla="*/ 751840 w 2275840"/>
              <a:gd name="connsiteY4" fmla="*/ 264160 h 528320"/>
              <a:gd name="connsiteX5" fmla="*/ 934720 w 2275840"/>
              <a:gd name="connsiteY5" fmla="*/ 345440 h 528320"/>
              <a:gd name="connsiteX6" fmla="*/ 975360 w 2275840"/>
              <a:gd name="connsiteY6" fmla="*/ 467360 h 528320"/>
              <a:gd name="connsiteX7" fmla="*/ 995680 w 2275840"/>
              <a:gd name="connsiteY7" fmla="*/ 528320 h 528320"/>
              <a:gd name="connsiteX8" fmla="*/ 1076960 w 2275840"/>
              <a:gd name="connsiteY8" fmla="*/ 406400 h 528320"/>
              <a:gd name="connsiteX9" fmla="*/ 1137920 w 2275840"/>
              <a:gd name="connsiteY9" fmla="*/ 365760 h 528320"/>
              <a:gd name="connsiteX10" fmla="*/ 1259840 w 2275840"/>
              <a:gd name="connsiteY10" fmla="*/ 325120 h 528320"/>
              <a:gd name="connsiteX11" fmla="*/ 2214880 w 2275840"/>
              <a:gd name="connsiteY11" fmla="*/ 284480 h 528320"/>
              <a:gd name="connsiteX12" fmla="*/ 2275840 w 2275840"/>
              <a:gd name="connsiteY12" fmla="*/ 142240 h 52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75840" h="528320">
                <a:moveTo>
                  <a:pt x="0" y="0"/>
                </a:moveTo>
                <a:cubicBezTo>
                  <a:pt x="94827" y="142240"/>
                  <a:pt x="40640" y="94827"/>
                  <a:pt x="142240" y="162560"/>
                </a:cubicBezTo>
                <a:cubicBezTo>
                  <a:pt x="155787" y="182880"/>
                  <a:pt x="163810" y="208264"/>
                  <a:pt x="182880" y="223520"/>
                </a:cubicBezTo>
                <a:cubicBezTo>
                  <a:pt x="199606" y="236900"/>
                  <a:pt x="222475" y="242314"/>
                  <a:pt x="243840" y="243840"/>
                </a:cubicBezTo>
                <a:cubicBezTo>
                  <a:pt x="412878" y="255914"/>
                  <a:pt x="582507" y="257387"/>
                  <a:pt x="751840" y="264160"/>
                </a:cubicBezTo>
                <a:cubicBezTo>
                  <a:pt x="838840" y="278660"/>
                  <a:pt x="888754" y="262701"/>
                  <a:pt x="934720" y="345440"/>
                </a:cubicBezTo>
                <a:cubicBezTo>
                  <a:pt x="955524" y="382887"/>
                  <a:pt x="961813" y="426720"/>
                  <a:pt x="975360" y="467360"/>
                </a:cubicBezTo>
                <a:lnTo>
                  <a:pt x="995680" y="528320"/>
                </a:lnTo>
                <a:cubicBezTo>
                  <a:pt x="1022773" y="487680"/>
                  <a:pt x="1036320" y="433493"/>
                  <a:pt x="1076960" y="406400"/>
                </a:cubicBezTo>
                <a:cubicBezTo>
                  <a:pt x="1097280" y="392853"/>
                  <a:pt x="1115603" y="375679"/>
                  <a:pt x="1137920" y="365760"/>
                </a:cubicBezTo>
                <a:cubicBezTo>
                  <a:pt x="1177066" y="348362"/>
                  <a:pt x="1219200" y="338667"/>
                  <a:pt x="1259840" y="325120"/>
                </a:cubicBezTo>
                <a:cubicBezTo>
                  <a:pt x="1603606" y="210531"/>
                  <a:pt x="1299386" y="305287"/>
                  <a:pt x="2214880" y="284480"/>
                </a:cubicBezTo>
                <a:cubicBezTo>
                  <a:pt x="2258549" y="153473"/>
                  <a:pt x="2225229" y="192851"/>
                  <a:pt x="2275840" y="14224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0" y="5562600"/>
            <a:ext cx="5673780" cy="711200"/>
          </a:xfrm>
          <a:custGeom>
            <a:avLst/>
            <a:gdLst>
              <a:gd name="connsiteX0" fmla="*/ 0 w 5673780"/>
              <a:gd name="connsiteY0" fmla="*/ 0 h 711200"/>
              <a:gd name="connsiteX1" fmla="*/ 81280 w 5673780"/>
              <a:gd name="connsiteY1" fmla="*/ 182880 h 711200"/>
              <a:gd name="connsiteX2" fmla="*/ 101600 w 5673780"/>
              <a:gd name="connsiteY2" fmla="*/ 243840 h 711200"/>
              <a:gd name="connsiteX3" fmla="*/ 121920 w 5673780"/>
              <a:gd name="connsiteY3" fmla="*/ 304800 h 711200"/>
              <a:gd name="connsiteX4" fmla="*/ 182880 w 5673780"/>
              <a:gd name="connsiteY4" fmla="*/ 345440 h 711200"/>
              <a:gd name="connsiteX5" fmla="*/ 304800 w 5673780"/>
              <a:gd name="connsiteY5" fmla="*/ 447040 h 711200"/>
              <a:gd name="connsiteX6" fmla="*/ 406400 w 5673780"/>
              <a:gd name="connsiteY6" fmla="*/ 467360 h 711200"/>
              <a:gd name="connsiteX7" fmla="*/ 467360 w 5673780"/>
              <a:gd name="connsiteY7" fmla="*/ 487680 h 711200"/>
              <a:gd name="connsiteX8" fmla="*/ 2032000 w 5673780"/>
              <a:gd name="connsiteY8" fmla="*/ 487680 h 711200"/>
              <a:gd name="connsiteX9" fmla="*/ 2682240 w 5673780"/>
              <a:gd name="connsiteY9" fmla="*/ 528320 h 711200"/>
              <a:gd name="connsiteX10" fmla="*/ 2804160 w 5673780"/>
              <a:gd name="connsiteY10" fmla="*/ 589280 h 711200"/>
              <a:gd name="connsiteX11" fmla="*/ 2885440 w 5673780"/>
              <a:gd name="connsiteY11" fmla="*/ 711200 h 711200"/>
              <a:gd name="connsiteX12" fmla="*/ 2966720 w 5673780"/>
              <a:gd name="connsiteY12" fmla="*/ 589280 h 711200"/>
              <a:gd name="connsiteX13" fmla="*/ 2987040 w 5673780"/>
              <a:gd name="connsiteY13" fmla="*/ 528320 h 711200"/>
              <a:gd name="connsiteX14" fmla="*/ 3048000 w 5673780"/>
              <a:gd name="connsiteY14" fmla="*/ 508000 h 711200"/>
              <a:gd name="connsiteX15" fmla="*/ 3840480 w 5673780"/>
              <a:gd name="connsiteY15" fmla="*/ 548640 h 711200"/>
              <a:gd name="connsiteX16" fmla="*/ 4023360 w 5673780"/>
              <a:gd name="connsiteY16" fmla="*/ 568960 h 711200"/>
              <a:gd name="connsiteX17" fmla="*/ 5506720 w 5673780"/>
              <a:gd name="connsiteY17" fmla="*/ 548640 h 711200"/>
              <a:gd name="connsiteX18" fmla="*/ 5628640 w 5673780"/>
              <a:gd name="connsiteY18" fmla="*/ 508000 h 711200"/>
              <a:gd name="connsiteX19" fmla="*/ 5669280 w 5673780"/>
              <a:gd name="connsiteY19" fmla="*/ 365760 h 711200"/>
              <a:gd name="connsiteX20" fmla="*/ 5669280 w 5673780"/>
              <a:gd name="connsiteY20" fmla="*/ 203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73780" h="711200">
                <a:moveTo>
                  <a:pt x="0" y="0"/>
                </a:moveTo>
                <a:cubicBezTo>
                  <a:pt x="64402" y="96604"/>
                  <a:pt x="32917" y="37792"/>
                  <a:pt x="81280" y="182880"/>
                </a:cubicBezTo>
                <a:lnTo>
                  <a:pt x="101600" y="243840"/>
                </a:lnTo>
                <a:cubicBezTo>
                  <a:pt x="108373" y="264160"/>
                  <a:pt x="104098" y="292919"/>
                  <a:pt x="121920" y="304800"/>
                </a:cubicBezTo>
                <a:cubicBezTo>
                  <a:pt x="142240" y="318347"/>
                  <a:pt x="164119" y="329806"/>
                  <a:pt x="182880" y="345440"/>
                </a:cubicBezTo>
                <a:cubicBezTo>
                  <a:pt x="226004" y="381377"/>
                  <a:pt x="249763" y="426401"/>
                  <a:pt x="304800" y="447040"/>
                </a:cubicBezTo>
                <a:cubicBezTo>
                  <a:pt x="337138" y="459167"/>
                  <a:pt x="372894" y="458983"/>
                  <a:pt x="406400" y="467360"/>
                </a:cubicBezTo>
                <a:cubicBezTo>
                  <a:pt x="427180" y="472555"/>
                  <a:pt x="447040" y="480907"/>
                  <a:pt x="467360" y="487680"/>
                </a:cubicBezTo>
                <a:cubicBezTo>
                  <a:pt x="1321665" y="469882"/>
                  <a:pt x="1309652" y="452155"/>
                  <a:pt x="2032000" y="487680"/>
                </a:cubicBezTo>
                <a:cubicBezTo>
                  <a:pt x="2248907" y="498348"/>
                  <a:pt x="2682240" y="528320"/>
                  <a:pt x="2682240" y="528320"/>
                </a:cubicBezTo>
                <a:cubicBezTo>
                  <a:pt x="2725724" y="542815"/>
                  <a:pt x="2771720" y="552206"/>
                  <a:pt x="2804160" y="589280"/>
                </a:cubicBezTo>
                <a:cubicBezTo>
                  <a:pt x="2836323" y="626038"/>
                  <a:pt x="2885440" y="711200"/>
                  <a:pt x="2885440" y="711200"/>
                </a:cubicBezTo>
                <a:cubicBezTo>
                  <a:pt x="2912533" y="670560"/>
                  <a:pt x="2951274" y="635617"/>
                  <a:pt x="2966720" y="589280"/>
                </a:cubicBezTo>
                <a:cubicBezTo>
                  <a:pt x="2973493" y="568960"/>
                  <a:pt x="2971894" y="543466"/>
                  <a:pt x="2987040" y="528320"/>
                </a:cubicBezTo>
                <a:cubicBezTo>
                  <a:pt x="3002186" y="513174"/>
                  <a:pt x="3027680" y="514773"/>
                  <a:pt x="3048000" y="508000"/>
                </a:cubicBezTo>
                <a:lnTo>
                  <a:pt x="3840480" y="548640"/>
                </a:lnTo>
                <a:cubicBezTo>
                  <a:pt x="3901634" y="553344"/>
                  <a:pt x="3962400" y="562187"/>
                  <a:pt x="4023360" y="568960"/>
                </a:cubicBezTo>
                <a:cubicBezTo>
                  <a:pt x="4517813" y="562187"/>
                  <a:pt x="5012576" y="567405"/>
                  <a:pt x="5506720" y="548640"/>
                </a:cubicBezTo>
                <a:cubicBezTo>
                  <a:pt x="5549527" y="547014"/>
                  <a:pt x="5628640" y="508000"/>
                  <a:pt x="5628640" y="508000"/>
                </a:cubicBezTo>
                <a:cubicBezTo>
                  <a:pt x="5640397" y="472730"/>
                  <a:pt x="5666445" y="399780"/>
                  <a:pt x="5669280" y="365760"/>
                </a:cubicBezTo>
                <a:cubicBezTo>
                  <a:pt x="5673780" y="311761"/>
                  <a:pt x="5669280" y="257387"/>
                  <a:pt x="5669280" y="2032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867400" y="5715000"/>
            <a:ext cx="685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7400" y="6096000"/>
            <a:ext cx="685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4876800"/>
            <a:ext cx="2111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Ignition charge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0" y="5257800"/>
            <a:ext cx="2127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Firework! 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" y="5257800"/>
            <a:ext cx="206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+delay charge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828800" y="5562600"/>
            <a:ext cx="12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BC8F00"/>
                </a:solidFill>
              </a:rPr>
              <a:t>+ star </a:t>
            </a:r>
            <a:endParaRPr lang="en-US" sz="3200" dirty="0">
              <a:solidFill>
                <a:srgbClr val="BC8F00"/>
              </a:solidFill>
            </a:endParaRPr>
          </a:p>
        </p:txBody>
      </p:sp>
      <p:pic>
        <p:nvPicPr>
          <p:cNvPr id="39938" name="Picture 2" descr="File:Roman candle structure drawing-en.sv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4419" y="1981200"/>
            <a:ext cx="2206562" cy="30861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19400" y="5029200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+cardboard tube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5410200"/>
            <a:ext cx="237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+ wrapping paper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5638800"/>
            <a:ext cx="166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BC8F00"/>
                </a:solidFill>
              </a:rPr>
              <a:t>+ clay seal</a:t>
            </a:r>
            <a:endParaRPr lang="en-US" sz="2800" dirty="0">
              <a:solidFill>
                <a:srgbClr val="BC8F00"/>
              </a:solidFill>
            </a:endParaRPr>
          </a:p>
        </p:txBody>
      </p:sp>
      <p:pic>
        <p:nvPicPr>
          <p:cNvPr id="19" name="~PP3436.WAV">
            <a:hlinkClick r:id="" action="ppaction://media"/>
          </p:cNvPr>
          <p:cNvPicPr>
            <a:picLocks noRot="1" noChangeAspect="1"/>
          </p:cNvPicPr>
          <p:nvPr>
            <a:wavAudioFile r:embed="rId1" name="~PP3436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Fireworks or feathers -- </a:t>
            </a:r>
            <a:br>
              <a:rPr lang="en-US" dirty="0" smtClean="0"/>
            </a:br>
            <a:r>
              <a:rPr lang="en-US" dirty="0" smtClean="0"/>
              <a:t>The parts add up to the whole.     </a:t>
            </a:r>
            <a:endParaRPr lang="en-US" dirty="0"/>
          </a:p>
        </p:txBody>
      </p:sp>
      <p:pic>
        <p:nvPicPr>
          <p:cNvPr id="6" name="Content Placeholder 5" descr="http://img.docstoccdn.com/thumb/orig/33862760.png"/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79264" y="2163112"/>
            <a:ext cx="3394472" cy="34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Vane + rachis + barb + </a:t>
            </a:r>
            <a:r>
              <a:rPr lang="en-US" dirty="0" err="1" smtClean="0"/>
              <a:t>afterfeather</a:t>
            </a:r>
            <a:r>
              <a:rPr lang="en-US" dirty="0" smtClean="0"/>
              <a:t> + </a:t>
            </a:r>
            <a:r>
              <a:rPr lang="en-US" dirty="0" err="1" smtClean="0"/>
              <a:t>calamus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=</a:t>
            </a:r>
          </a:p>
          <a:p>
            <a:pPr>
              <a:buNone/>
            </a:pPr>
            <a:r>
              <a:rPr lang="en-US" dirty="0" smtClean="0"/>
              <a:t>Feather </a:t>
            </a:r>
          </a:p>
          <a:p>
            <a:endParaRPr lang="en-US" dirty="0" smtClean="0"/>
          </a:p>
          <a:p>
            <a:r>
              <a:rPr lang="en-US" dirty="0" smtClean="0"/>
              <a:t>They’re two different ways of describing exactly the same thing. </a:t>
            </a:r>
            <a:endParaRPr lang="en-US" dirty="0"/>
          </a:p>
        </p:txBody>
      </p:sp>
      <p:pic>
        <p:nvPicPr>
          <p:cNvPr id="5" name="~PP1841.WAV">
            <a:hlinkClick r:id="" action="ppaction://media"/>
          </p:cNvPr>
          <p:cNvPicPr>
            <a:picLocks noRot="1" noChangeAspect="1"/>
          </p:cNvPicPr>
          <p:nvPr>
            <a:wavAudioFile r:embed="rId1" name="~PP1841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7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more than just watch!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There’s a link to a response sheet next to the link to this </a:t>
            </a:r>
            <a:r>
              <a:rPr lang="en-US" dirty="0" err="1" smtClean="0"/>
              <a:t>powerpoint</a:t>
            </a:r>
            <a:r>
              <a:rPr lang="en-US" dirty="0" smtClean="0"/>
              <a:t>.  It will open a text document that you can print out, or fill out online. </a:t>
            </a:r>
          </a:p>
          <a:p>
            <a:r>
              <a:rPr lang="en-US" dirty="0" smtClean="0"/>
              <a:t>By writing down what you’re thinking, you’ll be able to go back and review what you’re learning. </a:t>
            </a:r>
          </a:p>
        </p:txBody>
      </p:sp>
      <p:pic>
        <p:nvPicPr>
          <p:cNvPr id="5" name="~PP471.WAV">
            <a:hlinkClick r:id="" action="ppaction://media"/>
          </p:cNvPr>
          <p:cNvPicPr>
            <a:picLocks noRot="1" noChangeAspect="1"/>
          </p:cNvPicPr>
          <p:nvPr>
            <a:wavAudioFile r:embed="rId1" name="~PP471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5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this picture…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473751" y="1371600"/>
            <a:ext cx="3708605" cy="363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541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parts of Carla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can’t you see?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6248400"/>
            <a:ext cx="282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 by Aunt James,  who</a:t>
            </a:r>
          </a:p>
          <a:p>
            <a:r>
              <a:rPr lang="en-US" dirty="0" smtClean="0"/>
              <a:t>likes purple </a:t>
            </a:r>
            <a:r>
              <a:rPr lang="en-US" dirty="0" err="1" smtClean="0"/>
              <a:t>ductape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8" name="~PP3473.WAV">
            <a:hlinkClick r:id="" action="ppaction://media"/>
          </p:cNvPr>
          <p:cNvPicPr>
            <a:picLocks noRot="1" noChangeAspect="1"/>
          </p:cNvPicPr>
          <p:nvPr>
            <a:wavAudioFile r:embed="rId1" name="~PP3473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782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do you say those parts of her are there, even though you can’t see them? 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4600" y="2590800"/>
            <a:ext cx="3708605" cy="363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2350.WAV">
            <a:hlinkClick r:id="" action="ppaction://media"/>
          </p:cNvPr>
          <p:cNvPicPr>
            <a:picLocks noRot="1" noChangeAspect="1"/>
          </p:cNvPicPr>
          <p:nvPr>
            <a:wavAudioFile r:embed="rId1" name="~PP2350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5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Putting ideas into words and being able to explain them takes time and effort, but it will help you learn and remember important ideas – and make connections between them. </a:t>
            </a:r>
          </a:p>
          <a:p>
            <a:endParaRPr lang="en-US" dirty="0" smtClean="0"/>
          </a:p>
          <a:p>
            <a:r>
              <a:rPr lang="en-US" dirty="0" smtClean="0"/>
              <a:t>You will get smarter </a:t>
            </a:r>
            <a:r>
              <a:rPr lang="en-US" dirty="0" smtClean="0">
                <a:sym typeface="Wingdings" pitchFamily="2" charset="2"/>
              </a:rPr>
              <a:t>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~PP2604.WAV">
            <a:hlinkClick r:id="" action="ppaction://media"/>
          </p:cNvPr>
          <p:cNvPicPr>
            <a:picLocks noRot="1" noChangeAspect="1"/>
          </p:cNvPicPr>
          <p:nvPr>
            <a:wavAudioFile r:embed="rId1" name="~PP2604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4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name the parts you can’t see,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because you know what the *whole* thing looks like. </a:t>
            </a:r>
          </a:p>
          <a:p>
            <a:endParaRPr lang="en-US" dirty="0" smtClean="0"/>
          </a:p>
          <a:p>
            <a:r>
              <a:rPr lang="en-US" dirty="0" smtClean="0"/>
              <a:t>The parts are still there, </a:t>
            </a:r>
            <a:br>
              <a:rPr lang="en-US" dirty="0" smtClean="0"/>
            </a:br>
            <a:r>
              <a:rPr lang="en-US" dirty="0" smtClean="0"/>
              <a:t>even if you can’t see them. </a:t>
            </a:r>
            <a:endParaRPr lang="en-US" dirty="0"/>
          </a:p>
        </p:txBody>
      </p:sp>
      <p:pic>
        <p:nvPicPr>
          <p:cNvPr id="4" name="~PP1267.WAV">
            <a:hlinkClick r:id="" action="ppaction://media"/>
          </p:cNvPr>
          <p:cNvPicPr>
            <a:picLocks noRot="1" noChangeAspect="1"/>
          </p:cNvPicPr>
          <p:nvPr>
            <a:wavAudioFile r:embed="rId1" name="~PP1267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parts of this puppy </a:t>
            </a:r>
            <a:r>
              <a:rPr lang="en-US" dirty="0" smtClean="0"/>
              <a:t>(Gravity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en-US" dirty="0" smtClean="0"/>
              <a:t> are not shown in this picture?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Are they really missing, or just out of sight? </a:t>
            </a:r>
          </a:p>
          <a:p>
            <a:endParaRPr lang="en-US" sz="1800" dirty="0" smtClean="0"/>
          </a:p>
          <a:p>
            <a:r>
              <a:rPr lang="en-US" sz="1800" dirty="0" smtClean="0"/>
              <a:t>You know Gravity has a head and front feet, even though you can’t see them in the picture. (Trust me. He does. )</a:t>
            </a:r>
          </a:p>
          <a:p>
            <a:endParaRPr lang="en-US" sz="1800" dirty="0" smtClean="0"/>
          </a:p>
          <a:p>
            <a:r>
              <a:rPr lang="en-US" sz="1800" b="1" dirty="0" smtClean="0"/>
              <a:t>The big idea here:</a:t>
            </a:r>
          </a:p>
          <a:p>
            <a:endParaRPr lang="en-US" sz="1800" dirty="0" smtClean="0"/>
          </a:p>
          <a:p>
            <a:r>
              <a:rPr lang="en-US" sz="1800" dirty="0" smtClean="0"/>
              <a:t>The parts of something and the whole thing exist, at the same time… and we can think about either the whole or the parts.  </a:t>
            </a:r>
          </a:p>
          <a:p>
            <a:endParaRPr lang="en-US" dirty="0"/>
          </a:p>
        </p:txBody>
      </p:sp>
      <p:sp>
        <p:nvSpPr>
          <p:cNvPr id="2054" name="AutoShape 6" descr="https://mail-attachment.googleusercontent.com/attachment/u/0/?ui=2&amp;ik=c314ab231b&amp;view=att&amp;th=13f100cfb73821a7&amp;attid=0.1&amp;disp=inline&amp;realattid=f_hhjb9bui0&amp;safe=1&amp;zw&amp;saduie=AG9B_P_Wrd-77OIppHfBfP1wfdh-&amp;sadet=1370364828131&amp;sads=J4Orf224FYB8CoJFAGRarNTNFl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puppyunderbe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609600"/>
            <a:ext cx="3755798" cy="3962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0800" y="63347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Picture by Tiffany Fish, </a:t>
            </a:r>
          </a:p>
          <a:p>
            <a:r>
              <a:rPr lang="en-US" sz="1400" dirty="0" smtClean="0"/>
              <a:t>whose dog doesn’t like storms! </a:t>
            </a:r>
            <a:r>
              <a:rPr lang="en-US" sz="1400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7" name="~PP3602.WAV">
            <a:hlinkClick r:id="" action="ppaction://media"/>
          </p:cNvPr>
          <p:cNvPicPr>
            <a:picLocks noRot="1" noChangeAspect="1"/>
          </p:cNvPicPr>
          <p:nvPr>
            <a:wavAudioFile r:embed="rId1" name="~PP360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7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see how this works with numbers. </a:t>
            </a:r>
            <a:endParaRPr lang="en-US" dirty="0"/>
          </a:p>
        </p:txBody>
      </p:sp>
      <p:pic>
        <p:nvPicPr>
          <p:cNvPr id="5" name="Picture 2" descr="C:\Users\SUJones.CAMPUS\Documents\summer2013\case_of_sod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5050" y="1888747"/>
            <a:ext cx="5111750" cy="2621717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case of soda has 24 cans in it.   </a:t>
            </a:r>
          </a:p>
          <a:p>
            <a:endParaRPr lang="en-US" dirty="0" smtClean="0"/>
          </a:p>
          <a:p>
            <a:r>
              <a:rPr lang="en-US" dirty="0" smtClean="0"/>
              <a:t>Some are blue, some are purple, some green, yellow and orange.</a:t>
            </a:r>
          </a:p>
          <a:p>
            <a:endParaRPr lang="en-US" dirty="0" smtClean="0"/>
          </a:p>
          <a:p>
            <a:r>
              <a:rPr lang="en-US" dirty="0" smtClean="0"/>
              <a:t>If we talk about the </a:t>
            </a:r>
            <a:r>
              <a:rPr lang="en-US" dirty="0" smtClean="0"/>
              <a:t>4 purple  cans</a:t>
            </a:r>
            <a:r>
              <a:rPr lang="en-US" dirty="0" smtClean="0"/>
              <a:t>, is the whole case still there?    </a:t>
            </a:r>
          </a:p>
          <a:p>
            <a:endParaRPr lang="en-US" dirty="0" smtClean="0"/>
          </a:p>
          <a:p>
            <a:r>
              <a:rPr lang="en-US" dirty="0" smtClean="0"/>
              <a:t>Of course.   </a:t>
            </a:r>
          </a:p>
          <a:p>
            <a:endParaRPr lang="en-US" dirty="0" smtClean="0"/>
          </a:p>
          <a:p>
            <a:r>
              <a:rPr lang="en-US" b="1" dirty="0" smtClean="0"/>
              <a:t>The parts and the whole are *both* there at the same time. </a:t>
            </a:r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6" name="~PP39.WAV">
            <a:hlinkClick r:id="" action="ppaction://media"/>
          </p:cNvPr>
          <p:cNvPicPr>
            <a:picLocks noRot="1" noChangeAspect="1"/>
          </p:cNvPicPr>
          <p:nvPr>
            <a:wavAudioFile r:embed="rId1" name="~PP39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4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The parts add up to the whole…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9530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6400800" y="5715000"/>
            <a:ext cx="2275840" cy="528320"/>
          </a:xfrm>
          <a:custGeom>
            <a:avLst/>
            <a:gdLst>
              <a:gd name="connsiteX0" fmla="*/ 0 w 2275840"/>
              <a:gd name="connsiteY0" fmla="*/ 0 h 528320"/>
              <a:gd name="connsiteX1" fmla="*/ 142240 w 2275840"/>
              <a:gd name="connsiteY1" fmla="*/ 162560 h 528320"/>
              <a:gd name="connsiteX2" fmla="*/ 182880 w 2275840"/>
              <a:gd name="connsiteY2" fmla="*/ 223520 h 528320"/>
              <a:gd name="connsiteX3" fmla="*/ 243840 w 2275840"/>
              <a:gd name="connsiteY3" fmla="*/ 243840 h 528320"/>
              <a:gd name="connsiteX4" fmla="*/ 751840 w 2275840"/>
              <a:gd name="connsiteY4" fmla="*/ 264160 h 528320"/>
              <a:gd name="connsiteX5" fmla="*/ 934720 w 2275840"/>
              <a:gd name="connsiteY5" fmla="*/ 345440 h 528320"/>
              <a:gd name="connsiteX6" fmla="*/ 975360 w 2275840"/>
              <a:gd name="connsiteY6" fmla="*/ 467360 h 528320"/>
              <a:gd name="connsiteX7" fmla="*/ 995680 w 2275840"/>
              <a:gd name="connsiteY7" fmla="*/ 528320 h 528320"/>
              <a:gd name="connsiteX8" fmla="*/ 1076960 w 2275840"/>
              <a:gd name="connsiteY8" fmla="*/ 406400 h 528320"/>
              <a:gd name="connsiteX9" fmla="*/ 1137920 w 2275840"/>
              <a:gd name="connsiteY9" fmla="*/ 365760 h 528320"/>
              <a:gd name="connsiteX10" fmla="*/ 1259840 w 2275840"/>
              <a:gd name="connsiteY10" fmla="*/ 325120 h 528320"/>
              <a:gd name="connsiteX11" fmla="*/ 2214880 w 2275840"/>
              <a:gd name="connsiteY11" fmla="*/ 284480 h 528320"/>
              <a:gd name="connsiteX12" fmla="*/ 2275840 w 2275840"/>
              <a:gd name="connsiteY12" fmla="*/ 142240 h 52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75840" h="528320">
                <a:moveTo>
                  <a:pt x="0" y="0"/>
                </a:moveTo>
                <a:cubicBezTo>
                  <a:pt x="94827" y="142240"/>
                  <a:pt x="40640" y="94827"/>
                  <a:pt x="142240" y="162560"/>
                </a:cubicBezTo>
                <a:cubicBezTo>
                  <a:pt x="155787" y="182880"/>
                  <a:pt x="163810" y="208264"/>
                  <a:pt x="182880" y="223520"/>
                </a:cubicBezTo>
                <a:cubicBezTo>
                  <a:pt x="199606" y="236900"/>
                  <a:pt x="222475" y="242314"/>
                  <a:pt x="243840" y="243840"/>
                </a:cubicBezTo>
                <a:cubicBezTo>
                  <a:pt x="412878" y="255914"/>
                  <a:pt x="582507" y="257387"/>
                  <a:pt x="751840" y="264160"/>
                </a:cubicBezTo>
                <a:cubicBezTo>
                  <a:pt x="838840" y="278660"/>
                  <a:pt x="888754" y="262701"/>
                  <a:pt x="934720" y="345440"/>
                </a:cubicBezTo>
                <a:cubicBezTo>
                  <a:pt x="955524" y="382887"/>
                  <a:pt x="961813" y="426720"/>
                  <a:pt x="975360" y="467360"/>
                </a:cubicBezTo>
                <a:lnTo>
                  <a:pt x="995680" y="528320"/>
                </a:lnTo>
                <a:cubicBezTo>
                  <a:pt x="1022773" y="487680"/>
                  <a:pt x="1036320" y="433493"/>
                  <a:pt x="1076960" y="406400"/>
                </a:cubicBezTo>
                <a:cubicBezTo>
                  <a:pt x="1097280" y="392853"/>
                  <a:pt x="1115603" y="375679"/>
                  <a:pt x="1137920" y="365760"/>
                </a:cubicBezTo>
                <a:cubicBezTo>
                  <a:pt x="1177066" y="348362"/>
                  <a:pt x="1219200" y="338667"/>
                  <a:pt x="1259840" y="325120"/>
                </a:cubicBezTo>
                <a:cubicBezTo>
                  <a:pt x="1603606" y="210531"/>
                  <a:pt x="1299386" y="305287"/>
                  <a:pt x="2214880" y="284480"/>
                </a:cubicBezTo>
                <a:cubicBezTo>
                  <a:pt x="2258549" y="153473"/>
                  <a:pt x="2225229" y="192851"/>
                  <a:pt x="2275840" y="14224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0" y="5562600"/>
            <a:ext cx="5673780" cy="711200"/>
          </a:xfrm>
          <a:custGeom>
            <a:avLst/>
            <a:gdLst>
              <a:gd name="connsiteX0" fmla="*/ 0 w 5673780"/>
              <a:gd name="connsiteY0" fmla="*/ 0 h 711200"/>
              <a:gd name="connsiteX1" fmla="*/ 81280 w 5673780"/>
              <a:gd name="connsiteY1" fmla="*/ 182880 h 711200"/>
              <a:gd name="connsiteX2" fmla="*/ 101600 w 5673780"/>
              <a:gd name="connsiteY2" fmla="*/ 243840 h 711200"/>
              <a:gd name="connsiteX3" fmla="*/ 121920 w 5673780"/>
              <a:gd name="connsiteY3" fmla="*/ 304800 h 711200"/>
              <a:gd name="connsiteX4" fmla="*/ 182880 w 5673780"/>
              <a:gd name="connsiteY4" fmla="*/ 345440 h 711200"/>
              <a:gd name="connsiteX5" fmla="*/ 304800 w 5673780"/>
              <a:gd name="connsiteY5" fmla="*/ 447040 h 711200"/>
              <a:gd name="connsiteX6" fmla="*/ 406400 w 5673780"/>
              <a:gd name="connsiteY6" fmla="*/ 467360 h 711200"/>
              <a:gd name="connsiteX7" fmla="*/ 467360 w 5673780"/>
              <a:gd name="connsiteY7" fmla="*/ 487680 h 711200"/>
              <a:gd name="connsiteX8" fmla="*/ 2032000 w 5673780"/>
              <a:gd name="connsiteY8" fmla="*/ 487680 h 711200"/>
              <a:gd name="connsiteX9" fmla="*/ 2682240 w 5673780"/>
              <a:gd name="connsiteY9" fmla="*/ 528320 h 711200"/>
              <a:gd name="connsiteX10" fmla="*/ 2804160 w 5673780"/>
              <a:gd name="connsiteY10" fmla="*/ 589280 h 711200"/>
              <a:gd name="connsiteX11" fmla="*/ 2885440 w 5673780"/>
              <a:gd name="connsiteY11" fmla="*/ 711200 h 711200"/>
              <a:gd name="connsiteX12" fmla="*/ 2966720 w 5673780"/>
              <a:gd name="connsiteY12" fmla="*/ 589280 h 711200"/>
              <a:gd name="connsiteX13" fmla="*/ 2987040 w 5673780"/>
              <a:gd name="connsiteY13" fmla="*/ 528320 h 711200"/>
              <a:gd name="connsiteX14" fmla="*/ 3048000 w 5673780"/>
              <a:gd name="connsiteY14" fmla="*/ 508000 h 711200"/>
              <a:gd name="connsiteX15" fmla="*/ 3840480 w 5673780"/>
              <a:gd name="connsiteY15" fmla="*/ 548640 h 711200"/>
              <a:gd name="connsiteX16" fmla="*/ 4023360 w 5673780"/>
              <a:gd name="connsiteY16" fmla="*/ 568960 h 711200"/>
              <a:gd name="connsiteX17" fmla="*/ 5506720 w 5673780"/>
              <a:gd name="connsiteY17" fmla="*/ 548640 h 711200"/>
              <a:gd name="connsiteX18" fmla="*/ 5628640 w 5673780"/>
              <a:gd name="connsiteY18" fmla="*/ 508000 h 711200"/>
              <a:gd name="connsiteX19" fmla="*/ 5669280 w 5673780"/>
              <a:gd name="connsiteY19" fmla="*/ 365760 h 711200"/>
              <a:gd name="connsiteX20" fmla="*/ 5669280 w 5673780"/>
              <a:gd name="connsiteY20" fmla="*/ 203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73780" h="711200">
                <a:moveTo>
                  <a:pt x="0" y="0"/>
                </a:moveTo>
                <a:cubicBezTo>
                  <a:pt x="64402" y="96604"/>
                  <a:pt x="32917" y="37792"/>
                  <a:pt x="81280" y="182880"/>
                </a:cubicBezTo>
                <a:lnTo>
                  <a:pt x="101600" y="243840"/>
                </a:lnTo>
                <a:cubicBezTo>
                  <a:pt x="108373" y="264160"/>
                  <a:pt x="104098" y="292919"/>
                  <a:pt x="121920" y="304800"/>
                </a:cubicBezTo>
                <a:cubicBezTo>
                  <a:pt x="142240" y="318347"/>
                  <a:pt x="164119" y="329806"/>
                  <a:pt x="182880" y="345440"/>
                </a:cubicBezTo>
                <a:cubicBezTo>
                  <a:pt x="226004" y="381377"/>
                  <a:pt x="249763" y="426401"/>
                  <a:pt x="304800" y="447040"/>
                </a:cubicBezTo>
                <a:cubicBezTo>
                  <a:pt x="337138" y="459167"/>
                  <a:pt x="372894" y="458983"/>
                  <a:pt x="406400" y="467360"/>
                </a:cubicBezTo>
                <a:cubicBezTo>
                  <a:pt x="427180" y="472555"/>
                  <a:pt x="447040" y="480907"/>
                  <a:pt x="467360" y="487680"/>
                </a:cubicBezTo>
                <a:cubicBezTo>
                  <a:pt x="1321665" y="469882"/>
                  <a:pt x="1309652" y="452155"/>
                  <a:pt x="2032000" y="487680"/>
                </a:cubicBezTo>
                <a:cubicBezTo>
                  <a:pt x="2248907" y="498348"/>
                  <a:pt x="2682240" y="528320"/>
                  <a:pt x="2682240" y="528320"/>
                </a:cubicBezTo>
                <a:cubicBezTo>
                  <a:pt x="2725724" y="542815"/>
                  <a:pt x="2771720" y="552206"/>
                  <a:pt x="2804160" y="589280"/>
                </a:cubicBezTo>
                <a:cubicBezTo>
                  <a:pt x="2836323" y="626038"/>
                  <a:pt x="2885440" y="711200"/>
                  <a:pt x="2885440" y="711200"/>
                </a:cubicBezTo>
                <a:cubicBezTo>
                  <a:pt x="2912533" y="670560"/>
                  <a:pt x="2951274" y="635617"/>
                  <a:pt x="2966720" y="589280"/>
                </a:cubicBezTo>
                <a:cubicBezTo>
                  <a:pt x="2973493" y="568960"/>
                  <a:pt x="2971894" y="543466"/>
                  <a:pt x="2987040" y="528320"/>
                </a:cubicBezTo>
                <a:cubicBezTo>
                  <a:pt x="3002186" y="513174"/>
                  <a:pt x="3027680" y="514773"/>
                  <a:pt x="3048000" y="508000"/>
                </a:cubicBezTo>
                <a:lnTo>
                  <a:pt x="3840480" y="548640"/>
                </a:lnTo>
                <a:cubicBezTo>
                  <a:pt x="3901634" y="553344"/>
                  <a:pt x="3962400" y="562187"/>
                  <a:pt x="4023360" y="568960"/>
                </a:cubicBezTo>
                <a:cubicBezTo>
                  <a:pt x="4517813" y="562187"/>
                  <a:pt x="5012576" y="567405"/>
                  <a:pt x="5506720" y="548640"/>
                </a:cubicBezTo>
                <a:cubicBezTo>
                  <a:pt x="5549527" y="547014"/>
                  <a:pt x="5628640" y="508000"/>
                  <a:pt x="5628640" y="508000"/>
                </a:cubicBezTo>
                <a:cubicBezTo>
                  <a:pt x="5640397" y="472730"/>
                  <a:pt x="5666445" y="399780"/>
                  <a:pt x="5669280" y="365760"/>
                </a:cubicBezTo>
                <a:cubicBezTo>
                  <a:pt x="5673780" y="311761"/>
                  <a:pt x="5669280" y="257387"/>
                  <a:pt x="5669280" y="2032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867400" y="5715000"/>
            <a:ext cx="685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7400" y="6096000"/>
            <a:ext cx="685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4876800"/>
            <a:ext cx="2111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Ignition charge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0" y="5257800"/>
            <a:ext cx="2127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Firework! 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" y="5257800"/>
            <a:ext cx="206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+delay charge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828800" y="5562600"/>
            <a:ext cx="12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BC8F00"/>
                </a:solidFill>
              </a:rPr>
              <a:t>+ star </a:t>
            </a:r>
            <a:endParaRPr lang="en-US" sz="3200" dirty="0">
              <a:solidFill>
                <a:srgbClr val="BC8F00"/>
              </a:solidFill>
            </a:endParaRPr>
          </a:p>
        </p:txBody>
      </p:sp>
      <p:pic>
        <p:nvPicPr>
          <p:cNvPr id="39938" name="Picture 2" descr="File:Roman candle structure drawing-en.sv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4419" y="1981200"/>
            <a:ext cx="2206562" cy="30861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19400" y="5029200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+cardboard tube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5410200"/>
            <a:ext cx="237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+ wrapping paper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5638800"/>
            <a:ext cx="166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BC8F00"/>
                </a:solidFill>
              </a:rPr>
              <a:t>+ clay seal</a:t>
            </a:r>
            <a:endParaRPr lang="en-US" sz="2800" dirty="0">
              <a:solidFill>
                <a:srgbClr val="BC8F00"/>
              </a:solidFill>
            </a:endParaRPr>
          </a:p>
        </p:txBody>
      </p:sp>
      <p:pic>
        <p:nvPicPr>
          <p:cNvPr id="19" name="~PP1183.WAV">
            <a:hlinkClick r:id="" action="ppaction://media"/>
          </p:cNvPr>
          <p:cNvPicPr>
            <a:picLocks noRot="1" noChangeAspect="1"/>
          </p:cNvPicPr>
          <p:nvPr>
            <a:wavAudioFile r:embed="rId1" name="~PP118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3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2772</TotalTime>
  <Words>430</Words>
  <Application>Microsoft Office PowerPoint</Application>
  <PresentationFormat>On-screen Show (4:3)</PresentationFormat>
  <Paragraphs>69</Paragraphs>
  <Slides>11</Slides>
  <Notes>4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Parts and Wholes – Part One</vt:lpstr>
      <vt:lpstr>Do more than just watch!</vt:lpstr>
      <vt:lpstr>Look at this picture… </vt:lpstr>
      <vt:lpstr>Why do you say those parts of her are there, even though you can’t see them? </vt:lpstr>
      <vt:lpstr>    </vt:lpstr>
      <vt:lpstr>Slide 6</vt:lpstr>
      <vt:lpstr>What parts of this puppy (Gravity)  are not shown in this picture? </vt:lpstr>
      <vt:lpstr>Let’s see how this works with numbers. </vt:lpstr>
      <vt:lpstr>The parts add up to the whole…</vt:lpstr>
      <vt:lpstr>But: they are all there at the same time! We just have two ways of talking about them. </vt:lpstr>
      <vt:lpstr> Fireworks or feathers --  The parts add up to the whole.     </vt:lpstr>
    </vt:vector>
  </TitlesOfParts>
  <Company>Parkland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and Wholes</dc:title>
  <dc:creator>SUJones</dc:creator>
  <cp:lastModifiedBy>bw</cp:lastModifiedBy>
  <cp:revision>36</cp:revision>
  <dcterms:created xsi:type="dcterms:W3CDTF">2013-06-03T16:22:13Z</dcterms:created>
  <dcterms:modified xsi:type="dcterms:W3CDTF">2013-08-18T21:49:30Z</dcterms:modified>
</cp:coreProperties>
</file>